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7"/>
  </p:notesMasterIdLst>
  <p:sldIdLst>
    <p:sldId id="289" r:id="rId2"/>
    <p:sldId id="291" r:id="rId3"/>
    <p:sldId id="257" r:id="rId4"/>
    <p:sldId id="308" r:id="rId5"/>
    <p:sldId id="309" r:id="rId6"/>
    <p:sldId id="310" r:id="rId7"/>
    <p:sldId id="260" r:id="rId8"/>
    <p:sldId id="261" r:id="rId9"/>
    <p:sldId id="256" r:id="rId10"/>
    <p:sldId id="290" r:id="rId11"/>
    <p:sldId id="292" r:id="rId12"/>
    <p:sldId id="280" r:id="rId13"/>
    <p:sldId id="258" r:id="rId14"/>
    <p:sldId id="293" r:id="rId15"/>
    <p:sldId id="294" r:id="rId16"/>
    <p:sldId id="295" r:id="rId17"/>
    <p:sldId id="296" r:id="rId18"/>
    <p:sldId id="265" r:id="rId19"/>
    <p:sldId id="297" r:id="rId20"/>
    <p:sldId id="299" r:id="rId21"/>
    <p:sldId id="300" r:id="rId22"/>
    <p:sldId id="301" r:id="rId23"/>
    <p:sldId id="270" r:id="rId24"/>
    <p:sldId id="302" r:id="rId25"/>
    <p:sldId id="303" r:id="rId26"/>
    <p:sldId id="304" r:id="rId27"/>
    <p:sldId id="277" r:id="rId28"/>
    <p:sldId id="307" r:id="rId29"/>
    <p:sldId id="306" r:id="rId30"/>
    <p:sldId id="298" r:id="rId31"/>
    <p:sldId id="276" r:id="rId32"/>
    <p:sldId id="262" r:id="rId33"/>
    <p:sldId id="264" r:id="rId34"/>
    <p:sldId id="273" r:id="rId35"/>
    <p:sldId id="305" r:id="rId36"/>
  </p:sldIdLst>
  <p:sldSz cx="9144000" cy="5143500" type="screen16x9"/>
  <p:notesSz cx="6858000" cy="9144000"/>
  <p:embeddedFontLst>
    <p:embeddedFont>
      <p:font typeface="Fira Sans Extra Condensed Medium" panose="020B0604020202020204" charset="0"/>
      <p:regular r:id="rId38"/>
      <p:bold r:id="rId39"/>
      <p:italic r:id="rId40"/>
      <p:boldItalic r:id="rId41"/>
    </p:embeddedFont>
    <p:embeddedFont>
      <p:font typeface="Fira Sans Extra Condensed SemiBold" panose="020B0604020202020204" charset="0"/>
      <p:regular r:id="rId42"/>
      <p:bold r:id="rId43"/>
      <p:italic r:id="rId44"/>
      <p:boldItalic r:id="rId45"/>
    </p:embeddedFont>
    <p:embeddedFont>
      <p:font typeface="Roboto"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B8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2" d="100"/>
          <a:sy n="102" d="100"/>
        </p:scale>
        <p:origin x="10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8a1b6e5601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8a1b6e560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8e8b782381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8e8b782381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8e8b782381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8e8b782381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8434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Google Shape;1388;g8ea1cd333a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9" name="Google Shape;1389;g8ea1cd333a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73189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8bc00f6a12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8bc00f6a12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8bc00f6a12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8bc00f6a12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
        <p:cNvGrpSpPr/>
        <p:nvPr/>
      </p:nvGrpSpPr>
      <p:grpSpPr>
        <a:xfrm>
          <a:off x="0" y="0"/>
          <a:ext cx="0" cy="0"/>
          <a:chOff x="0" y="0"/>
          <a:chExt cx="0" cy="0"/>
        </a:xfrm>
      </p:grpSpPr>
      <p:sp>
        <p:nvSpPr>
          <p:cNvPr id="1048" name="Google Shape;1048;g8e8b782381_0_1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 name="Google Shape;1049;g8e8b782381_0_1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8e8b782381_0_1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8e8b782381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8e8b782381_0_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8e8b782381_0_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8e8b782381_0_1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8e8b782381_0_1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03653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8a1b6e5601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8a1b6e560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8352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8a1b6e5601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8a1b6e560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47869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8a1b6e5601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8a1b6e560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0451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8a1b6e5601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8a1b6e560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8e8b782381_0_1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8e8b782381_0_1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8d1d11c1ec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d1d11c1ec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8bc00f6a12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8bc00f6a12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8e8b782381_0_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8e8b782381_0_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717025" y="1280400"/>
            <a:ext cx="3436500" cy="2164800"/>
          </a:xfrm>
          <a:prstGeom prst="rect">
            <a:avLst/>
          </a:prstGeom>
        </p:spPr>
        <p:txBody>
          <a:bodyPr spcFirstLastPara="1" wrap="square" lIns="91425" tIns="91425" rIns="91425" bIns="91425" anchor="ctr" anchorCtr="0">
            <a:noAutofit/>
          </a:bodyPr>
          <a:lstStyle>
            <a:lvl1pPr lvl="0">
              <a:spcBef>
                <a:spcPts val="0"/>
              </a:spcBef>
              <a:spcAft>
                <a:spcPts val="0"/>
              </a:spcAft>
              <a:buSzPts val="4500"/>
              <a:buNone/>
              <a:defRPr sz="5200">
                <a:latin typeface="Fira Sans Extra Condensed SemiBold"/>
                <a:ea typeface="Fira Sans Extra Condensed SemiBold"/>
                <a:cs typeface="Fira Sans Extra Condensed SemiBold"/>
                <a:sym typeface="Fira Sans Extra Condensed SemiBold"/>
              </a:defRPr>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10" name="Google Shape;10;p2"/>
          <p:cNvSpPr txBox="1">
            <a:spLocks noGrp="1"/>
          </p:cNvSpPr>
          <p:nvPr>
            <p:ph type="subTitle" idx="1"/>
          </p:nvPr>
        </p:nvSpPr>
        <p:spPr>
          <a:xfrm>
            <a:off x="4717025" y="3445200"/>
            <a:ext cx="3945300" cy="4179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500"/>
              <a:buNone/>
              <a:defRPr sz="1600"/>
            </a:lvl1pPr>
            <a:lvl2pPr lvl="1" algn="r">
              <a:lnSpc>
                <a:spcPct val="100000"/>
              </a:lnSpc>
              <a:spcBef>
                <a:spcPts val="0"/>
              </a:spcBef>
              <a:spcAft>
                <a:spcPts val="0"/>
              </a:spcAft>
              <a:buSzPts val="1500"/>
              <a:buNone/>
              <a:defRPr sz="1500"/>
            </a:lvl2pPr>
            <a:lvl3pPr lvl="2" algn="r">
              <a:lnSpc>
                <a:spcPct val="100000"/>
              </a:lnSpc>
              <a:spcBef>
                <a:spcPts val="0"/>
              </a:spcBef>
              <a:spcAft>
                <a:spcPts val="0"/>
              </a:spcAft>
              <a:buSzPts val="1500"/>
              <a:buNone/>
              <a:defRPr sz="1500"/>
            </a:lvl3pPr>
            <a:lvl4pPr lvl="3" algn="r">
              <a:lnSpc>
                <a:spcPct val="100000"/>
              </a:lnSpc>
              <a:spcBef>
                <a:spcPts val="0"/>
              </a:spcBef>
              <a:spcAft>
                <a:spcPts val="0"/>
              </a:spcAft>
              <a:buSzPts val="1500"/>
              <a:buNone/>
              <a:defRPr sz="1500"/>
            </a:lvl4pPr>
            <a:lvl5pPr lvl="4" algn="r">
              <a:lnSpc>
                <a:spcPct val="100000"/>
              </a:lnSpc>
              <a:spcBef>
                <a:spcPts val="0"/>
              </a:spcBef>
              <a:spcAft>
                <a:spcPts val="0"/>
              </a:spcAft>
              <a:buSzPts val="1500"/>
              <a:buNone/>
              <a:defRPr sz="1500"/>
            </a:lvl5pPr>
            <a:lvl6pPr lvl="5" algn="r">
              <a:lnSpc>
                <a:spcPct val="100000"/>
              </a:lnSpc>
              <a:spcBef>
                <a:spcPts val="0"/>
              </a:spcBef>
              <a:spcAft>
                <a:spcPts val="0"/>
              </a:spcAft>
              <a:buSzPts val="1500"/>
              <a:buNone/>
              <a:defRPr sz="1500"/>
            </a:lvl6pPr>
            <a:lvl7pPr lvl="6" algn="r">
              <a:lnSpc>
                <a:spcPct val="100000"/>
              </a:lnSpc>
              <a:spcBef>
                <a:spcPts val="0"/>
              </a:spcBef>
              <a:spcAft>
                <a:spcPts val="0"/>
              </a:spcAft>
              <a:buSzPts val="1500"/>
              <a:buNone/>
              <a:defRPr sz="1500"/>
            </a:lvl7pPr>
            <a:lvl8pPr lvl="7" algn="r">
              <a:lnSpc>
                <a:spcPct val="100000"/>
              </a:lnSpc>
              <a:spcBef>
                <a:spcPts val="0"/>
              </a:spcBef>
              <a:spcAft>
                <a:spcPts val="0"/>
              </a:spcAft>
              <a:buSzPts val="1500"/>
              <a:buNone/>
              <a:defRPr sz="1500"/>
            </a:lvl8pPr>
            <a:lvl9pPr lvl="8" algn="r">
              <a:lnSpc>
                <a:spcPct val="100000"/>
              </a:lnSpc>
              <a:spcBef>
                <a:spcPts val="0"/>
              </a:spcBef>
              <a:spcAft>
                <a:spcPts val="0"/>
              </a:spcAft>
              <a:buSzPts val="1500"/>
              <a:buNone/>
              <a:defRPr sz="15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10275" y="1152475"/>
            <a:ext cx="7723500" cy="34545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0275" y="536650"/>
            <a:ext cx="7723500" cy="481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1pPr>
            <a:lvl2pPr lvl="1">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710275" y="1152475"/>
            <a:ext cx="7723500" cy="34545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7680BC-2C32-48D6-BA17-CBACCD8F58B1}"/>
              </a:ext>
            </a:extLst>
          </p:cNvPr>
          <p:cNvSpPr/>
          <p:nvPr/>
        </p:nvSpPr>
        <p:spPr>
          <a:xfrm>
            <a:off x="1543987" y="0"/>
            <a:ext cx="2113613" cy="53290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757F53F-EDA7-4BA6-8B47-FD0540DF70E4}"/>
              </a:ext>
            </a:extLst>
          </p:cNvPr>
          <p:cNvPicPr>
            <a:picLocks noChangeAspect="1"/>
          </p:cNvPicPr>
          <p:nvPr/>
        </p:nvPicPr>
        <p:blipFill>
          <a:blip r:embed="rId2"/>
          <a:stretch>
            <a:fillRect/>
          </a:stretch>
        </p:blipFill>
        <p:spPr>
          <a:xfrm>
            <a:off x="799395" y="1066800"/>
            <a:ext cx="3469821" cy="2821214"/>
          </a:xfrm>
          <a:prstGeom prst="rect">
            <a:avLst/>
          </a:prstGeom>
        </p:spPr>
      </p:pic>
      <p:sp>
        <p:nvSpPr>
          <p:cNvPr id="4" name="TextBox 3">
            <a:extLst>
              <a:ext uri="{FF2B5EF4-FFF2-40B4-BE49-F238E27FC236}">
                <a16:creationId xmlns:a16="http://schemas.microsoft.com/office/drawing/2014/main" id="{B4CED9BA-FD8A-42D4-9459-AD0583BC03FE}"/>
              </a:ext>
            </a:extLst>
          </p:cNvPr>
          <p:cNvSpPr txBox="1"/>
          <p:nvPr/>
        </p:nvSpPr>
        <p:spPr>
          <a:xfrm>
            <a:off x="4809824" y="741817"/>
            <a:ext cx="4274143" cy="4985980"/>
          </a:xfrm>
          <a:prstGeom prst="rect">
            <a:avLst/>
          </a:prstGeom>
          <a:noFill/>
        </p:spPr>
        <p:txBody>
          <a:bodyPr wrap="square" rtlCol="0">
            <a:spAutoFit/>
          </a:bodyPr>
          <a:lstStyle/>
          <a:p>
            <a:pPr>
              <a:lnSpc>
                <a:spcPct val="150000"/>
              </a:lnSpc>
            </a:pPr>
            <a:r>
              <a:rPr lang="en-US" sz="3600" b="1" dirty="0">
                <a:latin typeface="Roboto" pitchFamily="2" charset="0"/>
                <a:ea typeface="Roboto" pitchFamily="2" charset="0"/>
              </a:rPr>
              <a:t>MÁY ĐO THÔNG SỐ KHÍ VÀ GIÁM SÁT NHIỆT ĐỘ HẦM MỎ</a:t>
            </a:r>
            <a:endParaRPr lang="en-US" sz="3600" dirty="0">
              <a:latin typeface="Roboto" pitchFamily="2" charset="0"/>
              <a:ea typeface="Roboto" pitchFamily="2" charset="0"/>
            </a:endParaRPr>
          </a:p>
          <a:p>
            <a:pPr>
              <a:lnSpc>
                <a:spcPct val="150000"/>
              </a:lnSpc>
            </a:pPr>
            <a:br>
              <a:rPr lang="en-US" sz="3600" dirty="0">
                <a:latin typeface="Roboto" pitchFamily="2" charset="0"/>
                <a:ea typeface="Roboto" pitchFamily="2" charset="0"/>
              </a:rPr>
            </a:br>
            <a:endParaRPr lang="en-US" sz="3600" dirty="0">
              <a:latin typeface="Roboto" pitchFamily="2" charset="0"/>
              <a:ea typeface="Roboto" pitchFamily="2" charset="0"/>
            </a:endParaRPr>
          </a:p>
        </p:txBody>
      </p:sp>
    </p:spTree>
    <p:extLst>
      <p:ext uri="{BB962C8B-B14F-4D97-AF65-F5344CB8AC3E}">
        <p14:creationId xmlns:p14="http://schemas.microsoft.com/office/powerpoint/2010/main" val="23288471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47BF106-B8F4-4316-AECA-7BD8ED9EE318}"/>
              </a:ext>
            </a:extLst>
          </p:cNvPr>
          <p:cNvSpPr/>
          <p:nvPr/>
        </p:nvSpPr>
        <p:spPr>
          <a:xfrm>
            <a:off x="1519614" y="3645640"/>
            <a:ext cx="7405628" cy="1154162"/>
          </a:xfrm>
          <a:prstGeom prst="rect">
            <a:avLst/>
          </a:prstGeom>
        </p:spPr>
        <p:txBody>
          <a:bodyPr wrap="square">
            <a:spAutoFit/>
          </a:bodyPr>
          <a:lstStyle/>
          <a:p>
            <a:pPr>
              <a:spcBef>
                <a:spcPts val="600"/>
              </a:spcBef>
            </a:pPr>
            <a:r>
              <a:rPr lang="en-US" sz="3200" b="1" dirty="0">
                <a:solidFill>
                  <a:srgbClr val="2F5496"/>
                </a:solidFill>
                <a:latin typeface="Roboto" pitchFamily="2" charset="0"/>
                <a:ea typeface="Roboto" pitchFamily="2" charset="0"/>
              </a:rPr>
              <a:t>TỔNG QUAN VẤN ĐỀ NGHIÊN CỨU,</a:t>
            </a:r>
            <a:endParaRPr lang="en-US" sz="3200" b="1" dirty="0">
              <a:latin typeface="Roboto" pitchFamily="2" charset="0"/>
              <a:ea typeface="Roboto" pitchFamily="2" charset="0"/>
            </a:endParaRPr>
          </a:p>
          <a:p>
            <a:pPr>
              <a:spcBef>
                <a:spcPts val="600"/>
              </a:spcBef>
            </a:pPr>
            <a:r>
              <a:rPr lang="en-US" sz="3200" b="1" dirty="0">
                <a:solidFill>
                  <a:srgbClr val="2F5496"/>
                </a:solidFill>
                <a:latin typeface="Roboto" pitchFamily="2" charset="0"/>
                <a:ea typeface="Roboto" pitchFamily="2" charset="0"/>
              </a:rPr>
              <a:t>ĐIỂM MỚI VÀ SÁNG TẠO CỦA ĐỀ TÀI</a:t>
            </a:r>
            <a:endParaRPr lang="en-US" sz="3200" b="1" dirty="0">
              <a:effectLst/>
              <a:latin typeface="Roboto" pitchFamily="2" charset="0"/>
              <a:ea typeface="Roboto" pitchFamily="2" charset="0"/>
            </a:endParaRPr>
          </a:p>
        </p:txBody>
      </p:sp>
      <p:pic>
        <p:nvPicPr>
          <p:cNvPr id="4" name="Picture 3">
            <a:extLst>
              <a:ext uri="{FF2B5EF4-FFF2-40B4-BE49-F238E27FC236}">
                <a16:creationId xmlns:a16="http://schemas.microsoft.com/office/drawing/2014/main" id="{A76678DE-2A1B-4F54-B6C7-D1E491BFAAE0}"/>
              </a:ext>
            </a:extLst>
          </p:cNvPr>
          <p:cNvPicPr>
            <a:picLocks noChangeAspect="1"/>
          </p:cNvPicPr>
          <p:nvPr/>
        </p:nvPicPr>
        <p:blipFill rotWithShape="1">
          <a:blip r:embed="rId2"/>
          <a:srcRect b="27444"/>
          <a:stretch/>
        </p:blipFill>
        <p:spPr>
          <a:xfrm>
            <a:off x="0" y="0"/>
            <a:ext cx="9144000" cy="3168287"/>
          </a:xfrm>
          <a:prstGeom prst="rect">
            <a:avLst/>
          </a:prstGeom>
        </p:spPr>
      </p:pic>
      <p:sp>
        <p:nvSpPr>
          <p:cNvPr id="5" name="TextBox 4">
            <a:extLst>
              <a:ext uri="{FF2B5EF4-FFF2-40B4-BE49-F238E27FC236}">
                <a16:creationId xmlns:a16="http://schemas.microsoft.com/office/drawing/2014/main" id="{6095C5A3-1167-4CF1-8525-502965930AA5}"/>
              </a:ext>
            </a:extLst>
          </p:cNvPr>
          <p:cNvSpPr txBox="1"/>
          <p:nvPr/>
        </p:nvSpPr>
        <p:spPr>
          <a:xfrm>
            <a:off x="314792" y="3761056"/>
            <a:ext cx="1071797" cy="92333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5400" b="1" dirty="0">
                <a:latin typeface="Roboto" pitchFamily="2" charset="0"/>
                <a:ea typeface="Roboto" pitchFamily="2" charset="0"/>
              </a:rPr>
              <a:t>02</a:t>
            </a:r>
          </a:p>
        </p:txBody>
      </p:sp>
    </p:spTree>
    <p:extLst>
      <p:ext uri="{BB962C8B-B14F-4D97-AF65-F5344CB8AC3E}">
        <p14:creationId xmlns:p14="http://schemas.microsoft.com/office/powerpoint/2010/main" val="29634408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323137-9C58-4C9A-BA6F-00D4D9487FA0}"/>
              </a:ext>
            </a:extLst>
          </p:cNvPr>
          <p:cNvSpPr txBox="1"/>
          <p:nvPr/>
        </p:nvSpPr>
        <p:spPr>
          <a:xfrm>
            <a:off x="379142" y="507250"/>
            <a:ext cx="5456663" cy="523220"/>
          </a:xfrm>
          <a:prstGeom prst="rect">
            <a:avLst/>
          </a:prstGeom>
          <a:noFill/>
        </p:spPr>
        <p:txBody>
          <a:bodyPr wrap="square" rtlCol="0">
            <a:spAutoFit/>
          </a:bodyPr>
          <a:lstStyle/>
          <a:p>
            <a:r>
              <a:rPr lang="en-US" sz="2800" b="1" dirty="0">
                <a:latin typeface="Roboto" pitchFamily="2" charset="0"/>
                <a:ea typeface="Roboto" pitchFamily="2" charset="0"/>
              </a:rPr>
              <a:t>2.1 TỔNG QUAN NGHIÊN CỨU</a:t>
            </a:r>
          </a:p>
        </p:txBody>
      </p:sp>
      <p:sp>
        <p:nvSpPr>
          <p:cNvPr id="3" name="Rectangle 2">
            <a:extLst>
              <a:ext uri="{FF2B5EF4-FFF2-40B4-BE49-F238E27FC236}">
                <a16:creationId xmlns:a16="http://schemas.microsoft.com/office/drawing/2014/main" id="{B495BFF8-1052-422E-BC29-E18C41B2A187}"/>
              </a:ext>
            </a:extLst>
          </p:cNvPr>
          <p:cNvSpPr/>
          <p:nvPr/>
        </p:nvSpPr>
        <p:spPr>
          <a:xfrm>
            <a:off x="379142" y="1311685"/>
            <a:ext cx="8066048" cy="702756"/>
          </a:xfrm>
          <a:prstGeom prst="rect">
            <a:avLst/>
          </a:prstGeom>
        </p:spPr>
        <p:txBody>
          <a:bodyPr wrap="square">
            <a:spAutoFit/>
          </a:bodyPr>
          <a:lstStyle/>
          <a:p>
            <a:pPr>
              <a:lnSpc>
                <a:spcPct val="150000"/>
              </a:lnSpc>
            </a:pPr>
            <a:r>
              <a:rPr lang="en-US" dirty="0" err="1">
                <a:latin typeface="Roboto" pitchFamily="2" charset="0"/>
                <a:ea typeface="Roboto" pitchFamily="2" charset="0"/>
              </a:rPr>
              <a:t>Đã</a:t>
            </a:r>
            <a:r>
              <a:rPr lang="en-US" dirty="0">
                <a:latin typeface="Roboto" pitchFamily="2" charset="0"/>
                <a:ea typeface="Roboto" pitchFamily="2" charset="0"/>
              </a:rPr>
              <a:t> </a:t>
            </a:r>
            <a:r>
              <a:rPr lang="en-US" b="1" dirty="0" err="1">
                <a:latin typeface="Roboto" pitchFamily="2" charset="0"/>
                <a:ea typeface="Roboto" pitchFamily="2" charset="0"/>
              </a:rPr>
              <a:t>tìm</a:t>
            </a:r>
            <a:r>
              <a:rPr lang="en-US" b="1" dirty="0">
                <a:latin typeface="Roboto" pitchFamily="2" charset="0"/>
                <a:ea typeface="Roboto" pitchFamily="2" charset="0"/>
              </a:rPr>
              <a:t> </a:t>
            </a:r>
            <a:r>
              <a:rPr lang="en-US" b="1" dirty="0" err="1">
                <a:latin typeface="Roboto" pitchFamily="2" charset="0"/>
                <a:ea typeface="Roboto" pitchFamily="2" charset="0"/>
              </a:rPr>
              <a:t>hiểu</a:t>
            </a:r>
            <a:r>
              <a:rPr lang="en-US" b="1" dirty="0">
                <a:latin typeface="Roboto" pitchFamily="2" charset="0"/>
                <a:ea typeface="Roboto" pitchFamily="2" charset="0"/>
              </a:rPr>
              <a:t> </a:t>
            </a:r>
            <a:r>
              <a:rPr lang="en-US" b="1" dirty="0" err="1">
                <a:latin typeface="Roboto" pitchFamily="2" charset="0"/>
                <a:ea typeface="Roboto" pitchFamily="2" charset="0"/>
              </a:rPr>
              <a:t>các</a:t>
            </a:r>
            <a:r>
              <a:rPr lang="en-US" b="1" dirty="0">
                <a:latin typeface="Roboto" pitchFamily="2" charset="0"/>
                <a:ea typeface="Roboto" pitchFamily="2" charset="0"/>
              </a:rPr>
              <a:t> </a:t>
            </a:r>
            <a:r>
              <a:rPr lang="en-US" b="1" dirty="0" err="1">
                <a:latin typeface="Roboto" pitchFamily="2" charset="0"/>
                <a:ea typeface="Roboto" pitchFamily="2" charset="0"/>
              </a:rPr>
              <a:t>đề</a:t>
            </a:r>
            <a:r>
              <a:rPr lang="en-US" b="1" dirty="0">
                <a:latin typeface="Roboto" pitchFamily="2" charset="0"/>
                <a:ea typeface="Roboto" pitchFamily="2" charset="0"/>
              </a:rPr>
              <a:t> </a:t>
            </a:r>
            <a:r>
              <a:rPr lang="en-US" b="1" dirty="0" err="1">
                <a:latin typeface="Roboto" pitchFamily="2" charset="0"/>
                <a:ea typeface="Roboto" pitchFamily="2" charset="0"/>
              </a:rPr>
              <a:t>tài</a:t>
            </a:r>
            <a:r>
              <a:rPr lang="en-US" b="1" dirty="0">
                <a:latin typeface="Roboto" pitchFamily="2" charset="0"/>
                <a:ea typeface="Roboto" pitchFamily="2" charset="0"/>
              </a:rPr>
              <a:t> </a:t>
            </a:r>
            <a:r>
              <a:rPr lang="en-US" b="1" dirty="0" err="1">
                <a:latin typeface="Roboto" pitchFamily="2" charset="0"/>
                <a:ea typeface="Roboto" pitchFamily="2" charset="0"/>
              </a:rPr>
              <a:t>nghiên</a:t>
            </a:r>
            <a:r>
              <a:rPr lang="en-US" b="1" dirty="0">
                <a:latin typeface="Roboto" pitchFamily="2" charset="0"/>
                <a:ea typeface="Roboto" pitchFamily="2" charset="0"/>
              </a:rPr>
              <a:t> </a:t>
            </a:r>
            <a:r>
              <a:rPr lang="en-US" b="1" dirty="0" err="1">
                <a:latin typeface="Roboto" pitchFamily="2" charset="0"/>
                <a:ea typeface="Roboto" pitchFamily="2" charset="0"/>
              </a:rPr>
              <a:t>cứu</a:t>
            </a:r>
            <a:r>
              <a:rPr lang="en-US" b="1" dirty="0">
                <a:latin typeface="Roboto" pitchFamily="2" charset="0"/>
                <a:ea typeface="Roboto" pitchFamily="2" charset="0"/>
              </a:rPr>
              <a:t> </a:t>
            </a:r>
            <a:r>
              <a:rPr lang="en-US" dirty="0" err="1">
                <a:latin typeface="Roboto" pitchFamily="2" charset="0"/>
                <a:ea typeface="Roboto" pitchFamily="2" charset="0"/>
              </a:rPr>
              <a:t>của</a:t>
            </a:r>
            <a:r>
              <a:rPr lang="en-US" dirty="0">
                <a:latin typeface="Roboto" pitchFamily="2" charset="0"/>
                <a:ea typeface="Roboto" pitchFamily="2" charset="0"/>
              </a:rPr>
              <a:t> </a:t>
            </a:r>
            <a:r>
              <a:rPr lang="en-US" dirty="0" err="1">
                <a:latin typeface="Roboto" pitchFamily="2" charset="0"/>
                <a:ea typeface="Roboto" pitchFamily="2" charset="0"/>
              </a:rPr>
              <a:t>Viện</a:t>
            </a:r>
            <a:r>
              <a:rPr lang="en-US" dirty="0">
                <a:latin typeface="Roboto" pitchFamily="2" charset="0"/>
                <a:ea typeface="Roboto" pitchFamily="2" charset="0"/>
              </a:rPr>
              <a:t> khoa </a:t>
            </a:r>
            <a:r>
              <a:rPr lang="en-US" dirty="0" err="1">
                <a:latin typeface="Roboto" pitchFamily="2" charset="0"/>
                <a:ea typeface="Roboto" pitchFamily="2" charset="0"/>
              </a:rPr>
              <a:t>học</a:t>
            </a:r>
            <a:r>
              <a:rPr lang="en-US" dirty="0">
                <a:latin typeface="Roboto" pitchFamily="2" charset="0"/>
                <a:ea typeface="Roboto" pitchFamily="2" charset="0"/>
              </a:rPr>
              <a:t> </a:t>
            </a:r>
            <a:r>
              <a:rPr lang="en-US" dirty="0" err="1">
                <a:latin typeface="Roboto" pitchFamily="2" charset="0"/>
                <a:ea typeface="Roboto" pitchFamily="2" charset="0"/>
              </a:rPr>
              <a:t>và</a:t>
            </a:r>
            <a:r>
              <a:rPr lang="en-US" dirty="0">
                <a:latin typeface="Roboto" pitchFamily="2" charset="0"/>
                <a:ea typeface="Roboto" pitchFamily="2" charset="0"/>
              </a:rPr>
              <a:t> </a:t>
            </a:r>
            <a:r>
              <a:rPr lang="en-US" dirty="0" err="1">
                <a:latin typeface="Roboto" pitchFamily="2" charset="0"/>
                <a:ea typeface="Roboto" pitchFamily="2" charset="0"/>
              </a:rPr>
              <a:t>công</a:t>
            </a:r>
            <a:r>
              <a:rPr lang="en-US" dirty="0">
                <a:latin typeface="Roboto" pitchFamily="2" charset="0"/>
                <a:ea typeface="Roboto" pitchFamily="2" charset="0"/>
              </a:rPr>
              <a:t> </a:t>
            </a:r>
            <a:r>
              <a:rPr lang="en-US" dirty="0" err="1">
                <a:latin typeface="Roboto" pitchFamily="2" charset="0"/>
                <a:ea typeface="Roboto" pitchFamily="2" charset="0"/>
              </a:rPr>
              <a:t>nghệ</a:t>
            </a:r>
            <a:r>
              <a:rPr lang="en-US" dirty="0">
                <a:latin typeface="Roboto" pitchFamily="2" charset="0"/>
                <a:ea typeface="Roboto" pitchFamily="2" charset="0"/>
              </a:rPr>
              <a:t> </a:t>
            </a:r>
            <a:r>
              <a:rPr lang="en-US" dirty="0" err="1">
                <a:latin typeface="Roboto" pitchFamily="2" charset="0"/>
                <a:ea typeface="Roboto" pitchFamily="2" charset="0"/>
              </a:rPr>
              <a:t>Việt</a:t>
            </a:r>
            <a:r>
              <a:rPr lang="en-US" dirty="0">
                <a:latin typeface="Roboto" pitchFamily="2" charset="0"/>
                <a:ea typeface="Roboto" pitchFamily="2" charset="0"/>
              </a:rPr>
              <a:t> Nam, </a:t>
            </a:r>
            <a:r>
              <a:rPr lang="en-US" dirty="0" err="1">
                <a:latin typeface="Roboto" pitchFamily="2" charset="0"/>
                <a:ea typeface="Roboto" pitchFamily="2" charset="0"/>
              </a:rPr>
              <a:t>Viện</a:t>
            </a:r>
            <a:r>
              <a:rPr lang="en-US" dirty="0">
                <a:latin typeface="Roboto" pitchFamily="2" charset="0"/>
                <a:ea typeface="Roboto" pitchFamily="2" charset="0"/>
              </a:rPr>
              <a:t> khoa </a:t>
            </a:r>
            <a:r>
              <a:rPr lang="en-US" dirty="0" err="1">
                <a:latin typeface="Roboto" pitchFamily="2" charset="0"/>
                <a:ea typeface="Roboto" pitchFamily="2" charset="0"/>
              </a:rPr>
              <a:t>học</a:t>
            </a:r>
            <a:r>
              <a:rPr lang="en-US" dirty="0">
                <a:latin typeface="Roboto" pitchFamily="2" charset="0"/>
                <a:ea typeface="Roboto" pitchFamily="2" charset="0"/>
              </a:rPr>
              <a:t> </a:t>
            </a:r>
            <a:r>
              <a:rPr lang="en-US" dirty="0" err="1">
                <a:latin typeface="Roboto" pitchFamily="2" charset="0"/>
                <a:ea typeface="Roboto" pitchFamily="2" charset="0"/>
              </a:rPr>
              <a:t>công</a:t>
            </a:r>
            <a:r>
              <a:rPr lang="en-US" dirty="0">
                <a:latin typeface="Roboto" pitchFamily="2" charset="0"/>
                <a:ea typeface="Roboto" pitchFamily="2" charset="0"/>
              </a:rPr>
              <a:t> </a:t>
            </a:r>
            <a:r>
              <a:rPr lang="en-US" dirty="0" err="1">
                <a:latin typeface="Roboto" pitchFamily="2" charset="0"/>
                <a:ea typeface="Roboto" pitchFamily="2" charset="0"/>
              </a:rPr>
              <a:t>nghệ</a:t>
            </a:r>
            <a:r>
              <a:rPr lang="en-US" dirty="0">
                <a:latin typeface="Roboto" pitchFamily="2" charset="0"/>
                <a:ea typeface="Roboto" pitchFamily="2" charset="0"/>
              </a:rPr>
              <a:t> </a:t>
            </a:r>
            <a:r>
              <a:rPr lang="en-US" dirty="0" err="1">
                <a:latin typeface="Roboto" pitchFamily="2" charset="0"/>
                <a:ea typeface="Roboto" pitchFamily="2" charset="0"/>
              </a:rPr>
              <a:t>mỏ</a:t>
            </a:r>
            <a:r>
              <a:rPr lang="en-US" dirty="0">
                <a:latin typeface="Roboto" pitchFamily="2" charset="0"/>
                <a:ea typeface="Roboto" pitchFamily="2" charset="0"/>
              </a:rPr>
              <a:t> </a:t>
            </a:r>
            <a:r>
              <a:rPr lang="en-US" dirty="0" err="1">
                <a:latin typeface="Roboto" pitchFamily="2" charset="0"/>
                <a:ea typeface="Roboto" pitchFamily="2" charset="0"/>
              </a:rPr>
              <a:t>Việt</a:t>
            </a:r>
            <a:r>
              <a:rPr lang="en-US" dirty="0">
                <a:latin typeface="Roboto" pitchFamily="2" charset="0"/>
                <a:ea typeface="Roboto" pitchFamily="2" charset="0"/>
              </a:rPr>
              <a:t> Nam,...:</a:t>
            </a:r>
          </a:p>
        </p:txBody>
      </p:sp>
      <p:sp>
        <p:nvSpPr>
          <p:cNvPr id="5" name="Rectangle 4">
            <a:extLst>
              <a:ext uri="{FF2B5EF4-FFF2-40B4-BE49-F238E27FC236}">
                <a16:creationId xmlns:a16="http://schemas.microsoft.com/office/drawing/2014/main" id="{311DA9DE-5B33-4AFE-97D0-BF6B8403C1F3}"/>
              </a:ext>
            </a:extLst>
          </p:cNvPr>
          <p:cNvSpPr/>
          <p:nvPr/>
        </p:nvSpPr>
        <p:spPr>
          <a:xfrm>
            <a:off x="1060135" y="2414515"/>
            <a:ext cx="6382215" cy="307777"/>
          </a:xfrm>
          <a:prstGeom prst="rect">
            <a:avLst/>
          </a:prstGeom>
        </p:spPr>
        <p:txBody>
          <a:bodyPr wrap="square">
            <a:spAutoFit/>
          </a:bodyPr>
          <a:lstStyle/>
          <a:p>
            <a:r>
              <a:rPr lang="en-US" dirty="0" err="1">
                <a:latin typeface="Roboto" pitchFamily="2" charset="0"/>
                <a:ea typeface="Roboto" pitchFamily="2" charset="0"/>
              </a:rPr>
              <a:t>Chế</a:t>
            </a:r>
            <a:r>
              <a:rPr lang="en-US" dirty="0">
                <a:latin typeface="Roboto" pitchFamily="2" charset="0"/>
                <a:ea typeface="Roboto" pitchFamily="2" charset="0"/>
              </a:rPr>
              <a:t> </a:t>
            </a:r>
            <a:r>
              <a:rPr lang="en-US" dirty="0" err="1">
                <a:latin typeface="Roboto" pitchFamily="2" charset="0"/>
                <a:ea typeface="Roboto" pitchFamily="2" charset="0"/>
              </a:rPr>
              <a:t>tạo</a:t>
            </a:r>
            <a:r>
              <a:rPr lang="en-US" dirty="0">
                <a:latin typeface="Roboto" pitchFamily="2" charset="0"/>
                <a:ea typeface="Roboto" pitchFamily="2" charset="0"/>
              </a:rPr>
              <a:t> </a:t>
            </a:r>
            <a:r>
              <a:rPr lang="en-US" dirty="0" err="1">
                <a:latin typeface="Roboto" pitchFamily="2" charset="0"/>
                <a:ea typeface="Roboto" pitchFamily="2" charset="0"/>
              </a:rPr>
              <a:t>thiết</a:t>
            </a:r>
            <a:r>
              <a:rPr lang="en-US" dirty="0">
                <a:latin typeface="Roboto" pitchFamily="2" charset="0"/>
                <a:ea typeface="Roboto" pitchFamily="2" charset="0"/>
              </a:rPr>
              <a:t> </a:t>
            </a:r>
            <a:r>
              <a:rPr lang="en-US" dirty="0" err="1">
                <a:latin typeface="Roboto" pitchFamily="2" charset="0"/>
                <a:ea typeface="Roboto" pitchFamily="2" charset="0"/>
              </a:rPr>
              <a:t>bị</a:t>
            </a:r>
            <a:r>
              <a:rPr lang="en-US" dirty="0">
                <a:latin typeface="Roboto" pitchFamily="2" charset="0"/>
                <a:ea typeface="Roboto" pitchFamily="2" charset="0"/>
              </a:rPr>
              <a:t> </a:t>
            </a:r>
            <a:r>
              <a:rPr lang="en-US" dirty="0" err="1">
                <a:latin typeface="Roboto" pitchFamily="2" charset="0"/>
                <a:ea typeface="Roboto" pitchFamily="2" charset="0"/>
              </a:rPr>
              <a:t>đo</a:t>
            </a:r>
            <a:r>
              <a:rPr lang="en-US" dirty="0">
                <a:latin typeface="Roboto" pitchFamily="2" charset="0"/>
                <a:ea typeface="Roboto" pitchFamily="2" charset="0"/>
              </a:rPr>
              <a:t> </a:t>
            </a:r>
            <a:r>
              <a:rPr lang="en-US" dirty="0" err="1">
                <a:latin typeface="Roboto" pitchFamily="2" charset="0"/>
                <a:ea typeface="Roboto" pitchFamily="2" charset="0"/>
              </a:rPr>
              <a:t>và</a:t>
            </a:r>
            <a:r>
              <a:rPr lang="en-US" dirty="0">
                <a:latin typeface="Roboto" pitchFamily="2" charset="0"/>
                <a:ea typeface="Roboto" pitchFamily="2" charset="0"/>
              </a:rPr>
              <a:t> </a:t>
            </a:r>
            <a:r>
              <a:rPr lang="en-US" dirty="0" err="1">
                <a:latin typeface="Roboto" pitchFamily="2" charset="0"/>
                <a:ea typeface="Roboto" pitchFamily="2" charset="0"/>
              </a:rPr>
              <a:t>cảnh</a:t>
            </a:r>
            <a:r>
              <a:rPr lang="en-US" dirty="0">
                <a:latin typeface="Roboto" pitchFamily="2" charset="0"/>
                <a:ea typeface="Roboto" pitchFamily="2" charset="0"/>
              </a:rPr>
              <a:t> </a:t>
            </a:r>
            <a:r>
              <a:rPr lang="en-US" dirty="0" err="1">
                <a:latin typeface="Roboto" pitchFamily="2" charset="0"/>
                <a:ea typeface="Roboto" pitchFamily="2" charset="0"/>
              </a:rPr>
              <a:t>báo</a:t>
            </a:r>
            <a:r>
              <a:rPr lang="en-US" dirty="0">
                <a:latin typeface="Roboto" pitchFamily="2" charset="0"/>
                <a:ea typeface="Roboto" pitchFamily="2" charset="0"/>
              </a:rPr>
              <a:t> </a:t>
            </a:r>
            <a:r>
              <a:rPr lang="en-US" dirty="0" err="1">
                <a:latin typeface="Roboto" pitchFamily="2" charset="0"/>
                <a:ea typeface="Roboto" pitchFamily="2" charset="0"/>
              </a:rPr>
              <a:t>khí</a:t>
            </a:r>
            <a:r>
              <a:rPr lang="en-US" dirty="0">
                <a:latin typeface="Roboto" pitchFamily="2" charset="0"/>
                <a:ea typeface="Roboto" pitchFamily="2" charset="0"/>
              </a:rPr>
              <a:t> </a:t>
            </a:r>
            <a:r>
              <a:rPr lang="en-US" dirty="0" err="1">
                <a:latin typeface="Roboto" pitchFamily="2" charset="0"/>
                <a:ea typeface="Roboto" pitchFamily="2" charset="0"/>
              </a:rPr>
              <a:t>Mêtan</a:t>
            </a:r>
            <a:r>
              <a:rPr lang="en-US" dirty="0">
                <a:latin typeface="Roboto" pitchFamily="2" charset="0"/>
                <a:ea typeface="Roboto" pitchFamily="2" charset="0"/>
              </a:rPr>
              <a:t> </a:t>
            </a:r>
            <a:r>
              <a:rPr lang="en-US" dirty="0" err="1">
                <a:latin typeface="Roboto" pitchFamily="2" charset="0"/>
                <a:ea typeface="Roboto" pitchFamily="2" charset="0"/>
              </a:rPr>
              <a:t>cầm</a:t>
            </a:r>
            <a:r>
              <a:rPr lang="en-US" dirty="0">
                <a:latin typeface="Roboto" pitchFamily="2" charset="0"/>
                <a:ea typeface="Roboto" pitchFamily="2" charset="0"/>
              </a:rPr>
              <a:t> </a:t>
            </a:r>
            <a:r>
              <a:rPr lang="en-US" dirty="0" err="1">
                <a:latin typeface="Roboto" pitchFamily="2" charset="0"/>
                <a:ea typeface="Roboto" pitchFamily="2" charset="0"/>
              </a:rPr>
              <a:t>tay</a:t>
            </a:r>
            <a:r>
              <a:rPr lang="en-US" dirty="0">
                <a:latin typeface="Roboto" pitchFamily="2" charset="0"/>
                <a:ea typeface="Roboto" pitchFamily="2" charset="0"/>
              </a:rPr>
              <a:t> </a:t>
            </a:r>
            <a:r>
              <a:rPr lang="en-US" dirty="0" err="1">
                <a:latin typeface="Roboto" pitchFamily="2" charset="0"/>
                <a:ea typeface="Roboto" pitchFamily="2" charset="0"/>
              </a:rPr>
              <a:t>dùng</a:t>
            </a:r>
            <a:r>
              <a:rPr lang="en-US" dirty="0">
                <a:latin typeface="Roboto" pitchFamily="2" charset="0"/>
                <a:ea typeface="Roboto" pitchFamily="2" charset="0"/>
              </a:rPr>
              <a:t> </a:t>
            </a:r>
            <a:r>
              <a:rPr lang="en-US" dirty="0" err="1">
                <a:latin typeface="Roboto" pitchFamily="2" charset="0"/>
                <a:ea typeface="Roboto" pitchFamily="2" charset="0"/>
              </a:rPr>
              <a:t>cho</a:t>
            </a:r>
            <a:r>
              <a:rPr lang="en-US" dirty="0">
                <a:latin typeface="Roboto" pitchFamily="2" charset="0"/>
                <a:ea typeface="Roboto" pitchFamily="2" charset="0"/>
              </a:rPr>
              <a:t> </a:t>
            </a:r>
            <a:r>
              <a:rPr lang="en-US" dirty="0" err="1">
                <a:latin typeface="Roboto" pitchFamily="2" charset="0"/>
                <a:ea typeface="Roboto" pitchFamily="2" charset="0"/>
              </a:rPr>
              <a:t>khai</a:t>
            </a:r>
            <a:r>
              <a:rPr lang="en-US" dirty="0">
                <a:latin typeface="Roboto" pitchFamily="2" charset="0"/>
                <a:ea typeface="Roboto" pitchFamily="2" charset="0"/>
              </a:rPr>
              <a:t> </a:t>
            </a:r>
            <a:r>
              <a:rPr lang="en-US" dirty="0" err="1">
                <a:latin typeface="Roboto" pitchFamily="2" charset="0"/>
                <a:ea typeface="Roboto" pitchFamily="2" charset="0"/>
              </a:rPr>
              <a:t>thác</a:t>
            </a:r>
            <a:r>
              <a:rPr lang="en-US" dirty="0">
                <a:latin typeface="Roboto" pitchFamily="2" charset="0"/>
                <a:ea typeface="Roboto" pitchFamily="2" charset="0"/>
              </a:rPr>
              <a:t> </a:t>
            </a:r>
            <a:r>
              <a:rPr lang="en-US" dirty="0" err="1">
                <a:latin typeface="Roboto" pitchFamily="2" charset="0"/>
                <a:ea typeface="Roboto" pitchFamily="2" charset="0"/>
              </a:rPr>
              <a:t>hầm</a:t>
            </a:r>
            <a:r>
              <a:rPr lang="en-US" dirty="0">
                <a:latin typeface="Roboto" pitchFamily="2" charset="0"/>
                <a:ea typeface="Roboto" pitchFamily="2" charset="0"/>
              </a:rPr>
              <a:t> </a:t>
            </a:r>
            <a:r>
              <a:rPr lang="en-US" dirty="0" err="1">
                <a:latin typeface="Roboto" pitchFamily="2" charset="0"/>
                <a:ea typeface="Roboto" pitchFamily="2" charset="0"/>
              </a:rPr>
              <a:t>mỏ</a:t>
            </a:r>
            <a:endParaRPr lang="en-US" dirty="0">
              <a:latin typeface="Roboto" pitchFamily="2" charset="0"/>
              <a:ea typeface="Roboto" pitchFamily="2" charset="0"/>
            </a:endParaRPr>
          </a:p>
        </p:txBody>
      </p:sp>
      <p:sp>
        <p:nvSpPr>
          <p:cNvPr id="7" name="Rectangle 6">
            <a:extLst>
              <a:ext uri="{FF2B5EF4-FFF2-40B4-BE49-F238E27FC236}">
                <a16:creationId xmlns:a16="http://schemas.microsoft.com/office/drawing/2014/main" id="{60CCD928-3577-4C13-AA62-863F5A0DC461}"/>
              </a:ext>
            </a:extLst>
          </p:cNvPr>
          <p:cNvSpPr/>
          <p:nvPr/>
        </p:nvSpPr>
        <p:spPr>
          <a:xfrm>
            <a:off x="1060135" y="2947243"/>
            <a:ext cx="2643672" cy="307777"/>
          </a:xfrm>
          <a:prstGeom prst="rect">
            <a:avLst/>
          </a:prstGeom>
        </p:spPr>
        <p:txBody>
          <a:bodyPr wrap="none">
            <a:spAutoFit/>
          </a:bodyPr>
          <a:lstStyle/>
          <a:p>
            <a:r>
              <a:rPr lang="en-US" dirty="0" err="1">
                <a:latin typeface="Roboto" pitchFamily="2" charset="0"/>
                <a:ea typeface="Roboto" pitchFamily="2" charset="0"/>
              </a:rPr>
              <a:t>Máy</a:t>
            </a:r>
            <a:r>
              <a:rPr lang="en-US" dirty="0">
                <a:latin typeface="Roboto" pitchFamily="2" charset="0"/>
                <a:ea typeface="Roboto" pitchFamily="2" charset="0"/>
              </a:rPr>
              <a:t> </a:t>
            </a:r>
            <a:r>
              <a:rPr lang="en-US" dirty="0" err="1">
                <a:latin typeface="Roboto" pitchFamily="2" charset="0"/>
                <a:ea typeface="Roboto" pitchFamily="2" charset="0"/>
              </a:rPr>
              <a:t>đo</a:t>
            </a:r>
            <a:r>
              <a:rPr lang="en-US" dirty="0">
                <a:latin typeface="Roboto" pitchFamily="2" charset="0"/>
                <a:ea typeface="Roboto" pitchFamily="2" charset="0"/>
              </a:rPr>
              <a:t> </a:t>
            </a:r>
            <a:r>
              <a:rPr lang="en-US" dirty="0" err="1">
                <a:latin typeface="Roboto" pitchFamily="2" charset="0"/>
                <a:ea typeface="Roboto" pitchFamily="2" charset="0"/>
              </a:rPr>
              <a:t>khí</a:t>
            </a:r>
            <a:r>
              <a:rPr lang="en-US" dirty="0">
                <a:latin typeface="Roboto" pitchFamily="2" charset="0"/>
                <a:ea typeface="Roboto" pitchFamily="2" charset="0"/>
              </a:rPr>
              <a:t> CO </a:t>
            </a:r>
            <a:r>
              <a:rPr lang="en-US" dirty="0" err="1">
                <a:latin typeface="Roboto" pitchFamily="2" charset="0"/>
                <a:ea typeface="Roboto" pitchFamily="2" charset="0"/>
              </a:rPr>
              <a:t>trong</a:t>
            </a:r>
            <a:r>
              <a:rPr lang="en-US" dirty="0">
                <a:latin typeface="Roboto" pitchFamily="2" charset="0"/>
                <a:ea typeface="Roboto" pitchFamily="2" charset="0"/>
              </a:rPr>
              <a:t> </a:t>
            </a:r>
            <a:r>
              <a:rPr lang="en-US" dirty="0" err="1">
                <a:latin typeface="Roboto" pitchFamily="2" charset="0"/>
                <a:ea typeface="Roboto" pitchFamily="2" charset="0"/>
              </a:rPr>
              <a:t>hầm</a:t>
            </a:r>
            <a:r>
              <a:rPr lang="en-US" dirty="0">
                <a:latin typeface="Roboto" pitchFamily="2" charset="0"/>
                <a:ea typeface="Roboto" pitchFamily="2" charset="0"/>
              </a:rPr>
              <a:t> </a:t>
            </a:r>
            <a:r>
              <a:rPr lang="en-US" dirty="0" err="1">
                <a:latin typeface="Roboto" pitchFamily="2" charset="0"/>
                <a:ea typeface="Roboto" pitchFamily="2" charset="0"/>
              </a:rPr>
              <a:t>mỏ</a:t>
            </a:r>
            <a:r>
              <a:rPr lang="en-US" dirty="0">
                <a:latin typeface="Roboto" pitchFamily="2" charset="0"/>
                <a:ea typeface="Roboto" pitchFamily="2" charset="0"/>
              </a:rPr>
              <a:t>,...</a:t>
            </a:r>
          </a:p>
        </p:txBody>
      </p:sp>
      <p:sp>
        <p:nvSpPr>
          <p:cNvPr id="8" name="Arrow: Right 7">
            <a:extLst>
              <a:ext uri="{FF2B5EF4-FFF2-40B4-BE49-F238E27FC236}">
                <a16:creationId xmlns:a16="http://schemas.microsoft.com/office/drawing/2014/main" id="{BD9C8D44-E79B-441C-A6E3-735598A61B76}"/>
              </a:ext>
            </a:extLst>
          </p:cNvPr>
          <p:cNvSpPr/>
          <p:nvPr/>
        </p:nvSpPr>
        <p:spPr>
          <a:xfrm>
            <a:off x="475785" y="3761677"/>
            <a:ext cx="584350" cy="5798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A885DE6-58FD-4E20-A2EA-9C3D92FAB56C}"/>
              </a:ext>
            </a:extLst>
          </p:cNvPr>
          <p:cNvSpPr/>
          <p:nvPr/>
        </p:nvSpPr>
        <p:spPr>
          <a:xfrm>
            <a:off x="1224520" y="3700231"/>
            <a:ext cx="7109158" cy="702756"/>
          </a:xfrm>
          <a:prstGeom prst="rect">
            <a:avLst/>
          </a:prstGeom>
        </p:spPr>
        <p:txBody>
          <a:bodyPr wrap="square">
            <a:spAutoFit/>
          </a:bodyPr>
          <a:lstStyle/>
          <a:p>
            <a:pPr>
              <a:lnSpc>
                <a:spcPct val="150000"/>
              </a:lnSpc>
            </a:pPr>
            <a:r>
              <a:rPr lang="en-US" dirty="0">
                <a:latin typeface="Roboto" pitchFamily="2" charset="0"/>
                <a:ea typeface="Roboto" pitchFamily="2" charset="0"/>
              </a:rPr>
              <a:t>N</a:t>
            </a:r>
            <a:r>
              <a:rPr lang="vi-VN" dirty="0">
                <a:latin typeface="Roboto" pitchFamily="2" charset="0"/>
                <a:ea typeface="Roboto" pitchFamily="2" charset="0"/>
              </a:rPr>
              <a:t>hóm đã đưa ra ý tưởng để khắc phục những nhược điểm đang tồn tại và sáng tạo</a:t>
            </a:r>
            <a:r>
              <a:rPr lang="en-US" dirty="0">
                <a:latin typeface="Roboto" pitchFamily="2" charset="0"/>
                <a:ea typeface="Roboto" pitchFamily="2" charset="0"/>
              </a:rPr>
              <a:t> </a:t>
            </a:r>
            <a:r>
              <a:rPr lang="en-US" dirty="0" err="1">
                <a:latin typeface="Roboto" pitchFamily="2" charset="0"/>
                <a:ea typeface="Roboto" pitchFamily="2" charset="0"/>
              </a:rPr>
              <a:t>để</a:t>
            </a:r>
            <a:r>
              <a:rPr lang="vi-VN" dirty="0">
                <a:latin typeface="Roboto" pitchFamily="2" charset="0"/>
                <a:ea typeface="Roboto" pitchFamily="2" charset="0"/>
              </a:rPr>
              <a:t> đổi mới</a:t>
            </a:r>
            <a:r>
              <a:rPr lang="en-US" dirty="0">
                <a:latin typeface="Roboto" pitchFamily="2" charset="0"/>
                <a:ea typeface="Roboto" pitchFamily="2" charset="0"/>
              </a:rPr>
              <a:t> </a:t>
            </a:r>
            <a:r>
              <a:rPr lang="en-US" dirty="0" err="1">
                <a:latin typeface="Roboto" pitchFamily="2" charset="0"/>
                <a:ea typeface="Roboto" pitchFamily="2" charset="0"/>
              </a:rPr>
              <a:t>và</a:t>
            </a:r>
            <a:r>
              <a:rPr lang="en-US" dirty="0">
                <a:latin typeface="Roboto" pitchFamily="2" charset="0"/>
                <a:ea typeface="Roboto" pitchFamily="2" charset="0"/>
              </a:rPr>
              <a:t> </a:t>
            </a:r>
            <a:r>
              <a:rPr lang="en-US" dirty="0" err="1">
                <a:latin typeface="Roboto" pitchFamily="2" charset="0"/>
                <a:ea typeface="Roboto" pitchFamily="2" charset="0"/>
              </a:rPr>
              <a:t>tạo</a:t>
            </a:r>
            <a:r>
              <a:rPr lang="en-US" dirty="0">
                <a:latin typeface="Roboto" pitchFamily="2" charset="0"/>
                <a:ea typeface="Roboto" pitchFamily="2" charset="0"/>
              </a:rPr>
              <a:t> ra</a:t>
            </a:r>
            <a:r>
              <a:rPr lang="vi-VN" dirty="0">
                <a:latin typeface="Roboto" pitchFamily="2" charset="0"/>
                <a:ea typeface="Roboto" pitchFamily="2" charset="0"/>
              </a:rPr>
              <a:t> sản</a:t>
            </a:r>
            <a:r>
              <a:rPr lang="en-US" dirty="0">
                <a:latin typeface="Roboto" pitchFamily="2" charset="0"/>
                <a:ea typeface="Roboto" pitchFamily="2" charset="0"/>
              </a:rPr>
              <a:t> </a:t>
            </a:r>
            <a:r>
              <a:rPr lang="en-US" dirty="0" err="1">
                <a:latin typeface="Roboto" pitchFamily="2" charset="0"/>
                <a:ea typeface="Roboto" pitchFamily="2" charset="0"/>
              </a:rPr>
              <a:t>phẩm</a:t>
            </a:r>
            <a:r>
              <a:rPr lang="en-US" dirty="0">
                <a:latin typeface="Roboto" pitchFamily="2" charset="0"/>
                <a:ea typeface="Roboto" pitchFamily="2" charset="0"/>
              </a:rPr>
              <a:t> </a:t>
            </a:r>
            <a:r>
              <a:rPr lang="en-US" b="1" dirty="0">
                <a:latin typeface="Roboto" pitchFamily="2" charset="0"/>
                <a:ea typeface="Roboto" pitchFamily="2" charset="0"/>
              </a:rPr>
              <a:t>“</a:t>
            </a:r>
            <a:r>
              <a:rPr lang="en-US" b="1" dirty="0" err="1">
                <a:latin typeface="Roboto" pitchFamily="2" charset="0"/>
                <a:ea typeface="Roboto" pitchFamily="2" charset="0"/>
              </a:rPr>
              <a:t>Máy</a:t>
            </a:r>
            <a:r>
              <a:rPr lang="en-US" b="1" dirty="0">
                <a:latin typeface="Roboto" pitchFamily="2" charset="0"/>
                <a:ea typeface="Roboto" pitchFamily="2" charset="0"/>
              </a:rPr>
              <a:t> </a:t>
            </a:r>
            <a:r>
              <a:rPr lang="en-US" b="1" dirty="0" err="1">
                <a:latin typeface="Roboto" pitchFamily="2" charset="0"/>
                <a:ea typeface="Roboto" pitchFamily="2" charset="0"/>
              </a:rPr>
              <a:t>đo</a:t>
            </a:r>
            <a:r>
              <a:rPr lang="en-US" b="1" dirty="0">
                <a:latin typeface="Roboto" pitchFamily="2" charset="0"/>
                <a:ea typeface="Roboto" pitchFamily="2" charset="0"/>
              </a:rPr>
              <a:t> </a:t>
            </a:r>
            <a:r>
              <a:rPr lang="en-US" b="1" dirty="0" err="1">
                <a:latin typeface="Roboto" pitchFamily="2" charset="0"/>
                <a:ea typeface="Roboto" pitchFamily="2" charset="0"/>
              </a:rPr>
              <a:t>thông</a:t>
            </a:r>
            <a:r>
              <a:rPr lang="en-US" b="1" dirty="0">
                <a:latin typeface="Roboto" pitchFamily="2" charset="0"/>
                <a:ea typeface="Roboto" pitchFamily="2" charset="0"/>
              </a:rPr>
              <a:t> </a:t>
            </a:r>
            <a:r>
              <a:rPr lang="en-US" b="1" dirty="0" err="1">
                <a:latin typeface="Roboto" pitchFamily="2" charset="0"/>
                <a:ea typeface="Roboto" pitchFamily="2" charset="0"/>
              </a:rPr>
              <a:t>số</a:t>
            </a:r>
            <a:r>
              <a:rPr lang="en-US" b="1" dirty="0">
                <a:latin typeface="Roboto" pitchFamily="2" charset="0"/>
                <a:ea typeface="Roboto" pitchFamily="2" charset="0"/>
              </a:rPr>
              <a:t> </a:t>
            </a:r>
            <a:r>
              <a:rPr lang="en-US" b="1" dirty="0" err="1">
                <a:latin typeface="Roboto" pitchFamily="2" charset="0"/>
                <a:ea typeface="Roboto" pitchFamily="2" charset="0"/>
              </a:rPr>
              <a:t>khí</a:t>
            </a:r>
            <a:r>
              <a:rPr lang="en-US" b="1" dirty="0">
                <a:latin typeface="Roboto" pitchFamily="2" charset="0"/>
                <a:ea typeface="Roboto" pitchFamily="2" charset="0"/>
              </a:rPr>
              <a:t> </a:t>
            </a:r>
            <a:r>
              <a:rPr lang="en-US" b="1" dirty="0" err="1">
                <a:latin typeface="Roboto" pitchFamily="2" charset="0"/>
                <a:ea typeface="Roboto" pitchFamily="2" charset="0"/>
              </a:rPr>
              <a:t>và</a:t>
            </a:r>
            <a:r>
              <a:rPr lang="en-US" b="1" dirty="0">
                <a:latin typeface="Roboto" pitchFamily="2" charset="0"/>
                <a:ea typeface="Roboto" pitchFamily="2" charset="0"/>
              </a:rPr>
              <a:t> </a:t>
            </a:r>
            <a:r>
              <a:rPr lang="en-US" b="1" dirty="0" err="1">
                <a:latin typeface="Roboto" pitchFamily="2" charset="0"/>
                <a:ea typeface="Roboto" pitchFamily="2" charset="0"/>
              </a:rPr>
              <a:t>giám</a:t>
            </a:r>
            <a:r>
              <a:rPr lang="en-US" b="1" dirty="0">
                <a:latin typeface="Roboto" pitchFamily="2" charset="0"/>
                <a:ea typeface="Roboto" pitchFamily="2" charset="0"/>
              </a:rPr>
              <a:t> </a:t>
            </a:r>
            <a:r>
              <a:rPr lang="en-US" b="1" dirty="0" err="1">
                <a:latin typeface="Roboto" pitchFamily="2" charset="0"/>
                <a:ea typeface="Roboto" pitchFamily="2" charset="0"/>
              </a:rPr>
              <a:t>sát</a:t>
            </a:r>
            <a:r>
              <a:rPr lang="en-US" b="1" dirty="0">
                <a:latin typeface="Roboto" pitchFamily="2" charset="0"/>
                <a:ea typeface="Roboto" pitchFamily="2" charset="0"/>
              </a:rPr>
              <a:t> </a:t>
            </a:r>
            <a:r>
              <a:rPr lang="en-US" b="1" dirty="0" err="1">
                <a:latin typeface="Roboto" pitchFamily="2" charset="0"/>
                <a:ea typeface="Roboto" pitchFamily="2" charset="0"/>
              </a:rPr>
              <a:t>nhiệt</a:t>
            </a:r>
            <a:r>
              <a:rPr lang="en-US" b="1" dirty="0">
                <a:latin typeface="Roboto" pitchFamily="2" charset="0"/>
                <a:ea typeface="Roboto" pitchFamily="2" charset="0"/>
              </a:rPr>
              <a:t> </a:t>
            </a:r>
            <a:r>
              <a:rPr lang="en-US" b="1" dirty="0" err="1">
                <a:latin typeface="Roboto" pitchFamily="2" charset="0"/>
                <a:ea typeface="Roboto" pitchFamily="2" charset="0"/>
              </a:rPr>
              <a:t>độ</a:t>
            </a:r>
            <a:r>
              <a:rPr lang="en-US" b="1" dirty="0">
                <a:latin typeface="Roboto" pitchFamily="2" charset="0"/>
                <a:ea typeface="Roboto" pitchFamily="2" charset="0"/>
              </a:rPr>
              <a:t> </a:t>
            </a:r>
            <a:r>
              <a:rPr lang="en-US" b="1" dirty="0" err="1">
                <a:latin typeface="Roboto" pitchFamily="2" charset="0"/>
                <a:ea typeface="Roboto" pitchFamily="2" charset="0"/>
              </a:rPr>
              <a:t>trong</a:t>
            </a:r>
            <a:r>
              <a:rPr lang="en-US" b="1" dirty="0">
                <a:latin typeface="Roboto" pitchFamily="2" charset="0"/>
                <a:ea typeface="Roboto" pitchFamily="2" charset="0"/>
              </a:rPr>
              <a:t> </a:t>
            </a:r>
            <a:r>
              <a:rPr lang="en-US" b="1" dirty="0" err="1">
                <a:latin typeface="Roboto" pitchFamily="2" charset="0"/>
                <a:ea typeface="Roboto" pitchFamily="2" charset="0"/>
              </a:rPr>
              <a:t>hầm</a:t>
            </a:r>
            <a:r>
              <a:rPr lang="en-US" b="1" dirty="0">
                <a:latin typeface="Roboto" pitchFamily="2" charset="0"/>
                <a:ea typeface="Roboto" pitchFamily="2" charset="0"/>
              </a:rPr>
              <a:t> </a:t>
            </a:r>
            <a:r>
              <a:rPr lang="en-US" b="1" dirty="0" err="1">
                <a:latin typeface="Roboto" pitchFamily="2" charset="0"/>
                <a:ea typeface="Roboto" pitchFamily="2" charset="0"/>
              </a:rPr>
              <a:t>mỏ</a:t>
            </a:r>
            <a:r>
              <a:rPr lang="en-US" b="1" dirty="0">
                <a:latin typeface="Roboto" pitchFamily="2" charset="0"/>
                <a:ea typeface="Roboto" pitchFamily="2" charset="0"/>
              </a:rPr>
              <a:t>”</a:t>
            </a:r>
          </a:p>
        </p:txBody>
      </p:sp>
      <p:grpSp>
        <p:nvGrpSpPr>
          <p:cNvPr id="11" name="Google Shape;1296;p39">
            <a:extLst>
              <a:ext uri="{FF2B5EF4-FFF2-40B4-BE49-F238E27FC236}">
                <a16:creationId xmlns:a16="http://schemas.microsoft.com/office/drawing/2014/main" id="{9B9C22F6-64C7-4426-8A14-D019A823C813}"/>
              </a:ext>
            </a:extLst>
          </p:cNvPr>
          <p:cNvGrpSpPr/>
          <p:nvPr/>
        </p:nvGrpSpPr>
        <p:grpSpPr>
          <a:xfrm>
            <a:off x="589396" y="2364780"/>
            <a:ext cx="357127" cy="357512"/>
            <a:chOff x="3235438" y="1970604"/>
            <a:chExt cx="354363" cy="354745"/>
          </a:xfrm>
        </p:grpSpPr>
        <p:sp>
          <p:nvSpPr>
            <p:cNvPr id="12" name="Google Shape;1297;p39">
              <a:extLst>
                <a:ext uri="{FF2B5EF4-FFF2-40B4-BE49-F238E27FC236}">
                  <a16:creationId xmlns:a16="http://schemas.microsoft.com/office/drawing/2014/main" id="{830F8E32-99BB-4484-93BF-B75DD16239EA}"/>
                </a:ext>
              </a:extLst>
            </p:cNvPr>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 name="Google Shape;1298;p39">
              <a:extLst>
                <a:ext uri="{FF2B5EF4-FFF2-40B4-BE49-F238E27FC236}">
                  <a16:creationId xmlns:a16="http://schemas.microsoft.com/office/drawing/2014/main" id="{4077EF8E-0CB3-4B85-A2EF-0B9D8576C07E}"/>
                </a:ext>
              </a:extLst>
            </p:cNvPr>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 name="Google Shape;1299;p39">
              <a:extLst>
                <a:ext uri="{FF2B5EF4-FFF2-40B4-BE49-F238E27FC236}">
                  <a16:creationId xmlns:a16="http://schemas.microsoft.com/office/drawing/2014/main" id="{61E1A47D-8E31-4A45-B45E-971F469D30C7}"/>
                </a:ext>
              </a:extLst>
            </p:cNvPr>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 name="Google Shape;1300;p39">
              <a:extLst>
                <a:ext uri="{FF2B5EF4-FFF2-40B4-BE49-F238E27FC236}">
                  <a16:creationId xmlns:a16="http://schemas.microsoft.com/office/drawing/2014/main" id="{00D1721A-8F7C-43F9-AD74-83A103408CF9}"/>
                </a:ext>
              </a:extLst>
            </p:cNvPr>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 name="Google Shape;1301;p39">
              <a:extLst>
                <a:ext uri="{FF2B5EF4-FFF2-40B4-BE49-F238E27FC236}">
                  <a16:creationId xmlns:a16="http://schemas.microsoft.com/office/drawing/2014/main" id="{13BDCC55-3692-4947-8991-5EA0B78E873A}"/>
                </a:ext>
              </a:extLst>
            </p:cNvPr>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p>
          </p:txBody>
        </p:sp>
        <p:sp>
          <p:nvSpPr>
            <p:cNvPr id="17" name="Google Shape;1302;p39">
              <a:extLst>
                <a:ext uri="{FF2B5EF4-FFF2-40B4-BE49-F238E27FC236}">
                  <a16:creationId xmlns:a16="http://schemas.microsoft.com/office/drawing/2014/main" id="{09DB369E-8D30-4563-AA23-82064BB15F1F}"/>
                </a:ext>
              </a:extLst>
            </p:cNvPr>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8" name="Google Shape;1303;p39">
              <a:extLst>
                <a:ext uri="{FF2B5EF4-FFF2-40B4-BE49-F238E27FC236}">
                  <a16:creationId xmlns:a16="http://schemas.microsoft.com/office/drawing/2014/main" id="{F8AF224C-2EEF-4C22-B527-877F8C334B6C}"/>
                </a:ext>
              </a:extLst>
            </p:cNvPr>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9" name="Google Shape;1304;p39">
              <a:extLst>
                <a:ext uri="{FF2B5EF4-FFF2-40B4-BE49-F238E27FC236}">
                  <a16:creationId xmlns:a16="http://schemas.microsoft.com/office/drawing/2014/main" id="{7BA93E2A-6E73-4FD0-8CC6-6F667BACB30A}"/>
                </a:ext>
              </a:extLst>
            </p:cNvPr>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0" name="Google Shape;1305;p39">
              <a:extLst>
                <a:ext uri="{FF2B5EF4-FFF2-40B4-BE49-F238E27FC236}">
                  <a16:creationId xmlns:a16="http://schemas.microsoft.com/office/drawing/2014/main" id="{02BE5277-2837-4D49-927F-AA4B97E6E7F1}"/>
                </a:ext>
              </a:extLst>
            </p:cNvPr>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1" name="Google Shape;1306;p39">
              <a:extLst>
                <a:ext uri="{FF2B5EF4-FFF2-40B4-BE49-F238E27FC236}">
                  <a16:creationId xmlns:a16="http://schemas.microsoft.com/office/drawing/2014/main" id="{6A1E8E8B-8928-4F6F-816D-2E6C22FB5EB8}"/>
                </a:ext>
              </a:extLst>
            </p:cNvPr>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2" name="Google Shape;1307;p39">
              <a:extLst>
                <a:ext uri="{FF2B5EF4-FFF2-40B4-BE49-F238E27FC236}">
                  <a16:creationId xmlns:a16="http://schemas.microsoft.com/office/drawing/2014/main" id="{16B1721B-CFBA-46F6-BFF1-6C63EC07C86C}"/>
                </a:ext>
              </a:extLst>
            </p:cNvPr>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3" name="Google Shape;1308;p39">
              <a:extLst>
                <a:ext uri="{FF2B5EF4-FFF2-40B4-BE49-F238E27FC236}">
                  <a16:creationId xmlns:a16="http://schemas.microsoft.com/office/drawing/2014/main" id="{29B9EBB7-1433-43C1-91EB-035957F24728}"/>
                </a:ext>
              </a:extLst>
            </p:cNvPr>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24" name="Google Shape;1309;p39">
              <a:extLst>
                <a:ext uri="{FF2B5EF4-FFF2-40B4-BE49-F238E27FC236}">
                  <a16:creationId xmlns:a16="http://schemas.microsoft.com/office/drawing/2014/main" id="{5B6000BA-7B26-46FD-9BB2-B03E38101AF1}"/>
                </a:ext>
              </a:extLst>
            </p:cNvPr>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25" name="Google Shape;1277;p39">
            <a:extLst>
              <a:ext uri="{FF2B5EF4-FFF2-40B4-BE49-F238E27FC236}">
                <a16:creationId xmlns:a16="http://schemas.microsoft.com/office/drawing/2014/main" id="{2785A7BD-61AB-4AAA-BAD4-9A9CC59A6572}"/>
              </a:ext>
            </a:extLst>
          </p:cNvPr>
          <p:cNvGrpSpPr/>
          <p:nvPr/>
        </p:nvGrpSpPr>
        <p:grpSpPr>
          <a:xfrm>
            <a:off x="644764" y="2888333"/>
            <a:ext cx="251718" cy="366687"/>
            <a:chOff x="6155459" y="1969108"/>
            <a:chExt cx="249770" cy="363849"/>
          </a:xfrm>
        </p:grpSpPr>
        <p:sp>
          <p:nvSpPr>
            <p:cNvPr id="26" name="Google Shape;1278;p39">
              <a:extLst>
                <a:ext uri="{FF2B5EF4-FFF2-40B4-BE49-F238E27FC236}">
                  <a16:creationId xmlns:a16="http://schemas.microsoft.com/office/drawing/2014/main" id="{E5D118BB-82CF-459B-8FA6-EC580D17ACAB}"/>
                </a:ext>
              </a:extLst>
            </p:cNvPr>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chemeClr val="accent1"/>
            </a:solidFill>
            <a:ln>
              <a:solidFill>
                <a:srgbClr val="FFFF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79;p39">
              <a:extLst>
                <a:ext uri="{FF2B5EF4-FFF2-40B4-BE49-F238E27FC236}">
                  <a16:creationId xmlns:a16="http://schemas.microsoft.com/office/drawing/2014/main" id="{1666459D-2D36-4976-8ED6-50D9674FA185}"/>
                </a:ext>
              </a:extLst>
            </p:cNvPr>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chemeClr val="accent1"/>
            </a:solidFill>
            <a:ln>
              <a:solidFill>
                <a:srgbClr val="FFFF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80;p39">
              <a:extLst>
                <a:ext uri="{FF2B5EF4-FFF2-40B4-BE49-F238E27FC236}">
                  <a16:creationId xmlns:a16="http://schemas.microsoft.com/office/drawing/2014/main" id="{95DF65A3-BFE3-4334-A1BE-D3B246F24810}"/>
                </a:ext>
              </a:extLst>
            </p:cNvPr>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chemeClr val="accent1"/>
            </a:solidFill>
            <a:ln>
              <a:solidFill>
                <a:srgbClr val="FFFF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81;p39">
              <a:extLst>
                <a:ext uri="{FF2B5EF4-FFF2-40B4-BE49-F238E27FC236}">
                  <a16:creationId xmlns:a16="http://schemas.microsoft.com/office/drawing/2014/main" id="{FB637506-BDBB-432B-89DB-42EDEFB51D08}"/>
                </a:ext>
              </a:extLst>
            </p:cNvPr>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chemeClr val="accent1"/>
            </a:solidFill>
            <a:ln>
              <a:solidFill>
                <a:srgbClr val="FFFF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82;p39">
              <a:extLst>
                <a:ext uri="{FF2B5EF4-FFF2-40B4-BE49-F238E27FC236}">
                  <a16:creationId xmlns:a16="http://schemas.microsoft.com/office/drawing/2014/main" id="{A4280A2C-E449-4B56-BE0B-92B2AA59669C}"/>
                </a:ext>
              </a:extLst>
            </p:cNvPr>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chemeClr val="accent1"/>
            </a:solidFill>
            <a:ln>
              <a:solidFill>
                <a:srgbClr val="FFFF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83;p39">
              <a:extLst>
                <a:ext uri="{FF2B5EF4-FFF2-40B4-BE49-F238E27FC236}">
                  <a16:creationId xmlns:a16="http://schemas.microsoft.com/office/drawing/2014/main" id="{CA891975-B1BF-4298-ABFE-4083FB9DB9D6}"/>
                </a:ext>
              </a:extLst>
            </p:cNvPr>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chemeClr val="accent1"/>
            </a:solidFill>
            <a:ln>
              <a:solidFill>
                <a:srgbClr val="FFFF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84;p39">
              <a:extLst>
                <a:ext uri="{FF2B5EF4-FFF2-40B4-BE49-F238E27FC236}">
                  <a16:creationId xmlns:a16="http://schemas.microsoft.com/office/drawing/2014/main" id="{D741BADF-90AC-4B72-9CEE-DAB110EBF235}"/>
                </a:ext>
              </a:extLst>
            </p:cNvPr>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chemeClr val="accent1"/>
            </a:solidFill>
            <a:ln>
              <a:solidFill>
                <a:srgbClr val="FFFF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85;p39">
              <a:extLst>
                <a:ext uri="{FF2B5EF4-FFF2-40B4-BE49-F238E27FC236}">
                  <a16:creationId xmlns:a16="http://schemas.microsoft.com/office/drawing/2014/main" id="{0345D57B-75F5-4FDE-9510-46591169BAEE}"/>
                </a:ext>
              </a:extLst>
            </p:cNvPr>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chemeClr val="accent1"/>
            </a:solidFill>
            <a:ln>
              <a:solidFill>
                <a:srgbClr val="FFFF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86;p39">
              <a:extLst>
                <a:ext uri="{FF2B5EF4-FFF2-40B4-BE49-F238E27FC236}">
                  <a16:creationId xmlns:a16="http://schemas.microsoft.com/office/drawing/2014/main" id="{AFBB6210-6736-474F-AC55-90A203FBC616}"/>
                </a:ext>
              </a:extLst>
            </p:cNvPr>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chemeClr val="accent1"/>
            </a:solidFill>
            <a:ln>
              <a:solidFill>
                <a:srgbClr val="FFFF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049435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1000"/>
                                        <p:tgtEl>
                                          <p:spTgt spid="25"/>
                                        </p:tgtEl>
                                      </p:cBhvr>
                                    </p:animEffect>
                                    <p:anim calcmode="lin" valueType="num">
                                      <p:cBhvr>
                                        <p:cTn id="27" dur="1000" fill="hold"/>
                                        <p:tgtEl>
                                          <p:spTgt spid="25"/>
                                        </p:tgtEl>
                                        <p:attrNameLst>
                                          <p:attrName>ppt_x</p:attrName>
                                        </p:attrNameLst>
                                      </p:cBhvr>
                                      <p:tavLst>
                                        <p:tav tm="0">
                                          <p:val>
                                            <p:strVal val="#ppt_x"/>
                                          </p:val>
                                        </p:tav>
                                        <p:tav tm="100000">
                                          <p:val>
                                            <p:strVal val="#ppt_x"/>
                                          </p:val>
                                        </p:tav>
                                      </p:tavLst>
                                    </p:anim>
                                    <p:anim calcmode="lin" valueType="num">
                                      <p:cBhvr>
                                        <p:cTn id="28" dur="1000" fill="hold"/>
                                        <p:tgtEl>
                                          <p:spTgt spid="25"/>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1000"/>
                                        <p:tgtEl>
                                          <p:spTgt spid="8"/>
                                        </p:tgtEl>
                                      </p:cBhvr>
                                    </p:animEffect>
                                    <p:anim calcmode="lin" valueType="num">
                                      <p:cBhvr>
                                        <p:cTn id="39" dur="1000" fill="hold"/>
                                        <p:tgtEl>
                                          <p:spTgt spid="8"/>
                                        </p:tgtEl>
                                        <p:attrNameLst>
                                          <p:attrName>ppt_x</p:attrName>
                                        </p:attrNameLst>
                                      </p:cBhvr>
                                      <p:tavLst>
                                        <p:tav tm="0">
                                          <p:val>
                                            <p:strVal val="#ppt_x"/>
                                          </p:val>
                                        </p:tav>
                                        <p:tav tm="100000">
                                          <p:val>
                                            <p:strVal val="#ppt_x"/>
                                          </p:val>
                                        </p:tav>
                                      </p:tavLst>
                                    </p:anim>
                                    <p:anim calcmode="lin" valueType="num">
                                      <p:cBhvr>
                                        <p:cTn id="40" dur="1000" fill="hold"/>
                                        <p:tgtEl>
                                          <p:spTgt spid="8"/>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1000"/>
                                        <p:tgtEl>
                                          <p:spTgt spid="9"/>
                                        </p:tgtEl>
                                      </p:cBhvr>
                                    </p:animEffect>
                                    <p:anim calcmode="lin" valueType="num">
                                      <p:cBhvr>
                                        <p:cTn id="44" dur="1000" fill="hold"/>
                                        <p:tgtEl>
                                          <p:spTgt spid="9"/>
                                        </p:tgtEl>
                                        <p:attrNameLst>
                                          <p:attrName>ppt_x</p:attrName>
                                        </p:attrNameLst>
                                      </p:cBhvr>
                                      <p:tavLst>
                                        <p:tav tm="0">
                                          <p:val>
                                            <p:strVal val="#ppt_x"/>
                                          </p:val>
                                        </p:tav>
                                        <p:tav tm="100000">
                                          <p:val>
                                            <p:strVal val="#ppt_x"/>
                                          </p:val>
                                        </p:tav>
                                      </p:tavLst>
                                    </p:anim>
                                    <p:anim calcmode="lin" valueType="num">
                                      <p:cBhvr>
                                        <p:cTn id="4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8" grpId="0" animBg="1"/>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5" name="Google Shape;1255;p39"/>
          <p:cNvSpPr/>
          <p:nvPr/>
        </p:nvSpPr>
        <p:spPr>
          <a:xfrm>
            <a:off x="4235679" y="1674960"/>
            <a:ext cx="1533782" cy="1445057"/>
          </a:xfrm>
          <a:custGeom>
            <a:avLst/>
            <a:gdLst/>
            <a:ahLst/>
            <a:cxnLst/>
            <a:rect l="l" t="t" r="r" b="b"/>
            <a:pathLst>
              <a:path w="77117" h="72656" extrusionOk="0">
                <a:moveTo>
                  <a:pt x="51972" y="0"/>
                </a:moveTo>
                <a:cubicBezTo>
                  <a:pt x="46092" y="0"/>
                  <a:pt x="40214" y="2230"/>
                  <a:pt x="35755" y="6689"/>
                </a:cubicBezTo>
                <a:lnTo>
                  <a:pt x="8930" y="33513"/>
                </a:lnTo>
                <a:cubicBezTo>
                  <a:pt x="0" y="42431"/>
                  <a:pt x="0" y="57040"/>
                  <a:pt x="8930" y="65958"/>
                </a:cubicBezTo>
                <a:cubicBezTo>
                  <a:pt x="13389" y="70423"/>
                  <a:pt x="19270" y="72655"/>
                  <a:pt x="25152" y="72655"/>
                </a:cubicBezTo>
                <a:cubicBezTo>
                  <a:pt x="31034" y="72655"/>
                  <a:pt x="36916" y="70423"/>
                  <a:pt x="41374" y="65958"/>
                </a:cubicBezTo>
                <a:lnTo>
                  <a:pt x="68199" y="39133"/>
                </a:lnTo>
                <a:cubicBezTo>
                  <a:pt x="77117" y="30215"/>
                  <a:pt x="77117" y="15618"/>
                  <a:pt x="68199" y="6689"/>
                </a:cubicBezTo>
                <a:cubicBezTo>
                  <a:pt x="63734" y="2230"/>
                  <a:pt x="57853" y="0"/>
                  <a:pt x="51972"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9"/>
          <p:cNvSpPr/>
          <p:nvPr/>
        </p:nvSpPr>
        <p:spPr>
          <a:xfrm>
            <a:off x="4235679" y="2540996"/>
            <a:ext cx="1533782" cy="1445235"/>
          </a:xfrm>
          <a:custGeom>
            <a:avLst/>
            <a:gdLst/>
            <a:ahLst/>
            <a:cxnLst/>
            <a:rect l="l" t="t" r="r" b="b"/>
            <a:pathLst>
              <a:path w="77117" h="72665" extrusionOk="0">
                <a:moveTo>
                  <a:pt x="25152" y="0"/>
                </a:moveTo>
                <a:cubicBezTo>
                  <a:pt x="19270" y="0"/>
                  <a:pt x="13389" y="2233"/>
                  <a:pt x="8930" y="6698"/>
                </a:cubicBezTo>
                <a:cubicBezTo>
                  <a:pt x="0" y="15615"/>
                  <a:pt x="0" y="30224"/>
                  <a:pt x="8930" y="39142"/>
                </a:cubicBezTo>
                <a:lnTo>
                  <a:pt x="35755" y="65967"/>
                </a:lnTo>
                <a:cubicBezTo>
                  <a:pt x="40214" y="70432"/>
                  <a:pt x="46092" y="72664"/>
                  <a:pt x="51972" y="72664"/>
                </a:cubicBezTo>
                <a:cubicBezTo>
                  <a:pt x="57853" y="72664"/>
                  <a:pt x="63734" y="70432"/>
                  <a:pt x="68199" y="65967"/>
                </a:cubicBezTo>
                <a:cubicBezTo>
                  <a:pt x="77117" y="57049"/>
                  <a:pt x="77117" y="42440"/>
                  <a:pt x="68199" y="33522"/>
                </a:cubicBezTo>
                <a:lnTo>
                  <a:pt x="41374" y="6698"/>
                </a:lnTo>
                <a:cubicBezTo>
                  <a:pt x="36916" y="2233"/>
                  <a:pt x="31034" y="0"/>
                  <a:pt x="25152"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9"/>
          <p:cNvSpPr/>
          <p:nvPr/>
        </p:nvSpPr>
        <p:spPr>
          <a:xfrm>
            <a:off x="3369698" y="2540996"/>
            <a:ext cx="1533782" cy="1445235"/>
          </a:xfrm>
          <a:custGeom>
            <a:avLst/>
            <a:gdLst/>
            <a:ahLst/>
            <a:cxnLst/>
            <a:rect l="l" t="t" r="r" b="b"/>
            <a:pathLst>
              <a:path w="77117" h="72665" extrusionOk="0">
                <a:moveTo>
                  <a:pt x="51971" y="0"/>
                </a:moveTo>
                <a:cubicBezTo>
                  <a:pt x="46089" y="0"/>
                  <a:pt x="40207" y="2233"/>
                  <a:pt x="35743" y="6698"/>
                </a:cubicBezTo>
                <a:lnTo>
                  <a:pt x="8930" y="33522"/>
                </a:lnTo>
                <a:cubicBezTo>
                  <a:pt x="0" y="42440"/>
                  <a:pt x="0" y="57049"/>
                  <a:pt x="8930" y="65967"/>
                </a:cubicBezTo>
                <a:cubicBezTo>
                  <a:pt x="13389" y="70432"/>
                  <a:pt x="19270" y="72664"/>
                  <a:pt x="25152" y="72664"/>
                </a:cubicBezTo>
                <a:cubicBezTo>
                  <a:pt x="31034" y="72664"/>
                  <a:pt x="36915" y="70432"/>
                  <a:pt x="41374" y="65967"/>
                </a:cubicBezTo>
                <a:lnTo>
                  <a:pt x="68199" y="39142"/>
                </a:lnTo>
                <a:cubicBezTo>
                  <a:pt x="77117" y="30224"/>
                  <a:pt x="77117" y="15615"/>
                  <a:pt x="68199" y="6698"/>
                </a:cubicBezTo>
                <a:cubicBezTo>
                  <a:pt x="63734" y="2233"/>
                  <a:pt x="57853" y="0"/>
                  <a:pt x="51971"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9"/>
          <p:cNvSpPr/>
          <p:nvPr/>
        </p:nvSpPr>
        <p:spPr>
          <a:xfrm>
            <a:off x="3369698" y="1674960"/>
            <a:ext cx="1533782" cy="1445057"/>
          </a:xfrm>
          <a:custGeom>
            <a:avLst/>
            <a:gdLst/>
            <a:ahLst/>
            <a:cxnLst/>
            <a:rect l="l" t="t" r="r" b="b"/>
            <a:pathLst>
              <a:path w="77117" h="72656" extrusionOk="0">
                <a:moveTo>
                  <a:pt x="25152" y="0"/>
                </a:moveTo>
                <a:cubicBezTo>
                  <a:pt x="19270" y="0"/>
                  <a:pt x="13389" y="2230"/>
                  <a:pt x="8930" y="6689"/>
                </a:cubicBezTo>
                <a:cubicBezTo>
                  <a:pt x="0" y="15618"/>
                  <a:pt x="0" y="30215"/>
                  <a:pt x="8930" y="39133"/>
                </a:cubicBezTo>
                <a:lnTo>
                  <a:pt x="35743" y="65958"/>
                </a:lnTo>
                <a:cubicBezTo>
                  <a:pt x="40207" y="70423"/>
                  <a:pt x="46089" y="72655"/>
                  <a:pt x="51971" y="72655"/>
                </a:cubicBezTo>
                <a:cubicBezTo>
                  <a:pt x="57853" y="72655"/>
                  <a:pt x="63734" y="70423"/>
                  <a:pt x="68199" y="65958"/>
                </a:cubicBezTo>
                <a:cubicBezTo>
                  <a:pt x="77117" y="57040"/>
                  <a:pt x="77117" y="42431"/>
                  <a:pt x="68199" y="33513"/>
                </a:cubicBezTo>
                <a:lnTo>
                  <a:pt x="41374" y="6689"/>
                </a:lnTo>
                <a:cubicBezTo>
                  <a:pt x="36915" y="2230"/>
                  <a:pt x="31034" y="0"/>
                  <a:pt x="25152"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9"/>
          <p:cNvSpPr/>
          <p:nvPr/>
        </p:nvSpPr>
        <p:spPr>
          <a:xfrm>
            <a:off x="4139059" y="1215749"/>
            <a:ext cx="863163" cy="1196821"/>
          </a:xfrm>
          <a:custGeom>
            <a:avLst/>
            <a:gdLst/>
            <a:ahLst/>
            <a:cxnLst/>
            <a:rect l="l" t="t" r="r" b="b"/>
            <a:pathLst>
              <a:path w="43399" h="60175" extrusionOk="0">
                <a:moveTo>
                  <a:pt x="21706" y="0"/>
                </a:moveTo>
                <a:cubicBezTo>
                  <a:pt x="9716" y="0"/>
                  <a:pt x="0" y="9716"/>
                  <a:pt x="0" y="21705"/>
                </a:cubicBezTo>
                <a:lnTo>
                  <a:pt x="0" y="60174"/>
                </a:lnTo>
                <a:lnTo>
                  <a:pt x="43399" y="60174"/>
                </a:lnTo>
                <a:lnTo>
                  <a:pt x="43399" y="21705"/>
                </a:lnTo>
                <a:cubicBezTo>
                  <a:pt x="43399" y="9716"/>
                  <a:pt x="33683" y="0"/>
                  <a:pt x="217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dirty="0"/>
          </a:p>
        </p:txBody>
      </p:sp>
      <p:sp>
        <p:nvSpPr>
          <p:cNvPr id="1261" name="Google Shape;1261;p39"/>
          <p:cNvSpPr/>
          <p:nvPr/>
        </p:nvSpPr>
        <p:spPr>
          <a:xfrm>
            <a:off x="4139059" y="3253409"/>
            <a:ext cx="863163" cy="1196583"/>
          </a:xfrm>
          <a:custGeom>
            <a:avLst/>
            <a:gdLst/>
            <a:ahLst/>
            <a:cxnLst/>
            <a:rect l="l" t="t" r="r" b="b"/>
            <a:pathLst>
              <a:path w="43399" h="60163" extrusionOk="0">
                <a:moveTo>
                  <a:pt x="0" y="0"/>
                </a:moveTo>
                <a:lnTo>
                  <a:pt x="0" y="38469"/>
                </a:lnTo>
                <a:cubicBezTo>
                  <a:pt x="0" y="50447"/>
                  <a:pt x="9716" y="60162"/>
                  <a:pt x="21706" y="60162"/>
                </a:cubicBezTo>
                <a:cubicBezTo>
                  <a:pt x="33683" y="60162"/>
                  <a:pt x="43399" y="50447"/>
                  <a:pt x="43399" y="38469"/>
                </a:cubicBezTo>
                <a:lnTo>
                  <a:pt x="43399"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dirty="0"/>
          </a:p>
        </p:txBody>
      </p:sp>
      <p:sp>
        <p:nvSpPr>
          <p:cNvPr id="1262" name="Google Shape;1262;p39"/>
          <p:cNvSpPr/>
          <p:nvPr/>
        </p:nvSpPr>
        <p:spPr>
          <a:xfrm>
            <a:off x="4991537" y="2400918"/>
            <a:ext cx="1196603" cy="863183"/>
          </a:xfrm>
          <a:custGeom>
            <a:avLst/>
            <a:gdLst/>
            <a:ahLst/>
            <a:cxnLst/>
            <a:rect l="l" t="t" r="r" b="b"/>
            <a:pathLst>
              <a:path w="60164" h="43400" extrusionOk="0">
                <a:moveTo>
                  <a:pt x="1" y="1"/>
                </a:moveTo>
                <a:lnTo>
                  <a:pt x="1" y="43399"/>
                </a:lnTo>
                <a:lnTo>
                  <a:pt x="38470" y="43399"/>
                </a:lnTo>
                <a:cubicBezTo>
                  <a:pt x="50448" y="43399"/>
                  <a:pt x="60163" y="33684"/>
                  <a:pt x="60163" y="21706"/>
                </a:cubicBezTo>
                <a:cubicBezTo>
                  <a:pt x="60163" y="9716"/>
                  <a:pt x="50448" y="1"/>
                  <a:pt x="384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2800" b="1" dirty="0">
                <a:latin typeface="Roboto" pitchFamily="2" charset="0"/>
                <a:ea typeface="Roboto" pitchFamily="2" charset="0"/>
              </a:rPr>
              <a:t>2</a:t>
            </a:r>
            <a:endParaRPr sz="2800" b="1" dirty="0">
              <a:latin typeface="Roboto" pitchFamily="2" charset="0"/>
              <a:ea typeface="Roboto" pitchFamily="2" charset="0"/>
            </a:endParaRPr>
          </a:p>
        </p:txBody>
      </p:sp>
      <p:sp>
        <p:nvSpPr>
          <p:cNvPr id="1263" name="Google Shape;1263;p39"/>
          <p:cNvSpPr/>
          <p:nvPr/>
        </p:nvSpPr>
        <p:spPr>
          <a:xfrm>
            <a:off x="2956467" y="2400918"/>
            <a:ext cx="1196821" cy="863183"/>
          </a:xfrm>
          <a:custGeom>
            <a:avLst/>
            <a:gdLst/>
            <a:ahLst/>
            <a:cxnLst/>
            <a:rect l="l" t="t" r="r" b="b"/>
            <a:pathLst>
              <a:path w="60175" h="43400" extrusionOk="0">
                <a:moveTo>
                  <a:pt x="21706" y="1"/>
                </a:moveTo>
                <a:cubicBezTo>
                  <a:pt x="9716" y="1"/>
                  <a:pt x="1" y="9716"/>
                  <a:pt x="1" y="21706"/>
                </a:cubicBezTo>
                <a:cubicBezTo>
                  <a:pt x="1" y="33684"/>
                  <a:pt x="9716" y="43399"/>
                  <a:pt x="21706" y="43399"/>
                </a:cubicBezTo>
                <a:lnTo>
                  <a:pt x="60175" y="43399"/>
                </a:lnTo>
                <a:lnTo>
                  <a:pt x="60175" y="1"/>
                </a:ln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2800" b="1" dirty="0">
                <a:latin typeface="Roboto" pitchFamily="2" charset="0"/>
                <a:ea typeface="Roboto" pitchFamily="2" charset="0"/>
              </a:rPr>
              <a:t>1</a:t>
            </a:r>
            <a:endParaRPr sz="2800" b="1" dirty="0">
              <a:latin typeface="Roboto" pitchFamily="2" charset="0"/>
              <a:ea typeface="Roboto" pitchFamily="2" charset="0"/>
            </a:endParaRPr>
          </a:p>
        </p:txBody>
      </p:sp>
      <p:sp>
        <p:nvSpPr>
          <p:cNvPr id="1265" name="Google Shape;1265;p39"/>
          <p:cNvSpPr/>
          <p:nvPr/>
        </p:nvSpPr>
        <p:spPr>
          <a:xfrm>
            <a:off x="3965012" y="2227111"/>
            <a:ext cx="1211261" cy="1211042"/>
          </a:xfrm>
          <a:custGeom>
            <a:avLst/>
            <a:gdLst/>
            <a:ahLst/>
            <a:cxnLst/>
            <a:rect l="l" t="t" r="r" b="b"/>
            <a:pathLst>
              <a:path w="60901" h="60890" extrusionOk="0">
                <a:moveTo>
                  <a:pt x="30457" y="1"/>
                </a:moveTo>
                <a:cubicBezTo>
                  <a:pt x="21908" y="1"/>
                  <a:pt x="14193" y="3525"/>
                  <a:pt x="8656" y="9192"/>
                </a:cubicBezTo>
                <a:cubicBezTo>
                  <a:pt x="3310" y="14681"/>
                  <a:pt x="0" y="22170"/>
                  <a:pt x="0" y="30445"/>
                </a:cubicBezTo>
                <a:cubicBezTo>
                  <a:pt x="0" y="39125"/>
                  <a:pt x="3644" y="46959"/>
                  <a:pt x="9478" y="52495"/>
                </a:cubicBezTo>
                <a:cubicBezTo>
                  <a:pt x="14943" y="57698"/>
                  <a:pt x="22325" y="60889"/>
                  <a:pt x="30457" y="60889"/>
                </a:cubicBezTo>
                <a:cubicBezTo>
                  <a:pt x="38719" y="60889"/>
                  <a:pt x="46220" y="57591"/>
                  <a:pt x="51709" y="52233"/>
                </a:cubicBezTo>
                <a:cubicBezTo>
                  <a:pt x="57377" y="46709"/>
                  <a:pt x="60901" y="38982"/>
                  <a:pt x="60901" y="30445"/>
                </a:cubicBezTo>
                <a:cubicBezTo>
                  <a:pt x="60901" y="22313"/>
                  <a:pt x="57710" y="14931"/>
                  <a:pt x="52507" y="9466"/>
                </a:cubicBezTo>
                <a:cubicBezTo>
                  <a:pt x="46959" y="3632"/>
                  <a:pt x="39136" y="1"/>
                  <a:pt x="30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9"/>
          <p:cNvSpPr/>
          <p:nvPr/>
        </p:nvSpPr>
        <p:spPr>
          <a:xfrm>
            <a:off x="4277108" y="2959772"/>
            <a:ext cx="583265" cy="381511"/>
          </a:xfrm>
          <a:custGeom>
            <a:avLst/>
            <a:gdLst/>
            <a:ahLst/>
            <a:cxnLst/>
            <a:rect l="l" t="t" r="r" b="b"/>
            <a:pathLst>
              <a:path w="29326" h="19182" extrusionOk="0">
                <a:moveTo>
                  <a:pt x="14765" y="1"/>
                </a:moveTo>
                <a:lnTo>
                  <a:pt x="1" y="14776"/>
                </a:lnTo>
                <a:cubicBezTo>
                  <a:pt x="4263" y="17634"/>
                  <a:pt x="9276" y="19182"/>
                  <a:pt x="14503" y="19182"/>
                </a:cubicBezTo>
                <a:cubicBezTo>
                  <a:pt x="19860" y="19182"/>
                  <a:pt x="24992" y="17562"/>
                  <a:pt x="29326" y="14562"/>
                </a:cubicBezTo>
                <a:lnTo>
                  <a:pt x="147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9"/>
          <p:cNvSpPr/>
          <p:nvPr/>
        </p:nvSpPr>
        <p:spPr>
          <a:xfrm>
            <a:off x="4257936" y="2323969"/>
            <a:ext cx="621154" cy="413712"/>
          </a:xfrm>
          <a:custGeom>
            <a:avLst/>
            <a:gdLst/>
            <a:ahLst/>
            <a:cxnLst/>
            <a:rect l="l" t="t" r="r" b="b"/>
            <a:pathLst>
              <a:path w="31231" h="20801" extrusionOk="0">
                <a:moveTo>
                  <a:pt x="15467" y="0"/>
                </a:moveTo>
                <a:cubicBezTo>
                  <a:pt x="9811" y="0"/>
                  <a:pt x="4453" y="1774"/>
                  <a:pt x="0" y="5072"/>
                </a:cubicBezTo>
                <a:lnTo>
                  <a:pt x="15729" y="20801"/>
                </a:lnTo>
                <a:lnTo>
                  <a:pt x="31230" y="5299"/>
                </a:lnTo>
                <a:cubicBezTo>
                  <a:pt x="26718" y="1858"/>
                  <a:pt x="21253" y="0"/>
                  <a:pt x="15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9"/>
          <p:cNvSpPr/>
          <p:nvPr/>
        </p:nvSpPr>
        <p:spPr>
          <a:xfrm>
            <a:off x="4062090" y="2524308"/>
            <a:ext cx="402832" cy="608604"/>
          </a:xfrm>
          <a:custGeom>
            <a:avLst/>
            <a:gdLst/>
            <a:ahLst/>
            <a:cxnLst/>
            <a:rect l="l" t="t" r="r" b="b"/>
            <a:pathLst>
              <a:path w="20254" h="30600" extrusionOk="0">
                <a:moveTo>
                  <a:pt x="4621" y="0"/>
                </a:moveTo>
                <a:cubicBezTo>
                  <a:pt x="1620" y="4334"/>
                  <a:pt x="1" y="9466"/>
                  <a:pt x="1" y="14823"/>
                </a:cubicBezTo>
                <a:cubicBezTo>
                  <a:pt x="1" y="20622"/>
                  <a:pt x="1858" y="26087"/>
                  <a:pt x="5299" y="30599"/>
                </a:cubicBezTo>
                <a:lnTo>
                  <a:pt x="20253" y="15645"/>
                </a:lnTo>
                <a:lnTo>
                  <a:pt x="46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9"/>
          <p:cNvSpPr/>
          <p:nvPr/>
        </p:nvSpPr>
        <p:spPr>
          <a:xfrm>
            <a:off x="4687257" y="2530692"/>
            <a:ext cx="391933" cy="596054"/>
          </a:xfrm>
          <a:custGeom>
            <a:avLst/>
            <a:gdLst/>
            <a:ahLst/>
            <a:cxnLst/>
            <a:rect l="l" t="t" r="r" b="b"/>
            <a:pathLst>
              <a:path w="19706" h="29969" extrusionOk="0">
                <a:moveTo>
                  <a:pt x="15312" y="1"/>
                </a:moveTo>
                <a:lnTo>
                  <a:pt x="0" y="15324"/>
                </a:lnTo>
                <a:lnTo>
                  <a:pt x="14645" y="29969"/>
                </a:lnTo>
                <a:cubicBezTo>
                  <a:pt x="17931" y="25516"/>
                  <a:pt x="19705" y="20158"/>
                  <a:pt x="19705" y="14502"/>
                </a:cubicBezTo>
                <a:cubicBezTo>
                  <a:pt x="19705" y="9287"/>
                  <a:pt x="18169" y="4275"/>
                  <a:pt x="15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 name="Google Shape;1270;p39"/>
          <p:cNvGrpSpPr/>
          <p:nvPr/>
        </p:nvGrpSpPr>
        <p:grpSpPr>
          <a:xfrm>
            <a:off x="5162918" y="3427255"/>
            <a:ext cx="334608" cy="313212"/>
            <a:chOff x="6577238" y="2457221"/>
            <a:chExt cx="332019" cy="310788"/>
          </a:xfrm>
        </p:grpSpPr>
        <p:sp>
          <p:nvSpPr>
            <p:cNvPr id="1271" name="Google Shape;1271;p3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1277;p39"/>
          <p:cNvGrpSpPr/>
          <p:nvPr/>
        </p:nvGrpSpPr>
        <p:grpSpPr>
          <a:xfrm>
            <a:off x="5204374" y="1901948"/>
            <a:ext cx="251718" cy="366687"/>
            <a:chOff x="6155459" y="1969108"/>
            <a:chExt cx="249770" cy="363849"/>
          </a:xfrm>
        </p:grpSpPr>
        <p:sp>
          <p:nvSpPr>
            <p:cNvPr id="1278" name="Google Shape;1278;p3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 name="Google Shape;1287;p39"/>
          <p:cNvGrpSpPr/>
          <p:nvPr/>
        </p:nvGrpSpPr>
        <p:grpSpPr>
          <a:xfrm>
            <a:off x="3706617" y="3400535"/>
            <a:ext cx="251365" cy="366687"/>
            <a:chOff x="6633705" y="1969108"/>
            <a:chExt cx="249420" cy="363849"/>
          </a:xfrm>
        </p:grpSpPr>
        <p:sp>
          <p:nvSpPr>
            <p:cNvPr id="1288" name="Google Shape;1288;p3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39"/>
          <p:cNvGrpSpPr/>
          <p:nvPr/>
        </p:nvGrpSpPr>
        <p:grpSpPr>
          <a:xfrm>
            <a:off x="3653832" y="1906529"/>
            <a:ext cx="357127" cy="357512"/>
            <a:chOff x="3235438" y="1970604"/>
            <a:chExt cx="354363" cy="354745"/>
          </a:xfrm>
        </p:grpSpPr>
        <p:sp>
          <p:nvSpPr>
            <p:cNvPr id="1297" name="Google Shape;1297;p3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TextBox 72">
            <a:extLst>
              <a:ext uri="{FF2B5EF4-FFF2-40B4-BE49-F238E27FC236}">
                <a16:creationId xmlns:a16="http://schemas.microsoft.com/office/drawing/2014/main" id="{34DAE62D-3965-4360-ADC5-01D2B5C7D4DB}"/>
              </a:ext>
            </a:extLst>
          </p:cNvPr>
          <p:cNvSpPr txBox="1"/>
          <p:nvPr/>
        </p:nvSpPr>
        <p:spPr>
          <a:xfrm>
            <a:off x="433210" y="374926"/>
            <a:ext cx="5456663" cy="523220"/>
          </a:xfrm>
          <a:prstGeom prst="rect">
            <a:avLst/>
          </a:prstGeom>
          <a:noFill/>
        </p:spPr>
        <p:txBody>
          <a:bodyPr wrap="square" rtlCol="0">
            <a:spAutoFit/>
          </a:bodyPr>
          <a:lstStyle/>
          <a:p>
            <a:r>
              <a:rPr lang="en-US" sz="2800" b="1" dirty="0">
                <a:latin typeface="Roboto" pitchFamily="2" charset="0"/>
                <a:ea typeface="Roboto" pitchFamily="2" charset="0"/>
              </a:rPr>
              <a:t>2.2 TÍNH MỚI</a:t>
            </a:r>
          </a:p>
        </p:txBody>
      </p:sp>
      <p:sp>
        <p:nvSpPr>
          <p:cNvPr id="4" name="Rectangle 3">
            <a:extLst>
              <a:ext uri="{FF2B5EF4-FFF2-40B4-BE49-F238E27FC236}">
                <a16:creationId xmlns:a16="http://schemas.microsoft.com/office/drawing/2014/main" id="{66500C44-C479-48D1-8176-EF6AA5396599}"/>
              </a:ext>
            </a:extLst>
          </p:cNvPr>
          <p:cNvSpPr/>
          <p:nvPr/>
        </p:nvSpPr>
        <p:spPr>
          <a:xfrm>
            <a:off x="349096" y="2013183"/>
            <a:ext cx="2479272" cy="1672253"/>
          </a:xfrm>
          <a:prstGeom prst="rect">
            <a:avLst/>
          </a:prstGeom>
        </p:spPr>
        <p:txBody>
          <a:bodyPr wrap="square">
            <a:spAutoFit/>
          </a:bodyPr>
          <a:lstStyle/>
          <a:p>
            <a:pPr algn="just">
              <a:lnSpc>
                <a:spcPct val="150000"/>
              </a:lnSpc>
            </a:pPr>
            <a:r>
              <a:rPr lang="en-US" dirty="0">
                <a:latin typeface="Roboto" pitchFamily="2" charset="0"/>
                <a:ea typeface="Roboto" pitchFamily="2" charset="0"/>
              </a:rPr>
              <a:t>S</a:t>
            </a:r>
            <a:r>
              <a:rPr lang="vi-VN" dirty="0">
                <a:latin typeface="Roboto" pitchFamily="2" charset="0"/>
                <a:ea typeface="Roboto" pitchFamily="2" charset="0"/>
              </a:rPr>
              <a:t>ử dụng một thiết bị có </a:t>
            </a:r>
            <a:r>
              <a:rPr lang="vi-VN" b="1" dirty="0">
                <a:latin typeface="Roboto" pitchFamily="2" charset="0"/>
                <a:ea typeface="Roboto" pitchFamily="2" charset="0"/>
              </a:rPr>
              <a:t>khả năng truyền tải thông số</a:t>
            </a:r>
            <a:r>
              <a:rPr lang="vi-VN" dirty="0">
                <a:latin typeface="Roboto" pitchFamily="2" charset="0"/>
                <a:ea typeface="Roboto" pitchFamily="2" charset="0"/>
              </a:rPr>
              <a:t> về môi trường ở dưới hầm mỏ qua sóng RF để cảnh báo công nhân và người giám sát</a:t>
            </a:r>
            <a:r>
              <a:rPr lang="en-US" dirty="0">
                <a:latin typeface="Roboto" pitchFamily="2" charset="0"/>
                <a:ea typeface="Roboto" pitchFamily="2" charset="0"/>
              </a:rPr>
              <a:t>.</a:t>
            </a:r>
          </a:p>
        </p:txBody>
      </p:sp>
      <p:sp>
        <p:nvSpPr>
          <p:cNvPr id="5" name="Rectangle 4">
            <a:extLst>
              <a:ext uri="{FF2B5EF4-FFF2-40B4-BE49-F238E27FC236}">
                <a16:creationId xmlns:a16="http://schemas.microsoft.com/office/drawing/2014/main" id="{55A6B92E-3F16-4FC5-899D-97C4701CC56B}"/>
              </a:ext>
            </a:extLst>
          </p:cNvPr>
          <p:cNvSpPr/>
          <p:nvPr/>
        </p:nvSpPr>
        <p:spPr>
          <a:xfrm>
            <a:off x="6256114" y="1667648"/>
            <a:ext cx="2359893" cy="2318583"/>
          </a:xfrm>
          <a:prstGeom prst="rect">
            <a:avLst/>
          </a:prstGeom>
        </p:spPr>
        <p:txBody>
          <a:bodyPr wrap="square">
            <a:spAutoFit/>
          </a:bodyPr>
          <a:lstStyle/>
          <a:p>
            <a:pPr algn="just">
              <a:lnSpc>
                <a:spcPct val="150000"/>
              </a:lnSpc>
            </a:pPr>
            <a:r>
              <a:rPr lang="en-US" dirty="0">
                <a:latin typeface="Roboto" pitchFamily="2" charset="0"/>
                <a:ea typeface="Roboto" pitchFamily="2" charset="0"/>
              </a:rPr>
              <a:t>S</a:t>
            </a:r>
            <a:r>
              <a:rPr lang="vi-VN" dirty="0">
                <a:latin typeface="Roboto" pitchFamily="2" charset="0"/>
                <a:ea typeface="Roboto" pitchFamily="2" charset="0"/>
              </a:rPr>
              <a:t>ản phẩm còn có thể </a:t>
            </a:r>
            <a:r>
              <a:rPr lang="vi-VN" b="1" dirty="0">
                <a:latin typeface="Roboto" pitchFamily="2" charset="0"/>
                <a:ea typeface="Roboto" pitchFamily="2" charset="0"/>
              </a:rPr>
              <a:t>ứng dụng trong thực tế</a:t>
            </a:r>
            <a:r>
              <a:rPr lang="vi-VN" dirty="0">
                <a:latin typeface="Roboto" pitchFamily="2" charset="0"/>
                <a:ea typeface="Roboto" pitchFamily="2" charset="0"/>
              </a:rPr>
              <a:t> như phát hiện và cảnh báo rò rỉ khí ga trong các hộ gia đình, cơ sở sản xuất nhỏ, cảnh báo khí CO trong khi sử dụng sưởi mùa đông,...</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63"/>
                                        </p:tgtEl>
                                        <p:attrNameLst>
                                          <p:attrName>style.visibility</p:attrName>
                                        </p:attrNameLst>
                                      </p:cBhvr>
                                      <p:to>
                                        <p:strVal val="visible"/>
                                      </p:to>
                                    </p:set>
                                    <p:animEffect transition="in" filter="fade">
                                      <p:cBhvr>
                                        <p:cTn id="12" dur="1000"/>
                                        <p:tgtEl>
                                          <p:spTgt spid="1263"/>
                                        </p:tgtEl>
                                      </p:cBhvr>
                                    </p:animEffect>
                                    <p:anim calcmode="lin" valueType="num">
                                      <p:cBhvr>
                                        <p:cTn id="13" dur="1000" fill="hold"/>
                                        <p:tgtEl>
                                          <p:spTgt spid="1263"/>
                                        </p:tgtEl>
                                        <p:attrNameLst>
                                          <p:attrName>ppt_x</p:attrName>
                                        </p:attrNameLst>
                                      </p:cBhvr>
                                      <p:tavLst>
                                        <p:tav tm="0">
                                          <p:val>
                                            <p:strVal val="#ppt_x"/>
                                          </p:val>
                                        </p:tav>
                                        <p:tav tm="100000">
                                          <p:val>
                                            <p:strVal val="#ppt_x"/>
                                          </p:val>
                                        </p:tav>
                                      </p:tavLst>
                                    </p:anim>
                                    <p:anim calcmode="lin" valueType="num">
                                      <p:cBhvr>
                                        <p:cTn id="14" dur="1000" fill="hold"/>
                                        <p:tgtEl>
                                          <p:spTgt spid="126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262"/>
                                        </p:tgtEl>
                                        <p:attrNameLst>
                                          <p:attrName>style.visibility</p:attrName>
                                        </p:attrNameLst>
                                      </p:cBhvr>
                                      <p:to>
                                        <p:strVal val="visible"/>
                                      </p:to>
                                    </p:set>
                                    <p:animEffect transition="in" filter="fade">
                                      <p:cBhvr>
                                        <p:cTn id="19" dur="1000"/>
                                        <p:tgtEl>
                                          <p:spTgt spid="1262"/>
                                        </p:tgtEl>
                                      </p:cBhvr>
                                    </p:animEffect>
                                    <p:anim calcmode="lin" valueType="num">
                                      <p:cBhvr>
                                        <p:cTn id="20" dur="1000" fill="hold"/>
                                        <p:tgtEl>
                                          <p:spTgt spid="1262"/>
                                        </p:tgtEl>
                                        <p:attrNameLst>
                                          <p:attrName>ppt_x</p:attrName>
                                        </p:attrNameLst>
                                      </p:cBhvr>
                                      <p:tavLst>
                                        <p:tav tm="0">
                                          <p:val>
                                            <p:strVal val="#ppt_x"/>
                                          </p:val>
                                        </p:tav>
                                        <p:tav tm="100000">
                                          <p:val>
                                            <p:strVal val="#ppt_x"/>
                                          </p:val>
                                        </p:tav>
                                      </p:tavLst>
                                    </p:anim>
                                    <p:anim calcmode="lin" valueType="num">
                                      <p:cBhvr>
                                        <p:cTn id="21" dur="1000" fill="hold"/>
                                        <p:tgtEl>
                                          <p:spTgt spid="1262"/>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2" grpId="0" animBg="1"/>
      <p:bldP spid="1263" grpId="0" animBg="1"/>
      <p:bldP spid="4"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grpSp>
        <p:nvGrpSpPr>
          <p:cNvPr id="154" name="Google Shape;154;p17"/>
          <p:cNvGrpSpPr/>
          <p:nvPr/>
        </p:nvGrpSpPr>
        <p:grpSpPr>
          <a:xfrm>
            <a:off x="3269150" y="1529586"/>
            <a:ext cx="2605800" cy="2606700"/>
            <a:chOff x="3269150" y="1529586"/>
            <a:chExt cx="2605800" cy="2606700"/>
          </a:xfrm>
        </p:grpSpPr>
        <p:sp>
          <p:nvSpPr>
            <p:cNvPr id="155" name="Google Shape;155;p17"/>
            <p:cNvSpPr/>
            <p:nvPr/>
          </p:nvSpPr>
          <p:spPr>
            <a:xfrm>
              <a:off x="3269150" y="1529586"/>
              <a:ext cx="2605800" cy="2606700"/>
            </a:xfrm>
            <a:prstGeom prst="ellipse">
              <a:avLst/>
            </a:prstGeom>
            <a:noFill/>
            <a:ln w="19050"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a:off x="3734500" y="1995080"/>
              <a:ext cx="1675200" cy="1675500"/>
            </a:xfrm>
            <a:prstGeom prst="ellipse">
              <a:avLst/>
            </a:prstGeom>
            <a:noFill/>
            <a:ln w="19050"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a:off x="4143200" y="2404050"/>
              <a:ext cx="857700" cy="857700"/>
            </a:xfrm>
            <a:prstGeom prst="ellipse">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b="1" dirty="0">
                  <a:solidFill>
                    <a:srgbClr val="FFFFFF"/>
                  </a:solidFill>
                  <a:latin typeface="Roboto" pitchFamily="2" charset="0"/>
                  <a:ea typeface="Roboto" pitchFamily="2" charset="0"/>
                  <a:sym typeface="Fira Sans Extra Condensed Medium"/>
                </a:rPr>
                <a:t>Tín</a:t>
              </a:r>
              <a:r>
                <a:rPr lang="en-US" sz="1700" b="1" dirty="0">
                  <a:solidFill>
                    <a:srgbClr val="FFFFFF"/>
                  </a:solidFill>
                  <a:latin typeface="Roboto" pitchFamily="2" charset="0"/>
                  <a:ea typeface="Roboto" pitchFamily="2" charset="0"/>
                  <a:sym typeface="Fira Sans Extra Condensed Medium"/>
                </a:rPr>
                <a:t>h </a:t>
              </a:r>
              <a:r>
                <a:rPr lang="en-US" sz="1700" b="1" dirty="0" err="1">
                  <a:solidFill>
                    <a:srgbClr val="FFFFFF"/>
                  </a:solidFill>
                  <a:latin typeface="Roboto" pitchFamily="2" charset="0"/>
                  <a:ea typeface="Roboto" pitchFamily="2" charset="0"/>
                  <a:sym typeface="Fira Sans Extra Condensed Medium"/>
                </a:rPr>
                <a:t>mới</a:t>
              </a:r>
              <a:endParaRPr sz="1700" b="1" dirty="0">
                <a:solidFill>
                  <a:srgbClr val="FFFFFF"/>
                </a:solidFill>
                <a:latin typeface="Roboto" pitchFamily="2" charset="0"/>
                <a:ea typeface="Roboto" pitchFamily="2" charset="0"/>
              </a:endParaRPr>
            </a:p>
          </p:txBody>
        </p:sp>
      </p:grpSp>
      <p:sp>
        <p:nvSpPr>
          <p:cNvPr id="160" name="Google Shape;160;p17"/>
          <p:cNvSpPr/>
          <p:nvPr/>
        </p:nvSpPr>
        <p:spPr>
          <a:xfrm>
            <a:off x="3199600" y="1745975"/>
            <a:ext cx="534900" cy="53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61" name="Google Shape;161;p17"/>
          <p:cNvCxnSpPr>
            <a:stCxn id="160" idx="2"/>
          </p:cNvCxnSpPr>
          <p:nvPr/>
        </p:nvCxnSpPr>
        <p:spPr>
          <a:xfrm rot="10800000">
            <a:off x="2709700" y="2013425"/>
            <a:ext cx="489900" cy="0"/>
          </a:xfrm>
          <a:prstGeom prst="straightConnector1">
            <a:avLst/>
          </a:prstGeom>
          <a:noFill/>
          <a:ln w="9525" cap="flat" cmpd="sng">
            <a:solidFill>
              <a:schemeClr val="accent1"/>
            </a:solidFill>
            <a:prstDash val="solid"/>
            <a:round/>
            <a:headEnd type="none" w="med" len="med"/>
            <a:tailEnd type="oval" w="med" len="med"/>
          </a:ln>
        </p:spPr>
      </p:cxnSp>
      <p:sp>
        <p:nvSpPr>
          <p:cNvPr id="169" name="Google Shape;169;p17"/>
          <p:cNvSpPr/>
          <p:nvPr/>
        </p:nvSpPr>
        <p:spPr>
          <a:xfrm>
            <a:off x="3199600" y="3384875"/>
            <a:ext cx="534900" cy="534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70" name="Google Shape;170;p17"/>
          <p:cNvCxnSpPr>
            <a:stCxn id="169" idx="2"/>
          </p:cNvCxnSpPr>
          <p:nvPr/>
        </p:nvCxnSpPr>
        <p:spPr>
          <a:xfrm rot="10800000">
            <a:off x="2709700" y="3652325"/>
            <a:ext cx="489900" cy="0"/>
          </a:xfrm>
          <a:prstGeom prst="straightConnector1">
            <a:avLst/>
          </a:prstGeom>
          <a:noFill/>
          <a:ln w="9525" cap="flat" cmpd="sng">
            <a:solidFill>
              <a:schemeClr val="accent4"/>
            </a:solidFill>
            <a:prstDash val="solid"/>
            <a:round/>
            <a:headEnd type="none" w="med" len="med"/>
            <a:tailEnd type="oval" w="med" len="med"/>
          </a:ln>
        </p:spPr>
      </p:cxnSp>
      <p:sp>
        <p:nvSpPr>
          <p:cNvPr id="175" name="Google Shape;175;p17"/>
          <p:cNvSpPr/>
          <p:nvPr/>
        </p:nvSpPr>
        <p:spPr>
          <a:xfrm>
            <a:off x="5409700" y="3384875"/>
            <a:ext cx="534900" cy="534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76" name="Google Shape;176;p17"/>
          <p:cNvCxnSpPr>
            <a:endCxn id="175" idx="6"/>
          </p:cNvCxnSpPr>
          <p:nvPr/>
        </p:nvCxnSpPr>
        <p:spPr>
          <a:xfrm rot="10800000">
            <a:off x="5944600" y="3652325"/>
            <a:ext cx="489900" cy="0"/>
          </a:xfrm>
          <a:prstGeom prst="straightConnector1">
            <a:avLst/>
          </a:prstGeom>
          <a:noFill/>
          <a:ln w="9525" cap="flat" cmpd="sng">
            <a:solidFill>
              <a:schemeClr val="accent3"/>
            </a:solidFill>
            <a:prstDash val="solid"/>
            <a:round/>
            <a:headEnd type="oval" w="med" len="med"/>
            <a:tailEnd type="none" w="med" len="med"/>
          </a:ln>
        </p:spPr>
      </p:cxnSp>
      <p:sp>
        <p:nvSpPr>
          <p:cNvPr id="181" name="Google Shape;181;p17"/>
          <p:cNvSpPr/>
          <p:nvPr/>
        </p:nvSpPr>
        <p:spPr>
          <a:xfrm>
            <a:off x="5409700" y="1745975"/>
            <a:ext cx="534900" cy="53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82" name="Google Shape;182;p17"/>
          <p:cNvCxnSpPr>
            <a:endCxn id="181" idx="6"/>
          </p:cNvCxnSpPr>
          <p:nvPr/>
        </p:nvCxnSpPr>
        <p:spPr>
          <a:xfrm rot="10800000">
            <a:off x="5944600" y="2013425"/>
            <a:ext cx="489900" cy="0"/>
          </a:xfrm>
          <a:prstGeom prst="straightConnector1">
            <a:avLst/>
          </a:prstGeom>
          <a:noFill/>
          <a:ln w="9525" cap="flat" cmpd="sng">
            <a:solidFill>
              <a:schemeClr val="accent2"/>
            </a:solidFill>
            <a:prstDash val="solid"/>
            <a:round/>
            <a:headEnd type="oval" w="med" len="med"/>
            <a:tailEnd type="none" w="med" len="med"/>
          </a:ln>
        </p:spPr>
      </p:cxnSp>
      <p:grpSp>
        <p:nvGrpSpPr>
          <p:cNvPr id="183" name="Google Shape;183;p17"/>
          <p:cNvGrpSpPr/>
          <p:nvPr/>
        </p:nvGrpSpPr>
        <p:grpSpPr>
          <a:xfrm>
            <a:off x="3315471" y="1861889"/>
            <a:ext cx="303162" cy="303068"/>
            <a:chOff x="5642475" y="1435075"/>
            <a:chExt cx="481975" cy="481825"/>
          </a:xfrm>
        </p:grpSpPr>
        <p:sp>
          <p:nvSpPr>
            <p:cNvPr id="184" name="Google Shape;184;p1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5" name="Google Shape;185;p1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6" name="Google Shape;186;p1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87" name="Google Shape;187;p17"/>
          <p:cNvGrpSpPr/>
          <p:nvPr/>
        </p:nvGrpSpPr>
        <p:grpSpPr>
          <a:xfrm>
            <a:off x="3315540" y="3500784"/>
            <a:ext cx="303021" cy="303084"/>
            <a:chOff x="5049725" y="2027900"/>
            <a:chExt cx="481750" cy="481850"/>
          </a:xfrm>
        </p:grpSpPr>
        <p:sp>
          <p:nvSpPr>
            <p:cNvPr id="188" name="Google Shape;188;p17"/>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9" name="Google Shape;189;p17"/>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0" name="Google Shape;190;p17"/>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1" name="Google Shape;191;p17"/>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2" name="Google Shape;192;p17"/>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 name="Google Shape;193;p17"/>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 name="Google Shape;194;p17"/>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5" name="Google Shape;195;p17"/>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6" name="Google Shape;196;p17"/>
          <p:cNvGrpSpPr/>
          <p:nvPr/>
        </p:nvGrpSpPr>
        <p:grpSpPr>
          <a:xfrm>
            <a:off x="5578934" y="1861962"/>
            <a:ext cx="196437" cy="302926"/>
            <a:chOff x="5726350" y="2028150"/>
            <a:chExt cx="312300" cy="481600"/>
          </a:xfrm>
        </p:grpSpPr>
        <p:sp>
          <p:nvSpPr>
            <p:cNvPr id="197" name="Google Shape;197;p17"/>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8" name="Google Shape;198;p17"/>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 name="Google Shape;199;p17"/>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0" name="Google Shape;200;p17"/>
          <p:cNvGrpSpPr/>
          <p:nvPr/>
        </p:nvGrpSpPr>
        <p:grpSpPr>
          <a:xfrm>
            <a:off x="5525026" y="3500784"/>
            <a:ext cx="304247" cy="303084"/>
            <a:chOff x="898875" y="4399275"/>
            <a:chExt cx="483700" cy="481850"/>
          </a:xfrm>
        </p:grpSpPr>
        <p:sp>
          <p:nvSpPr>
            <p:cNvPr id="201" name="Google Shape;201;p17"/>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2" name="Google Shape;202;p17"/>
            <p:cNvSpPr/>
            <p:nvPr/>
          </p:nvSpPr>
          <p:spPr>
            <a:xfrm>
              <a:off x="1138025" y="4763350"/>
              <a:ext cx="25" cy="25"/>
            </a:xfrm>
            <a:custGeom>
              <a:avLst/>
              <a:gdLst/>
              <a:ahLst/>
              <a:cxnLst/>
              <a:rect l="l" t="t" r="r" b="b"/>
              <a:pathLst>
                <a:path w="1" h="1" extrusionOk="0">
                  <a:moveTo>
                    <a:pt x="1"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3" name="Google Shape;203;p17"/>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 name="Google Shape;204;p17"/>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5" name="Google Shape;205;p17"/>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6" name="Google Shape;206;p17"/>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7" name="Google Shape;207;p17"/>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8" name="Google Shape;208;p17"/>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 name="TextBox 58">
            <a:extLst>
              <a:ext uri="{FF2B5EF4-FFF2-40B4-BE49-F238E27FC236}">
                <a16:creationId xmlns:a16="http://schemas.microsoft.com/office/drawing/2014/main" id="{3A7B71BE-8F93-40E6-97E4-4D2BE9EF048F}"/>
              </a:ext>
            </a:extLst>
          </p:cNvPr>
          <p:cNvSpPr txBox="1"/>
          <p:nvPr/>
        </p:nvSpPr>
        <p:spPr>
          <a:xfrm>
            <a:off x="433210" y="374926"/>
            <a:ext cx="5456663" cy="523220"/>
          </a:xfrm>
          <a:prstGeom prst="rect">
            <a:avLst/>
          </a:prstGeom>
          <a:noFill/>
        </p:spPr>
        <p:txBody>
          <a:bodyPr wrap="square" rtlCol="0">
            <a:spAutoFit/>
          </a:bodyPr>
          <a:lstStyle/>
          <a:p>
            <a:r>
              <a:rPr lang="en-US" sz="2800" b="1" dirty="0">
                <a:latin typeface="Roboto" pitchFamily="2" charset="0"/>
                <a:ea typeface="Roboto" pitchFamily="2" charset="0"/>
              </a:rPr>
              <a:t>2.3 TÍNH MỚI</a:t>
            </a:r>
          </a:p>
        </p:txBody>
      </p:sp>
      <p:sp>
        <p:nvSpPr>
          <p:cNvPr id="4" name="Rectangle 3">
            <a:extLst>
              <a:ext uri="{FF2B5EF4-FFF2-40B4-BE49-F238E27FC236}">
                <a16:creationId xmlns:a16="http://schemas.microsoft.com/office/drawing/2014/main" id="{AC6D89E8-867C-40C1-BA87-E2304A6A3A89}"/>
              </a:ext>
            </a:extLst>
          </p:cNvPr>
          <p:cNvSpPr/>
          <p:nvPr/>
        </p:nvSpPr>
        <p:spPr>
          <a:xfrm>
            <a:off x="27573" y="1598909"/>
            <a:ext cx="2751677" cy="702756"/>
          </a:xfrm>
          <a:prstGeom prst="rect">
            <a:avLst/>
          </a:prstGeom>
        </p:spPr>
        <p:txBody>
          <a:bodyPr wrap="square">
            <a:spAutoFit/>
          </a:bodyPr>
          <a:lstStyle/>
          <a:p>
            <a:pPr algn="r">
              <a:lnSpc>
                <a:spcPct val="150000"/>
              </a:lnSpc>
            </a:pPr>
            <a:r>
              <a:rPr lang="en-US" dirty="0" err="1">
                <a:latin typeface="Roboto" pitchFamily="2" charset="0"/>
                <a:ea typeface="Roboto" pitchFamily="2" charset="0"/>
              </a:rPr>
              <a:t>Đảm</a:t>
            </a:r>
            <a:r>
              <a:rPr lang="en-US" dirty="0">
                <a:latin typeface="Roboto" pitchFamily="2" charset="0"/>
                <a:ea typeface="Roboto" pitchFamily="2" charset="0"/>
              </a:rPr>
              <a:t> </a:t>
            </a:r>
            <a:r>
              <a:rPr lang="en-US" dirty="0" err="1">
                <a:latin typeface="Roboto" pitchFamily="2" charset="0"/>
                <a:ea typeface="Roboto" pitchFamily="2" charset="0"/>
              </a:rPr>
              <a:t>bảo</a:t>
            </a:r>
            <a:r>
              <a:rPr lang="en-US" dirty="0">
                <a:latin typeface="Roboto" pitchFamily="2" charset="0"/>
                <a:ea typeface="Roboto" pitchFamily="2" charset="0"/>
              </a:rPr>
              <a:t> </a:t>
            </a:r>
            <a:r>
              <a:rPr lang="en-US" b="1" dirty="0">
                <a:latin typeface="Roboto" pitchFamily="2" charset="0"/>
                <a:ea typeface="Roboto" pitchFamily="2" charset="0"/>
              </a:rPr>
              <a:t>an </a:t>
            </a:r>
            <a:r>
              <a:rPr lang="en-US" b="1" dirty="0" err="1">
                <a:latin typeface="Roboto" pitchFamily="2" charset="0"/>
                <a:ea typeface="Roboto" pitchFamily="2" charset="0"/>
              </a:rPr>
              <a:t>toàn</a:t>
            </a:r>
            <a:r>
              <a:rPr lang="en-US" dirty="0">
                <a:latin typeface="Roboto" pitchFamily="2" charset="0"/>
                <a:ea typeface="Roboto" pitchFamily="2" charset="0"/>
              </a:rPr>
              <a:t>, </a:t>
            </a:r>
            <a:r>
              <a:rPr lang="en-US" dirty="0" err="1">
                <a:latin typeface="Roboto" pitchFamily="2" charset="0"/>
                <a:ea typeface="Roboto" pitchFamily="2" charset="0"/>
              </a:rPr>
              <a:t>không</a:t>
            </a:r>
            <a:r>
              <a:rPr lang="en-US" dirty="0">
                <a:latin typeface="Roboto" pitchFamily="2" charset="0"/>
                <a:ea typeface="Roboto" pitchFamily="2" charset="0"/>
              </a:rPr>
              <a:t> </a:t>
            </a:r>
            <a:r>
              <a:rPr lang="en-US" dirty="0" err="1">
                <a:latin typeface="Roboto" pitchFamily="2" charset="0"/>
                <a:ea typeface="Roboto" pitchFamily="2" charset="0"/>
              </a:rPr>
              <a:t>gây</a:t>
            </a:r>
            <a:r>
              <a:rPr lang="en-US" dirty="0">
                <a:latin typeface="Roboto" pitchFamily="2" charset="0"/>
                <a:ea typeface="Roboto" pitchFamily="2" charset="0"/>
              </a:rPr>
              <a:t> </a:t>
            </a:r>
            <a:r>
              <a:rPr lang="en-US" dirty="0" err="1">
                <a:latin typeface="Roboto" pitchFamily="2" charset="0"/>
                <a:ea typeface="Roboto" pitchFamily="2" charset="0"/>
              </a:rPr>
              <a:t>cháy</a:t>
            </a:r>
            <a:r>
              <a:rPr lang="en-US" dirty="0">
                <a:latin typeface="Roboto" pitchFamily="2" charset="0"/>
                <a:ea typeface="Roboto" pitchFamily="2" charset="0"/>
              </a:rPr>
              <a:t> </a:t>
            </a:r>
            <a:r>
              <a:rPr lang="en-US" dirty="0" err="1">
                <a:latin typeface="Roboto" pitchFamily="2" charset="0"/>
                <a:ea typeface="Roboto" pitchFamily="2" charset="0"/>
              </a:rPr>
              <a:t>nổ</a:t>
            </a:r>
            <a:r>
              <a:rPr lang="en-US" dirty="0">
                <a:latin typeface="Roboto" pitchFamily="2" charset="0"/>
                <a:ea typeface="Roboto" pitchFamily="2" charset="0"/>
              </a:rPr>
              <a:t> </a:t>
            </a:r>
            <a:r>
              <a:rPr lang="en-US" dirty="0" err="1">
                <a:latin typeface="Roboto" pitchFamily="2" charset="0"/>
                <a:ea typeface="Roboto" pitchFamily="2" charset="0"/>
              </a:rPr>
              <a:t>trong</a:t>
            </a:r>
            <a:r>
              <a:rPr lang="en-US" dirty="0">
                <a:latin typeface="Roboto" pitchFamily="2" charset="0"/>
                <a:ea typeface="Roboto" pitchFamily="2" charset="0"/>
              </a:rPr>
              <a:t> </a:t>
            </a:r>
            <a:r>
              <a:rPr lang="en-US" dirty="0" err="1">
                <a:latin typeface="Roboto" pitchFamily="2" charset="0"/>
                <a:ea typeface="Roboto" pitchFamily="2" charset="0"/>
              </a:rPr>
              <a:t>quá</a:t>
            </a:r>
            <a:r>
              <a:rPr lang="en-US" dirty="0">
                <a:latin typeface="Roboto" pitchFamily="2" charset="0"/>
                <a:ea typeface="Roboto" pitchFamily="2" charset="0"/>
              </a:rPr>
              <a:t> </a:t>
            </a:r>
            <a:r>
              <a:rPr lang="en-US" dirty="0" err="1">
                <a:latin typeface="Roboto" pitchFamily="2" charset="0"/>
                <a:ea typeface="Roboto" pitchFamily="2" charset="0"/>
              </a:rPr>
              <a:t>trình</a:t>
            </a:r>
            <a:r>
              <a:rPr lang="en-US" dirty="0">
                <a:latin typeface="Roboto" pitchFamily="2" charset="0"/>
                <a:ea typeface="Roboto" pitchFamily="2" charset="0"/>
              </a:rPr>
              <a:t> </a:t>
            </a:r>
            <a:r>
              <a:rPr lang="en-US" dirty="0" err="1">
                <a:latin typeface="Roboto" pitchFamily="2" charset="0"/>
                <a:ea typeface="Roboto" pitchFamily="2" charset="0"/>
              </a:rPr>
              <a:t>sử</a:t>
            </a:r>
            <a:r>
              <a:rPr lang="en-US" dirty="0">
                <a:latin typeface="Roboto" pitchFamily="2" charset="0"/>
                <a:ea typeface="Roboto" pitchFamily="2" charset="0"/>
              </a:rPr>
              <a:t> </a:t>
            </a:r>
            <a:r>
              <a:rPr lang="en-US" dirty="0" err="1">
                <a:latin typeface="Roboto" pitchFamily="2" charset="0"/>
                <a:ea typeface="Roboto" pitchFamily="2" charset="0"/>
              </a:rPr>
              <a:t>dụng</a:t>
            </a:r>
            <a:endParaRPr lang="en-US" dirty="0">
              <a:latin typeface="Roboto" pitchFamily="2" charset="0"/>
              <a:ea typeface="Roboto" pitchFamily="2" charset="0"/>
            </a:endParaRPr>
          </a:p>
        </p:txBody>
      </p:sp>
      <p:sp>
        <p:nvSpPr>
          <p:cNvPr id="5" name="Rectangle 4">
            <a:extLst>
              <a:ext uri="{FF2B5EF4-FFF2-40B4-BE49-F238E27FC236}">
                <a16:creationId xmlns:a16="http://schemas.microsoft.com/office/drawing/2014/main" id="{5F99455B-EBC2-4351-A017-6A839C64C3DF}"/>
              </a:ext>
            </a:extLst>
          </p:cNvPr>
          <p:cNvSpPr/>
          <p:nvPr/>
        </p:nvSpPr>
        <p:spPr>
          <a:xfrm>
            <a:off x="6113834" y="1338880"/>
            <a:ext cx="2799707" cy="1349087"/>
          </a:xfrm>
          <a:prstGeom prst="rect">
            <a:avLst/>
          </a:prstGeom>
        </p:spPr>
        <p:txBody>
          <a:bodyPr wrap="square">
            <a:spAutoFit/>
          </a:bodyPr>
          <a:lstStyle/>
          <a:p>
            <a:pPr>
              <a:lnSpc>
                <a:spcPct val="150000"/>
              </a:lnSpc>
            </a:pPr>
            <a:r>
              <a:rPr lang="vi-VN" dirty="0">
                <a:latin typeface="Roboto" pitchFamily="2" charset="0"/>
                <a:ea typeface="Roboto" pitchFamily="2" charset="0"/>
              </a:rPr>
              <a:t>Giúp công việc của công nhân hầm mỏ trở nên </a:t>
            </a:r>
            <a:r>
              <a:rPr lang="vi-VN" b="1" dirty="0">
                <a:latin typeface="Roboto" pitchFamily="2" charset="0"/>
                <a:ea typeface="Roboto" pitchFamily="2" charset="0"/>
              </a:rPr>
              <a:t>dễ dàng hơn, tiêu hao ít năng lượng và thuậ</a:t>
            </a:r>
            <a:r>
              <a:rPr lang="en-US" b="1" dirty="0">
                <a:latin typeface="Roboto" pitchFamily="2" charset="0"/>
                <a:ea typeface="Roboto" pitchFamily="2" charset="0"/>
              </a:rPr>
              <a:t>n</a:t>
            </a:r>
            <a:r>
              <a:rPr lang="vi-VN" b="1" dirty="0">
                <a:latin typeface="Roboto" pitchFamily="2" charset="0"/>
                <a:ea typeface="Roboto" pitchFamily="2" charset="0"/>
              </a:rPr>
              <a:t> tiện </a:t>
            </a:r>
            <a:r>
              <a:rPr lang="vi-VN" dirty="0">
                <a:latin typeface="Roboto" pitchFamily="2" charset="0"/>
                <a:ea typeface="Roboto" pitchFamily="2" charset="0"/>
              </a:rPr>
              <a:t>trong quá trình sử dụng</a:t>
            </a:r>
            <a:r>
              <a:rPr lang="en-US" dirty="0">
                <a:latin typeface="Roboto" pitchFamily="2" charset="0"/>
                <a:ea typeface="Roboto" pitchFamily="2" charset="0"/>
              </a:rPr>
              <a:t>.</a:t>
            </a:r>
          </a:p>
        </p:txBody>
      </p:sp>
      <p:sp>
        <p:nvSpPr>
          <p:cNvPr id="6" name="Rectangle 5">
            <a:extLst>
              <a:ext uri="{FF2B5EF4-FFF2-40B4-BE49-F238E27FC236}">
                <a16:creationId xmlns:a16="http://schemas.microsoft.com/office/drawing/2014/main" id="{9D71ECEF-71CF-4158-AC6E-DBC1D14570D3}"/>
              </a:ext>
            </a:extLst>
          </p:cNvPr>
          <p:cNvSpPr/>
          <p:nvPr/>
        </p:nvSpPr>
        <p:spPr>
          <a:xfrm>
            <a:off x="177038" y="2940956"/>
            <a:ext cx="2847162" cy="1349087"/>
          </a:xfrm>
          <a:prstGeom prst="rect">
            <a:avLst/>
          </a:prstGeom>
        </p:spPr>
        <p:txBody>
          <a:bodyPr wrap="square">
            <a:spAutoFit/>
          </a:bodyPr>
          <a:lstStyle/>
          <a:p>
            <a:pPr algn="r">
              <a:lnSpc>
                <a:spcPct val="150000"/>
              </a:lnSpc>
            </a:pPr>
            <a:r>
              <a:rPr lang="en-US" dirty="0">
                <a:latin typeface="Roboto" pitchFamily="2" charset="0"/>
                <a:ea typeface="Roboto" pitchFamily="2" charset="0"/>
              </a:rPr>
              <a:t>S</a:t>
            </a:r>
            <a:r>
              <a:rPr lang="vi-VN" dirty="0">
                <a:latin typeface="Roboto" pitchFamily="2" charset="0"/>
                <a:ea typeface="Roboto" pitchFamily="2" charset="0"/>
              </a:rPr>
              <a:t>ản phẩm </a:t>
            </a:r>
            <a:r>
              <a:rPr lang="vi-VN" b="1" dirty="0">
                <a:latin typeface="Roboto" pitchFamily="2" charset="0"/>
                <a:ea typeface="Roboto" pitchFamily="2" charset="0"/>
              </a:rPr>
              <a:t>còn có còi báo động và đèn cảnh báo môi trường </a:t>
            </a:r>
            <a:r>
              <a:rPr lang="vi-VN" dirty="0">
                <a:latin typeface="Roboto" pitchFamily="2" charset="0"/>
                <a:ea typeface="Roboto" pitchFamily="2" charset="0"/>
              </a:rPr>
              <a:t>hầm mỏ. Sản phẩm có thể </a:t>
            </a:r>
            <a:r>
              <a:rPr lang="vi-VN" b="1" dirty="0">
                <a:latin typeface="Roboto" pitchFamily="2" charset="0"/>
                <a:ea typeface="Roboto" pitchFamily="2" charset="0"/>
              </a:rPr>
              <a:t>đo khí gas, khí CO và nhiệt độ độ ẩm</a:t>
            </a:r>
            <a:r>
              <a:rPr lang="vi-VN" dirty="0">
                <a:latin typeface="Roboto" pitchFamily="2" charset="0"/>
                <a:ea typeface="Roboto" pitchFamily="2" charset="0"/>
              </a:rPr>
              <a:t>.</a:t>
            </a:r>
            <a:endParaRPr lang="en-US" dirty="0">
              <a:latin typeface="Roboto" pitchFamily="2" charset="0"/>
              <a:ea typeface="Roboto" pitchFamily="2" charset="0"/>
            </a:endParaRPr>
          </a:p>
        </p:txBody>
      </p:sp>
      <p:sp>
        <p:nvSpPr>
          <p:cNvPr id="7" name="Rectangle 6">
            <a:extLst>
              <a:ext uri="{FF2B5EF4-FFF2-40B4-BE49-F238E27FC236}">
                <a16:creationId xmlns:a16="http://schemas.microsoft.com/office/drawing/2014/main" id="{959E0E17-0D6E-4052-A9D5-1D1743263769}"/>
              </a:ext>
            </a:extLst>
          </p:cNvPr>
          <p:cNvSpPr/>
          <p:nvPr/>
        </p:nvSpPr>
        <p:spPr>
          <a:xfrm>
            <a:off x="6169655" y="3247299"/>
            <a:ext cx="2751677" cy="1025922"/>
          </a:xfrm>
          <a:prstGeom prst="rect">
            <a:avLst/>
          </a:prstGeom>
        </p:spPr>
        <p:txBody>
          <a:bodyPr wrap="square">
            <a:spAutoFit/>
          </a:bodyPr>
          <a:lstStyle/>
          <a:p>
            <a:pPr>
              <a:lnSpc>
                <a:spcPct val="150000"/>
              </a:lnSpc>
            </a:pPr>
            <a:r>
              <a:rPr lang="en-US" dirty="0" err="1">
                <a:latin typeface="Roboto" pitchFamily="2" charset="0"/>
                <a:ea typeface="Roboto" pitchFamily="2" charset="0"/>
              </a:rPr>
              <a:t>Sản</a:t>
            </a:r>
            <a:r>
              <a:rPr lang="en-US" dirty="0">
                <a:latin typeface="Roboto" pitchFamily="2" charset="0"/>
                <a:ea typeface="Roboto" pitchFamily="2" charset="0"/>
              </a:rPr>
              <a:t> </a:t>
            </a:r>
            <a:r>
              <a:rPr lang="en-US" dirty="0" err="1">
                <a:latin typeface="Roboto" pitchFamily="2" charset="0"/>
                <a:ea typeface="Roboto" pitchFamily="2" charset="0"/>
              </a:rPr>
              <a:t>phẩm</a:t>
            </a:r>
            <a:r>
              <a:rPr lang="en-US" dirty="0">
                <a:latin typeface="Roboto" pitchFamily="2" charset="0"/>
                <a:ea typeface="Roboto" pitchFamily="2" charset="0"/>
              </a:rPr>
              <a:t> </a:t>
            </a:r>
            <a:r>
              <a:rPr lang="en-US" dirty="0" err="1">
                <a:latin typeface="Roboto" pitchFamily="2" charset="0"/>
                <a:ea typeface="Roboto" pitchFamily="2" charset="0"/>
              </a:rPr>
              <a:t>có</a:t>
            </a:r>
            <a:r>
              <a:rPr lang="en-US" dirty="0">
                <a:latin typeface="Roboto" pitchFamily="2" charset="0"/>
                <a:ea typeface="Roboto" pitchFamily="2" charset="0"/>
              </a:rPr>
              <a:t> </a:t>
            </a:r>
            <a:r>
              <a:rPr lang="en-US" dirty="0" err="1">
                <a:latin typeface="Roboto" pitchFamily="2" charset="0"/>
                <a:ea typeface="Roboto" pitchFamily="2" charset="0"/>
              </a:rPr>
              <a:t>thể</a:t>
            </a:r>
            <a:r>
              <a:rPr lang="en-US" dirty="0">
                <a:latin typeface="Roboto" pitchFamily="2" charset="0"/>
                <a:ea typeface="Roboto" pitchFamily="2" charset="0"/>
              </a:rPr>
              <a:t> </a:t>
            </a:r>
            <a:r>
              <a:rPr lang="en-US" b="1" dirty="0" err="1">
                <a:latin typeface="Roboto" pitchFamily="2" charset="0"/>
                <a:ea typeface="Roboto" pitchFamily="2" charset="0"/>
              </a:rPr>
              <a:t>ứng</a:t>
            </a:r>
            <a:r>
              <a:rPr lang="en-US" b="1" dirty="0">
                <a:latin typeface="Roboto" pitchFamily="2" charset="0"/>
                <a:ea typeface="Roboto" pitchFamily="2" charset="0"/>
              </a:rPr>
              <a:t> </a:t>
            </a:r>
            <a:r>
              <a:rPr lang="en-US" b="1" dirty="0" err="1">
                <a:latin typeface="Roboto" pitchFamily="2" charset="0"/>
                <a:ea typeface="Roboto" pitchFamily="2" charset="0"/>
              </a:rPr>
              <a:t>dụng</a:t>
            </a:r>
            <a:r>
              <a:rPr lang="en-US" b="1" dirty="0">
                <a:latin typeface="Roboto" pitchFamily="2" charset="0"/>
                <a:ea typeface="Roboto" pitchFamily="2" charset="0"/>
              </a:rPr>
              <a:t> </a:t>
            </a:r>
            <a:r>
              <a:rPr lang="en-US" b="1" dirty="0" err="1">
                <a:latin typeface="Roboto" pitchFamily="2" charset="0"/>
                <a:ea typeface="Roboto" pitchFamily="2" charset="0"/>
              </a:rPr>
              <a:t>trực</a:t>
            </a:r>
            <a:r>
              <a:rPr lang="en-US" b="1" dirty="0">
                <a:latin typeface="Roboto" pitchFamily="2" charset="0"/>
                <a:ea typeface="Roboto" pitchFamily="2" charset="0"/>
              </a:rPr>
              <a:t> </a:t>
            </a:r>
            <a:r>
              <a:rPr lang="en-US" b="1" dirty="0" err="1">
                <a:latin typeface="Roboto" pitchFamily="2" charset="0"/>
                <a:ea typeface="Roboto" pitchFamily="2" charset="0"/>
              </a:rPr>
              <a:t>tiếp</a:t>
            </a:r>
            <a:r>
              <a:rPr lang="en-US" b="1" dirty="0">
                <a:latin typeface="Roboto" pitchFamily="2" charset="0"/>
                <a:ea typeface="Roboto" pitchFamily="2" charset="0"/>
              </a:rPr>
              <a:t> </a:t>
            </a:r>
            <a:r>
              <a:rPr lang="en-US" b="1" dirty="0" err="1">
                <a:latin typeface="Roboto" pitchFamily="2" charset="0"/>
                <a:ea typeface="Roboto" pitchFamily="2" charset="0"/>
              </a:rPr>
              <a:t>trong</a:t>
            </a:r>
            <a:r>
              <a:rPr lang="en-US" b="1" dirty="0">
                <a:latin typeface="Roboto" pitchFamily="2" charset="0"/>
                <a:ea typeface="Roboto" pitchFamily="2" charset="0"/>
              </a:rPr>
              <a:t> </a:t>
            </a:r>
            <a:r>
              <a:rPr lang="en-US" b="1" dirty="0" err="1">
                <a:latin typeface="Roboto" pitchFamily="2" charset="0"/>
                <a:ea typeface="Roboto" pitchFamily="2" charset="0"/>
              </a:rPr>
              <a:t>quá</a:t>
            </a:r>
            <a:r>
              <a:rPr lang="en-US" b="1" dirty="0">
                <a:latin typeface="Roboto" pitchFamily="2" charset="0"/>
                <a:ea typeface="Roboto" pitchFamily="2" charset="0"/>
              </a:rPr>
              <a:t> </a:t>
            </a:r>
            <a:r>
              <a:rPr lang="en-US" b="1" dirty="0" err="1">
                <a:latin typeface="Roboto" pitchFamily="2" charset="0"/>
                <a:ea typeface="Roboto" pitchFamily="2" charset="0"/>
              </a:rPr>
              <a:t>trình</a:t>
            </a:r>
            <a:r>
              <a:rPr lang="en-US" b="1" dirty="0">
                <a:latin typeface="Roboto" pitchFamily="2" charset="0"/>
                <a:ea typeface="Roboto" pitchFamily="2" charset="0"/>
              </a:rPr>
              <a:t> </a:t>
            </a:r>
            <a:r>
              <a:rPr lang="en-US" b="1" dirty="0" err="1">
                <a:latin typeface="Roboto" pitchFamily="2" charset="0"/>
                <a:ea typeface="Roboto" pitchFamily="2" charset="0"/>
              </a:rPr>
              <a:t>học</a:t>
            </a:r>
            <a:r>
              <a:rPr lang="en-US" b="1" dirty="0">
                <a:latin typeface="Roboto" pitchFamily="2" charset="0"/>
                <a:ea typeface="Roboto" pitchFamily="2" charset="0"/>
              </a:rPr>
              <a:t> </a:t>
            </a:r>
            <a:r>
              <a:rPr lang="en-US" b="1" dirty="0" err="1">
                <a:latin typeface="Roboto" pitchFamily="2" charset="0"/>
                <a:ea typeface="Roboto" pitchFamily="2" charset="0"/>
              </a:rPr>
              <a:t>tập</a:t>
            </a:r>
            <a:r>
              <a:rPr lang="en-US" b="1" dirty="0">
                <a:latin typeface="Roboto" pitchFamily="2" charset="0"/>
                <a:ea typeface="Roboto" pitchFamily="2" charset="0"/>
              </a:rPr>
              <a:t> </a:t>
            </a:r>
            <a:r>
              <a:rPr lang="en-US" dirty="0" err="1">
                <a:latin typeface="Roboto" pitchFamily="2" charset="0"/>
                <a:ea typeface="Roboto" pitchFamily="2" charset="0"/>
              </a:rPr>
              <a:t>của</a:t>
            </a:r>
            <a:r>
              <a:rPr lang="en-US" dirty="0">
                <a:latin typeface="Roboto" pitchFamily="2" charset="0"/>
                <a:ea typeface="Roboto" pitchFamily="2" charset="0"/>
              </a:rPr>
              <a:t> </a:t>
            </a:r>
            <a:r>
              <a:rPr lang="en-US" dirty="0" err="1">
                <a:latin typeface="Roboto" pitchFamily="2" charset="0"/>
                <a:ea typeface="Roboto" pitchFamily="2" charset="0"/>
              </a:rPr>
              <a:t>học</a:t>
            </a:r>
            <a:r>
              <a:rPr lang="en-US" dirty="0">
                <a:latin typeface="Roboto" pitchFamily="2" charset="0"/>
                <a:ea typeface="Roboto" pitchFamily="2" charset="0"/>
              </a:rPr>
              <a:t> </a:t>
            </a:r>
            <a:r>
              <a:rPr lang="en-US" dirty="0" err="1">
                <a:latin typeface="Roboto" pitchFamily="2" charset="0"/>
                <a:ea typeface="Roboto" pitchFamily="2" charset="0"/>
              </a:rPr>
              <a:t>sinh</a:t>
            </a:r>
            <a:endParaRPr lang="en-US" dirty="0">
              <a:latin typeface="Roboto" pitchFamily="2" charset="0"/>
              <a:ea typeface="Roboto" pitchFamily="2"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0"/>
                                        </p:tgtEl>
                                        <p:attrNameLst>
                                          <p:attrName>style.visibility</p:attrName>
                                        </p:attrNameLst>
                                      </p:cBhvr>
                                      <p:to>
                                        <p:strVal val="visible"/>
                                      </p:to>
                                    </p:set>
                                    <p:animEffect transition="in" filter="fade">
                                      <p:cBhvr>
                                        <p:cTn id="7" dur="1000"/>
                                        <p:tgtEl>
                                          <p:spTgt spid="160"/>
                                        </p:tgtEl>
                                      </p:cBhvr>
                                    </p:animEffect>
                                    <p:anim calcmode="lin" valueType="num">
                                      <p:cBhvr>
                                        <p:cTn id="8" dur="1000" fill="hold"/>
                                        <p:tgtEl>
                                          <p:spTgt spid="160"/>
                                        </p:tgtEl>
                                        <p:attrNameLst>
                                          <p:attrName>ppt_x</p:attrName>
                                        </p:attrNameLst>
                                      </p:cBhvr>
                                      <p:tavLst>
                                        <p:tav tm="0">
                                          <p:val>
                                            <p:strVal val="#ppt_x"/>
                                          </p:val>
                                        </p:tav>
                                        <p:tav tm="100000">
                                          <p:val>
                                            <p:strVal val="#ppt_x"/>
                                          </p:val>
                                        </p:tav>
                                      </p:tavLst>
                                    </p:anim>
                                    <p:anim calcmode="lin" valueType="num">
                                      <p:cBhvr>
                                        <p:cTn id="9" dur="1000" fill="hold"/>
                                        <p:tgtEl>
                                          <p:spTgt spid="16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69"/>
                                        </p:tgtEl>
                                        <p:attrNameLst>
                                          <p:attrName>style.visibility</p:attrName>
                                        </p:attrNameLst>
                                      </p:cBhvr>
                                      <p:to>
                                        <p:strVal val="visible"/>
                                      </p:to>
                                    </p:set>
                                    <p:animEffect transition="in" filter="fade">
                                      <p:cBhvr>
                                        <p:cTn id="24" dur="1000"/>
                                        <p:tgtEl>
                                          <p:spTgt spid="169"/>
                                        </p:tgtEl>
                                      </p:cBhvr>
                                    </p:animEffect>
                                    <p:anim calcmode="lin" valueType="num">
                                      <p:cBhvr>
                                        <p:cTn id="25" dur="1000" fill="hold"/>
                                        <p:tgtEl>
                                          <p:spTgt spid="169"/>
                                        </p:tgtEl>
                                        <p:attrNameLst>
                                          <p:attrName>ppt_x</p:attrName>
                                        </p:attrNameLst>
                                      </p:cBhvr>
                                      <p:tavLst>
                                        <p:tav tm="0">
                                          <p:val>
                                            <p:strVal val="#ppt_x"/>
                                          </p:val>
                                        </p:tav>
                                        <p:tav tm="100000">
                                          <p:val>
                                            <p:strVal val="#ppt_x"/>
                                          </p:val>
                                        </p:tav>
                                      </p:tavLst>
                                    </p:anim>
                                    <p:anim calcmode="lin" valueType="num">
                                      <p:cBhvr>
                                        <p:cTn id="26" dur="1000" fill="hold"/>
                                        <p:tgtEl>
                                          <p:spTgt spid="169"/>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81"/>
                                        </p:tgtEl>
                                        <p:attrNameLst>
                                          <p:attrName>style.visibility</p:attrName>
                                        </p:attrNameLst>
                                      </p:cBhvr>
                                      <p:to>
                                        <p:strVal val="visible"/>
                                      </p:to>
                                    </p:set>
                                    <p:animEffect transition="in" filter="fade">
                                      <p:cBhvr>
                                        <p:cTn id="31" dur="1000"/>
                                        <p:tgtEl>
                                          <p:spTgt spid="181"/>
                                        </p:tgtEl>
                                      </p:cBhvr>
                                    </p:animEffect>
                                    <p:anim calcmode="lin" valueType="num">
                                      <p:cBhvr>
                                        <p:cTn id="32" dur="1000" fill="hold"/>
                                        <p:tgtEl>
                                          <p:spTgt spid="181"/>
                                        </p:tgtEl>
                                        <p:attrNameLst>
                                          <p:attrName>ppt_x</p:attrName>
                                        </p:attrNameLst>
                                      </p:cBhvr>
                                      <p:tavLst>
                                        <p:tav tm="0">
                                          <p:val>
                                            <p:strVal val="#ppt_x"/>
                                          </p:val>
                                        </p:tav>
                                        <p:tav tm="100000">
                                          <p:val>
                                            <p:strVal val="#ppt_x"/>
                                          </p:val>
                                        </p:tav>
                                      </p:tavLst>
                                    </p:anim>
                                    <p:anim calcmode="lin" valueType="num">
                                      <p:cBhvr>
                                        <p:cTn id="33" dur="1000" fill="hold"/>
                                        <p:tgtEl>
                                          <p:spTgt spid="181"/>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fade">
                                      <p:cBhvr>
                                        <p:cTn id="36" dur="1000"/>
                                        <p:tgtEl>
                                          <p:spTgt spid="5"/>
                                        </p:tgtEl>
                                      </p:cBhvr>
                                    </p:animEffect>
                                    <p:anim calcmode="lin" valueType="num">
                                      <p:cBhvr>
                                        <p:cTn id="37" dur="1000" fill="hold"/>
                                        <p:tgtEl>
                                          <p:spTgt spid="5"/>
                                        </p:tgtEl>
                                        <p:attrNameLst>
                                          <p:attrName>ppt_x</p:attrName>
                                        </p:attrNameLst>
                                      </p:cBhvr>
                                      <p:tavLst>
                                        <p:tav tm="0">
                                          <p:val>
                                            <p:strVal val="#ppt_x"/>
                                          </p:val>
                                        </p:tav>
                                        <p:tav tm="100000">
                                          <p:val>
                                            <p:strVal val="#ppt_x"/>
                                          </p:val>
                                        </p:tav>
                                      </p:tavLst>
                                    </p:anim>
                                    <p:anim calcmode="lin" valueType="num">
                                      <p:cBhvr>
                                        <p:cTn id="3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75"/>
                                        </p:tgtEl>
                                        <p:attrNameLst>
                                          <p:attrName>style.visibility</p:attrName>
                                        </p:attrNameLst>
                                      </p:cBhvr>
                                      <p:to>
                                        <p:strVal val="visible"/>
                                      </p:to>
                                    </p:set>
                                    <p:animEffect transition="in" filter="fade">
                                      <p:cBhvr>
                                        <p:cTn id="43" dur="1000"/>
                                        <p:tgtEl>
                                          <p:spTgt spid="175"/>
                                        </p:tgtEl>
                                      </p:cBhvr>
                                    </p:animEffect>
                                    <p:anim calcmode="lin" valueType="num">
                                      <p:cBhvr>
                                        <p:cTn id="44" dur="1000" fill="hold"/>
                                        <p:tgtEl>
                                          <p:spTgt spid="175"/>
                                        </p:tgtEl>
                                        <p:attrNameLst>
                                          <p:attrName>ppt_x</p:attrName>
                                        </p:attrNameLst>
                                      </p:cBhvr>
                                      <p:tavLst>
                                        <p:tav tm="0">
                                          <p:val>
                                            <p:strVal val="#ppt_x"/>
                                          </p:val>
                                        </p:tav>
                                        <p:tav tm="100000">
                                          <p:val>
                                            <p:strVal val="#ppt_x"/>
                                          </p:val>
                                        </p:tav>
                                      </p:tavLst>
                                    </p:anim>
                                    <p:anim calcmode="lin" valueType="num">
                                      <p:cBhvr>
                                        <p:cTn id="45" dur="1000" fill="hold"/>
                                        <p:tgtEl>
                                          <p:spTgt spid="17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fade">
                                      <p:cBhvr>
                                        <p:cTn id="48" dur="1000"/>
                                        <p:tgtEl>
                                          <p:spTgt spid="7"/>
                                        </p:tgtEl>
                                      </p:cBhvr>
                                    </p:animEffect>
                                    <p:anim calcmode="lin" valueType="num">
                                      <p:cBhvr>
                                        <p:cTn id="49" dur="1000" fill="hold"/>
                                        <p:tgtEl>
                                          <p:spTgt spid="7"/>
                                        </p:tgtEl>
                                        <p:attrNameLst>
                                          <p:attrName>ppt_x</p:attrName>
                                        </p:attrNameLst>
                                      </p:cBhvr>
                                      <p:tavLst>
                                        <p:tav tm="0">
                                          <p:val>
                                            <p:strVal val="#ppt_x"/>
                                          </p:val>
                                        </p:tav>
                                        <p:tav tm="100000">
                                          <p:val>
                                            <p:strVal val="#ppt_x"/>
                                          </p:val>
                                        </p:tav>
                                      </p:tavLst>
                                    </p:anim>
                                    <p:anim calcmode="lin" valueType="num">
                                      <p:cBhvr>
                                        <p:cTn id="5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 grpId="0" animBg="1"/>
      <p:bldP spid="169" grpId="0" animBg="1"/>
      <p:bldP spid="175" grpId="0" animBg="1"/>
      <p:bldP spid="181" grpId="0" animBg="1"/>
      <p:bldP spid="4" grpId="0"/>
      <p:bldP spid="5" grpId="0"/>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CE1F99-DE99-4686-9B22-2B361ADC96C7}"/>
              </a:ext>
            </a:extLst>
          </p:cNvPr>
          <p:cNvSpPr/>
          <p:nvPr/>
        </p:nvSpPr>
        <p:spPr>
          <a:xfrm>
            <a:off x="531542" y="1864091"/>
            <a:ext cx="4263483" cy="2226250"/>
          </a:xfrm>
          <a:prstGeom prst="rect">
            <a:avLst/>
          </a:prstGeom>
        </p:spPr>
        <p:txBody>
          <a:bodyPr wrap="square">
            <a:spAutoFit/>
          </a:bodyPr>
          <a:lstStyle/>
          <a:p>
            <a:pPr>
              <a:lnSpc>
                <a:spcPct val="150000"/>
              </a:lnSpc>
            </a:pPr>
            <a:r>
              <a:rPr lang="en-US" sz="3200" b="1" dirty="0">
                <a:solidFill>
                  <a:srgbClr val="2F5496"/>
                </a:solidFill>
                <a:latin typeface="Roboto" pitchFamily="2" charset="0"/>
                <a:ea typeface="Roboto" pitchFamily="2" charset="0"/>
              </a:rPr>
              <a:t>QUÁ TRÌNH THỰC HIỆN VÀ KẾT QUẢ NGHIÊN CỨU</a:t>
            </a:r>
            <a:endParaRPr lang="en-US" sz="3200" dirty="0">
              <a:latin typeface="Roboto" pitchFamily="2" charset="0"/>
              <a:ea typeface="Roboto" pitchFamily="2" charset="0"/>
            </a:endParaRPr>
          </a:p>
        </p:txBody>
      </p:sp>
      <p:sp>
        <p:nvSpPr>
          <p:cNvPr id="3" name="TextBox 2">
            <a:extLst>
              <a:ext uri="{FF2B5EF4-FFF2-40B4-BE49-F238E27FC236}">
                <a16:creationId xmlns:a16="http://schemas.microsoft.com/office/drawing/2014/main" id="{AFE85725-69EE-4C10-AABC-D7CD5E2A615E}"/>
              </a:ext>
            </a:extLst>
          </p:cNvPr>
          <p:cNvSpPr txBox="1"/>
          <p:nvPr/>
        </p:nvSpPr>
        <p:spPr>
          <a:xfrm>
            <a:off x="683942" y="832624"/>
            <a:ext cx="1189463" cy="92333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5400" b="1" dirty="0">
                <a:latin typeface="Roboto" pitchFamily="2" charset="0"/>
                <a:ea typeface="Roboto" pitchFamily="2" charset="0"/>
              </a:rPr>
              <a:t>03</a:t>
            </a:r>
          </a:p>
        </p:txBody>
      </p:sp>
      <p:pic>
        <p:nvPicPr>
          <p:cNvPr id="4" name="Picture 3">
            <a:extLst>
              <a:ext uri="{FF2B5EF4-FFF2-40B4-BE49-F238E27FC236}">
                <a16:creationId xmlns:a16="http://schemas.microsoft.com/office/drawing/2014/main" id="{9DB94B38-EFB2-4EFF-A6B6-DF95B35D45A1}"/>
              </a:ext>
            </a:extLst>
          </p:cNvPr>
          <p:cNvPicPr>
            <a:picLocks noChangeAspect="1"/>
          </p:cNvPicPr>
          <p:nvPr/>
        </p:nvPicPr>
        <p:blipFill>
          <a:blip r:embed="rId2"/>
          <a:stretch>
            <a:fillRect/>
          </a:stretch>
        </p:blipFill>
        <p:spPr>
          <a:xfrm>
            <a:off x="4548835" y="1116045"/>
            <a:ext cx="3911223" cy="2911409"/>
          </a:xfrm>
          <a:prstGeom prst="rect">
            <a:avLst/>
          </a:prstGeom>
        </p:spPr>
      </p:pic>
    </p:spTree>
    <p:extLst>
      <p:ext uri="{BB962C8B-B14F-4D97-AF65-F5344CB8AC3E}">
        <p14:creationId xmlns:p14="http://schemas.microsoft.com/office/powerpoint/2010/main" val="13857491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E596845-97D6-4F33-84E6-D6E4E757765F}"/>
              </a:ext>
            </a:extLst>
          </p:cNvPr>
          <p:cNvSpPr/>
          <p:nvPr/>
        </p:nvSpPr>
        <p:spPr>
          <a:xfrm>
            <a:off x="391934" y="276829"/>
            <a:ext cx="5073825" cy="523220"/>
          </a:xfrm>
          <a:prstGeom prst="rect">
            <a:avLst/>
          </a:prstGeom>
        </p:spPr>
        <p:txBody>
          <a:bodyPr wrap="none">
            <a:spAutoFit/>
          </a:bodyPr>
          <a:lstStyle/>
          <a:p>
            <a:pPr fontAlgn="base"/>
            <a:r>
              <a:rPr lang="en-US" sz="2800" b="1" dirty="0">
                <a:latin typeface="Roboto" pitchFamily="2" charset="0"/>
                <a:ea typeface="Roboto" pitchFamily="2" charset="0"/>
              </a:rPr>
              <a:t>3.1.1 KẾ HOẠCH NGHIÊN CỨU</a:t>
            </a:r>
          </a:p>
        </p:txBody>
      </p:sp>
      <p:graphicFrame>
        <p:nvGraphicFramePr>
          <p:cNvPr id="4" name="Table 3">
            <a:extLst>
              <a:ext uri="{FF2B5EF4-FFF2-40B4-BE49-F238E27FC236}">
                <a16:creationId xmlns:a16="http://schemas.microsoft.com/office/drawing/2014/main" id="{D7BA6B11-0C7D-4963-992B-49F95F64C210}"/>
              </a:ext>
            </a:extLst>
          </p:cNvPr>
          <p:cNvGraphicFramePr>
            <a:graphicFrameLocks noGrp="1"/>
          </p:cNvGraphicFramePr>
          <p:nvPr>
            <p:extLst>
              <p:ext uri="{D42A27DB-BD31-4B8C-83A1-F6EECF244321}">
                <p14:modId xmlns:p14="http://schemas.microsoft.com/office/powerpoint/2010/main" val="2132128537"/>
              </p:ext>
            </p:extLst>
          </p:nvPr>
        </p:nvGraphicFramePr>
        <p:xfrm>
          <a:off x="800143" y="1498133"/>
          <a:ext cx="7393812" cy="3152738"/>
        </p:xfrm>
        <a:graphic>
          <a:graphicData uri="http://schemas.openxmlformats.org/drawingml/2006/table">
            <a:tbl>
              <a:tblPr>
                <a:tableStyleId>{3C2FFA5D-87B4-456A-9821-1D502468CF0F}</a:tableStyleId>
              </a:tblPr>
              <a:tblGrid>
                <a:gridCol w="4492264">
                  <a:extLst>
                    <a:ext uri="{9D8B030D-6E8A-4147-A177-3AD203B41FA5}">
                      <a16:colId xmlns:a16="http://schemas.microsoft.com/office/drawing/2014/main" val="3189186833"/>
                    </a:ext>
                  </a:extLst>
                </a:gridCol>
                <a:gridCol w="1491989">
                  <a:extLst>
                    <a:ext uri="{9D8B030D-6E8A-4147-A177-3AD203B41FA5}">
                      <a16:colId xmlns:a16="http://schemas.microsoft.com/office/drawing/2014/main" val="686303102"/>
                    </a:ext>
                  </a:extLst>
                </a:gridCol>
                <a:gridCol w="1409559">
                  <a:extLst>
                    <a:ext uri="{9D8B030D-6E8A-4147-A177-3AD203B41FA5}">
                      <a16:colId xmlns:a16="http://schemas.microsoft.com/office/drawing/2014/main" val="2715558174"/>
                    </a:ext>
                  </a:extLst>
                </a:gridCol>
              </a:tblGrid>
              <a:tr h="774795">
                <a:tc>
                  <a:txBody>
                    <a:bodyPr/>
                    <a:lstStyle/>
                    <a:p>
                      <a:pPr algn="ctr" rtl="0" fontAlgn="ctr">
                        <a:lnSpc>
                          <a:spcPct val="150000"/>
                        </a:lnSpc>
                        <a:spcBef>
                          <a:spcPts val="0"/>
                        </a:spcBef>
                        <a:spcAft>
                          <a:spcPts val="0"/>
                        </a:spcAft>
                      </a:pPr>
                      <a:r>
                        <a:rPr lang="en-US" sz="1300" b="1" u="none" strike="noStrike" dirty="0">
                          <a:solidFill>
                            <a:srgbClr val="404040"/>
                          </a:solidFill>
                          <a:effectLst/>
                          <a:latin typeface="Roboto" pitchFamily="2" charset="0"/>
                          <a:ea typeface="Roboto" pitchFamily="2" charset="0"/>
                        </a:rPr>
                        <a:t>NỘI DUNG CÔNG VIỆC</a:t>
                      </a:r>
                      <a:endParaRPr lang="en-US" dirty="0">
                        <a:effectLst/>
                        <a:latin typeface="Roboto" pitchFamily="2" charset="0"/>
                        <a:ea typeface="Roboto" pitchFamily="2" charset="0"/>
                      </a:endParaRPr>
                    </a:p>
                  </a:txBody>
                  <a:tcPr marL="68580" marR="68580" anchor="ctr"/>
                </a:tc>
                <a:tc>
                  <a:txBody>
                    <a:bodyPr/>
                    <a:lstStyle/>
                    <a:p>
                      <a:pPr algn="ctr" rtl="0" fontAlgn="ctr">
                        <a:lnSpc>
                          <a:spcPct val="150000"/>
                        </a:lnSpc>
                        <a:spcBef>
                          <a:spcPts val="0"/>
                        </a:spcBef>
                        <a:spcAft>
                          <a:spcPts val="0"/>
                        </a:spcAft>
                      </a:pPr>
                      <a:r>
                        <a:rPr lang="en-US" sz="1300" b="1" u="none" strike="noStrike" dirty="0">
                          <a:solidFill>
                            <a:srgbClr val="404040"/>
                          </a:solidFill>
                          <a:effectLst/>
                          <a:latin typeface="Roboto" pitchFamily="2" charset="0"/>
                          <a:ea typeface="Roboto" pitchFamily="2" charset="0"/>
                        </a:rPr>
                        <a:t>CÁC MỐC </a:t>
                      </a:r>
                    </a:p>
                    <a:p>
                      <a:pPr algn="ctr" rtl="0" fontAlgn="ctr">
                        <a:lnSpc>
                          <a:spcPct val="150000"/>
                        </a:lnSpc>
                        <a:spcBef>
                          <a:spcPts val="0"/>
                        </a:spcBef>
                        <a:spcAft>
                          <a:spcPts val="0"/>
                        </a:spcAft>
                      </a:pPr>
                      <a:r>
                        <a:rPr lang="en-US" sz="1300" b="1" u="none" strike="noStrike" dirty="0">
                          <a:solidFill>
                            <a:srgbClr val="404040"/>
                          </a:solidFill>
                          <a:effectLst/>
                          <a:latin typeface="Roboto" pitchFamily="2" charset="0"/>
                          <a:ea typeface="Roboto" pitchFamily="2" charset="0"/>
                        </a:rPr>
                        <a:t>THỜI GIAN</a:t>
                      </a:r>
                      <a:endParaRPr lang="en-US" dirty="0">
                        <a:effectLst/>
                        <a:latin typeface="Roboto" pitchFamily="2" charset="0"/>
                        <a:ea typeface="Roboto" pitchFamily="2" charset="0"/>
                      </a:endParaRPr>
                    </a:p>
                  </a:txBody>
                  <a:tcPr marL="68580" marR="68580" anchor="ctr"/>
                </a:tc>
                <a:tc>
                  <a:txBody>
                    <a:bodyPr/>
                    <a:lstStyle/>
                    <a:p>
                      <a:pPr algn="ctr" rtl="0" fontAlgn="ctr">
                        <a:lnSpc>
                          <a:spcPct val="150000"/>
                        </a:lnSpc>
                        <a:spcBef>
                          <a:spcPts val="0"/>
                        </a:spcBef>
                        <a:spcAft>
                          <a:spcPts val="0"/>
                        </a:spcAft>
                      </a:pPr>
                      <a:r>
                        <a:rPr lang="vi-VN" sz="1300" b="1" u="none" strike="noStrike" dirty="0">
                          <a:solidFill>
                            <a:srgbClr val="404040"/>
                          </a:solidFill>
                          <a:effectLst/>
                          <a:latin typeface="Roboto" pitchFamily="2" charset="0"/>
                          <a:ea typeface="Roboto" pitchFamily="2" charset="0"/>
                        </a:rPr>
                        <a:t>NGƯỜI </a:t>
                      </a:r>
                      <a:endParaRPr lang="en-US" sz="1300" b="1" u="none" strike="noStrike" dirty="0">
                        <a:solidFill>
                          <a:srgbClr val="404040"/>
                        </a:solidFill>
                        <a:effectLst/>
                        <a:latin typeface="Roboto" pitchFamily="2" charset="0"/>
                        <a:ea typeface="Roboto" pitchFamily="2" charset="0"/>
                      </a:endParaRPr>
                    </a:p>
                    <a:p>
                      <a:pPr algn="ctr" rtl="0" fontAlgn="ctr">
                        <a:lnSpc>
                          <a:spcPct val="150000"/>
                        </a:lnSpc>
                        <a:spcBef>
                          <a:spcPts val="0"/>
                        </a:spcBef>
                        <a:spcAft>
                          <a:spcPts val="0"/>
                        </a:spcAft>
                      </a:pPr>
                      <a:r>
                        <a:rPr lang="vi-VN" sz="1300" b="1" u="none" strike="noStrike" dirty="0">
                          <a:solidFill>
                            <a:srgbClr val="404040"/>
                          </a:solidFill>
                          <a:effectLst/>
                          <a:latin typeface="Roboto" pitchFamily="2" charset="0"/>
                          <a:ea typeface="Roboto" pitchFamily="2" charset="0"/>
                        </a:rPr>
                        <a:t>THỰC HIỆN</a:t>
                      </a:r>
                      <a:endParaRPr lang="vi-VN" dirty="0">
                        <a:effectLst/>
                        <a:latin typeface="Roboto" pitchFamily="2" charset="0"/>
                        <a:ea typeface="Roboto" pitchFamily="2" charset="0"/>
                      </a:endParaRPr>
                    </a:p>
                  </a:txBody>
                  <a:tcPr marL="68580" marR="68580" anchor="ctr"/>
                </a:tc>
                <a:extLst>
                  <a:ext uri="{0D108BD9-81ED-4DB2-BD59-A6C34878D82A}">
                    <a16:rowId xmlns:a16="http://schemas.microsoft.com/office/drawing/2014/main" val="520089512"/>
                  </a:ext>
                </a:extLst>
              </a:tr>
              <a:tr h="467203">
                <a:tc>
                  <a:txBody>
                    <a:bodyPr/>
                    <a:lstStyle/>
                    <a:p>
                      <a:pPr algn="l" rtl="0" fontAlgn="t">
                        <a:lnSpc>
                          <a:spcPct val="150000"/>
                        </a:lnSpc>
                        <a:spcBef>
                          <a:spcPts val="0"/>
                        </a:spcBef>
                        <a:spcAft>
                          <a:spcPts val="0"/>
                        </a:spcAft>
                      </a:pPr>
                      <a:r>
                        <a:rPr lang="en-US" sz="1300" b="0" u="none" strike="noStrike" dirty="0">
                          <a:solidFill>
                            <a:srgbClr val="404040"/>
                          </a:solidFill>
                          <a:effectLst/>
                          <a:latin typeface="Roboto" pitchFamily="2" charset="0"/>
                          <a:ea typeface="Roboto" pitchFamily="2" charset="0"/>
                        </a:rPr>
                        <a:t>1.Tìm </a:t>
                      </a:r>
                      <a:r>
                        <a:rPr lang="en-US" sz="1300" b="0" u="none" strike="noStrike" dirty="0" err="1">
                          <a:solidFill>
                            <a:srgbClr val="404040"/>
                          </a:solidFill>
                          <a:effectLst/>
                          <a:latin typeface="Roboto" pitchFamily="2" charset="0"/>
                          <a:ea typeface="Roboto" pitchFamily="2" charset="0"/>
                        </a:rPr>
                        <a:t>hiểu</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thông</a:t>
                      </a:r>
                      <a:r>
                        <a:rPr lang="en-US" sz="1300" b="0" u="none" strike="noStrike" dirty="0">
                          <a:solidFill>
                            <a:srgbClr val="404040"/>
                          </a:solidFill>
                          <a:effectLst/>
                          <a:latin typeface="Roboto" pitchFamily="2" charset="0"/>
                          <a:ea typeface="Roboto" pitchFamily="2" charset="0"/>
                        </a:rPr>
                        <a:t> tin </a:t>
                      </a:r>
                      <a:r>
                        <a:rPr lang="en-US" sz="1300" b="0" u="none" strike="noStrike" dirty="0" err="1">
                          <a:solidFill>
                            <a:srgbClr val="404040"/>
                          </a:solidFill>
                          <a:effectLst/>
                          <a:latin typeface="Roboto" pitchFamily="2" charset="0"/>
                          <a:ea typeface="Roboto" pitchFamily="2" charset="0"/>
                        </a:rPr>
                        <a:t>về</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các</a:t>
                      </a:r>
                      <a:r>
                        <a:rPr lang="en-US" sz="1300" b="0" u="none" strike="noStrike" dirty="0">
                          <a:solidFill>
                            <a:srgbClr val="404040"/>
                          </a:solidFill>
                          <a:effectLst/>
                          <a:latin typeface="Roboto" pitchFamily="2" charset="0"/>
                          <a:ea typeface="Roboto" pitchFamily="2" charset="0"/>
                        </a:rPr>
                        <a:t> tai </a:t>
                      </a:r>
                      <a:r>
                        <a:rPr lang="en-US" sz="1300" b="0" u="none" strike="noStrike" dirty="0" err="1">
                          <a:solidFill>
                            <a:srgbClr val="404040"/>
                          </a:solidFill>
                          <a:effectLst/>
                          <a:latin typeface="Roboto" pitchFamily="2" charset="0"/>
                          <a:ea typeface="Roboto" pitchFamily="2" charset="0"/>
                        </a:rPr>
                        <a:t>nạn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liên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quan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đến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hầm</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mỏ</a:t>
                      </a:r>
                      <a:endParaRPr lang="en-US" dirty="0">
                        <a:effectLst/>
                        <a:latin typeface="Roboto" pitchFamily="2" charset="0"/>
                        <a:ea typeface="Roboto" pitchFamily="2" charset="0"/>
                      </a:endParaRPr>
                    </a:p>
                  </a:txBody>
                  <a:tcPr marL="68580" marR="68580"/>
                </a:tc>
                <a:tc>
                  <a:txBody>
                    <a:bodyPr/>
                    <a:lstStyle/>
                    <a:p>
                      <a:pPr algn="l" rtl="0" fontAlgn="t">
                        <a:lnSpc>
                          <a:spcPct val="150000"/>
                        </a:lnSpc>
                        <a:spcBef>
                          <a:spcPts val="0"/>
                        </a:spcBef>
                        <a:spcAft>
                          <a:spcPts val="0"/>
                        </a:spcAft>
                      </a:pPr>
                      <a:r>
                        <a:rPr lang="en-US" sz="1300" b="1" u="none" strike="noStrike">
                          <a:solidFill>
                            <a:srgbClr val="404040"/>
                          </a:solidFill>
                          <a:effectLst/>
                          <a:latin typeface="Roboto" pitchFamily="2" charset="0"/>
                          <a:ea typeface="Roboto" pitchFamily="2" charset="0"/>
                        </a:rPr>
                        <a:t>1/7-15/7</a:t>
                      </a:r>
                      <a:endParaRPr lang="en-US" b="1">
                        <a:effectLst/>
                        <a:latin typeface="Roboto" pitchFamily="2" charset="0"/>
                        <a:ea typeface="Roboto" pitchFamily="2" charset="0"/>
                      </a:endParaRPr>
                    </a:p>
                  </a:txBody>
                  <a:tcPr marL="68580" marR="68580"/>
                </a:tc>
                <a:tc>
                  <a:txBody>
                    <a:bodyPr/>
                    <a:lstStyle/>
                    <a:p>
                      <a:pPr algn="l" rtl="0" fontAlgn="t">
                        <a:lnSpc>
                          <a:spcPct val="150000"/>
                        </a:lnSpc>
                        <a:spcBef>
                          <a:spcPts val="0"/>
                        </a:spcBef>
                        <a:spcAft>
                          <a:spcPts val="0"/>
                        </a:spcAft>
                      </a:pPr>
                      <a:r>
                        <a:rPr lang="en-US" sz="1300" b="0" u="none" strike="noStrike" dirty="0" err="1">
                          <a:solidFill>
                            <a:srgbClr val="404040"/>
                          </a:solidFill>
                          <a:effectLst/>
                          <a:latin typeface="Roboto" pitchFamily="2" charset="0"/>
                          <a:ea typeface="Roboto" pitchFamily="2" charset="0"/>
                        </a:rPr>
                        <a:t>Nhóm</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tác</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giả</a:t>
                      </a:r>
                      <a:endParaRPr lang="en-US" dirty="0">
                        <a:effectLst/>
                        <a:latin typeface="Roboto" pitchFamily="2" charset="0"/>
                        <a:ea typeface="Roboto" pitchFamily="2" charset="0"/>
                      </a:endParaRPr>
                    </a:p>
                  </a:txBody>
                  <a:tcPr marL="68580" marR="68580"/>
                </a:tc>
                <a:extLst>
                  <a:ext uri="{0D108BD9-81ED-4DB2-BD59-A6C34878D82A}">
                    <a16:rowId xmlns:a16="http://schemas.microsoft.com/office/drawing/2014/main" val="3384405169"/>
                  </a:ext>
                </a:extLst>
              </a:tr>
              <a:tr h="774795">
                <a:tc>
                  <a:txBody>
                    <a:bodyPr/>
                    <a:lstStyle/>
                    <a:p>
                      <a:pPr algn="l" rtl="0" fontAlgn="t">
                        <a:lnSpc>
                          <a:spcPct val="150000"/>
                        </a:lnSpc>
                        <a:spcBef>
                          <a:spcPts val="0"/>
                        </a:spcBef>
                        <a:spcAft>
                          <a:spcPts val="0"/>
                        </a:spcAft>
                      </a:pPr>
                      <a:r>
                        <a:rPr lang="en-US" sz="1300" b="0" u="none" strike="noStrike" dirty="0">
                          <a:solidFill>
                            <a:srgbClr val="404040"/>
                          </a:solidFill>
                          <a:effectLst/>
                          <a:latin typeface="Roboto" pitchFamily="2" charset="0"/>
                          <a:ea typeface="Roboto" pitchFamily="2" charset="0"/>
                        </a:rPr>
                        <a:t>2. </a:t>
                      </a:r>
                      <a:r>
                        <a:rPr lang="en-US" sz="1300" b="0" u="none" strike="noStrike" dirty="0" err="1">
                          <a:solidFill>
                            <a:srgbClr val="404040"/>
                          </a:solidFill>
                          <a:effectLst/>
                          <a:latin typeface="Roboto" pitchFamily="2" charset="0"/>
                          <a:ea typeface="Roboto" pitchFamily="2" charset="0"/>
                        </a:rPr>
                        <a:t>Đọc</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lại</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sách</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giáo</a:t>
                      </a:r>
                      <a:r>
                        <a:rPr lang="en-US" sz="1300" b="0" u="none" strike="noStrike" dirty="0">
                          <a:solidFill>
                            <a:srgbClr val="404040"/>
                          </a:solidFill>
                          <a:effectLst/>
                          <a:latin typeface="Roboto" pitchFamily="2" charset="0"/>
                          <a:ea typeface="Roboto" pitchFamily="2" charset="0"/>
                        </a:rPr>
                        <a:t> khoa, </a:t>
                      </a:r>
                      <a:r>
                        <a:rPr lang="en-US" sz="1300" b="0" u="none" strike="noStrike" dirty="0" err="1">
                          <a:solidFill>
                            <a:srgbClr val="404040"/>
                          </a:solidFill>
                          <a:effectLst/>
                          <a:latin typeface="Roboto" pitchFamily="2" charset="0"/>
                          <a:ea typeface="Roboto" pitchFamily="2" charset="0"/>
                        </a:rPr>
                        <a:t>tìm</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tài</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liệu</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liên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quan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đến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cảm</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biến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chất</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bán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dẫn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các</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linh</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kiện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điện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tử</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lập</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trình</a:t>
                      </a:r>
                      <a:r>
                        <a:rPr lang="en-US" sz="1300" b="0" u="none" strike="noStrike" dirty="0">
                          <a:solidFill>
                            <a:srgbClr val="404040"/>
                          </a:solidFill>
                          <a:effectLst/>
                          <a:latin typeface="Roboto" pitchFamily="2" charset="0"/>
                          <a:ea typeface="Roboto" pitchFamily="2" charset="0"/>
                        </a:rPr>
                        <a:t> tin </a:t>
                      </a:r>
                      <a:r>
                        <a:rPr lang="en-US" sz="1300" b="0" u="none" strike="noStrike" dirty="0" err="1">
                          <a:solidFill>
                            <a:srgbClr val="404040"/>
                          </a:solidFill>
                          <a:effectLst/>
                          <a:latin typeface="Roboto" pitchFamily="2" charset="0"/>
                          <a:ea typeface="Roboto" pitchFamily="2" charset="0"/>
                        </a:rPr>
                        <a:t>học</a:t>
                      </a:r>
                      <a:r>
                        <a:rPr lang="en-US" sz="1300" b="0" u="none" strike="noStrike" dirty="0">
                          <a:solidFill>
                            <a:srgbClr val="404040"/>
                          </a:solidFill>
                          <a:effectLst/>
                          <a:latin typeface="Roboto" pitchFamily="2" charset="0"/>
                          <a:ea typeface="Roboto" pitchFamily="2" charset="0"/>
                        </a:rPr>
                        <a:t>.</a:t>
                      </a:r>
                      <a:endParaRPr lang="en-US" dirty="0">
                        <a:effectLst/>
                        <a:latin typeface="Roboto" pitchFamily="2" charset="0"/>
                        <a:ea typeface="Roboto" pitchFamily="2" charset="0"/>
                      </a:endParaRPr>
                    </a:p>
                  </a:txBody>
                  <a:tcPr marL="68580" marR="68580"/>
                </a:tc>
                <a:tc>
                  <a:txBody>
                    <a:bodyPr/>
                    <a:lstStyle/>
                    <a:p>
                      <a:pPr algn="l" rtl="0" fontAlgn="t">
                        <a:lnSpc>
                          <a:spcPct val="150000"/>
                        </a:lnSpc>
                        <a:spcBef>
                          <a:spcPts val="0"/>
                        </a:spcBef>
                        <a:spcAft>
                          <a:spcPts val="0"/>
                        </a:spcAft>
                      </a:pPr>
                      <a:r>
                        <a:rPr lang="en-US" sz="1300" b="1" u="none" strike="noStrike">
                          <a:solidFill>
                            <a:srgbClr val="404040"/>
                          </a:solidFill>
                          <a:effectLst/>
                          <a:latin typeface="Roboto" pitchFamily="2" charset="0"/>
                          <a:ea typeface="Roboto" pitchFamily="2" charset="0"/>
                        </a:rPr>
                        <a:t>15/7-22/7</a:t>
                      </a:r>
                      <a:endParaRPr lang="en-US" b="1">
                        <a:effectLst/>
                        <a:latin typeface="Roboto" pitchFamily="2" charset="0"/>
                        <a:ea typeface="Roboto" pitchFamily="2" charset="0"/>
                      </a:endParaRPr>
                    </a:p>
                  </a:txBody>
                  <a:tcPr marL="68580" marR="68580"/>
                </a:tc>
                <a:tc>
                  <a:txBody>
                    <a:bodyPr/>
                    <a:lstStyle/>
                    <a:p>
                      <a:pPr algn="l" rtl="0" fontAlgn="t">
                        <a:lnSpc>
                          <a:spcPct val="150000"/>
                        </a:lnSpc>
                        <a:spcBef>
                          <a:spcPts val="0"/>
                        </a:spcBef>
                        <a:spcAft>
                          <a:spcPts val="0"/>
                        </a:spcAft>
                      </a:pPr>
                      <a:r>
                        <a:rPr lang="en-US" sz="1300" b="0" u="none" strike="noStrike">
                          <a:solidFill>
                            <a:srgbClr val="404040"/>
                          </a:solidFill>
                          <a:effectLst/>
                          <a:latin typeface="Roboto" pitchFamily="2" charset="0"/>
                          <a:ea typeface="Roboto" pitchFamily="2" charset="0"/>
                        </a:rPr>
                        <a:t>Nhóm tác giả</a:t>
                      </a:r>
                      <a:endParaRPr lang="en-US">
                        <a:effectLst/>
                        <a:latin typeface="Roboto" pitchFamily="2" charset="0"/>
                        <a:ea typeface="Roboto" pitchFamily="2" charset="0"/>
                      </a:endParaRPr>
                    </a:p>
                  </a:txBody>
                  <a:tcPr marL="68580" marR="68580"/>
                </a:tc>
                <a:extLst>
                  <a:ext uri="{0D108BD9-81ED-4DB2-BD59-A6C34878D82A}">
                    <a16:rowId xmlns:a16="http://schemas.microsoft.com/office/drawing/2014/main" val="163971115"/>
                  </a:ext>
                </a:extLst>
              </a:tr>
              <a:tr h="601134">
                <a:tc>
                  <a:txBody>
                    <a:bodyPr/>
                    <a:lstStyle/>
                    <a:p>
                      <a:pPr algn="l" rtl="0" fontAlgn="t">
                        <a:lnSpc>
                          <a:spcPct val="150000"/>
                        </a:lnSpc>
                        <a:spcBef>
                          <a:spcPts val="0"/>
                        </a:spcBef>
                        <a:spcAft>
                          <a:spcPts val="0"/>
                        </a:spcAft>
                      </a:pPr>
                      <a:r>
                        <a:rPr lang="vi-VN" sz="1300" b="0" u="none" strike="noStrike">
                          <a:solidFill>
                            <a:srgbClr val="404040"/>
                          </a:solidFill>
                          <a:effectLst/>
                          <a:latin typeface="Roboto" pitchFamily="2" charset="0"/>
                          <a:ea typeface="Roboto" pitchFamily="2" charset="0"/>
                        </a:rPr>
                        <a:t>3.Thống nhất chọn phương án thiết kế thiết bị,tiến hanh hoàn thiện sản phẩm.</a:t>
                      </a:r>
                      <a:endParaRPr lang="vi-VN">
                        <a:effectLst/>
                        <a:latin typeface="Roboto" pitchFamily="2" charset="0"/>
                        <a:ea typeface="Roboto" pitchFamily="2" charset="0"/>
                      </a:endParaRPr>
                    </a:p>
                  </a:txBody>
                  <a:tcPr marL="68580" marR="68580"/>
                </a:tc>
                <a:tc>
                  <a:txBody>
                    <a:bodyPr/>
                    <a:lstStyle/>
                    <a:p>
                      <a:pPr algn="l" rtl="0" fontAlgn="t">
                        <a:lnSpc>
                          <a:spcPct val="150000"/>
                        </a:lnSpc>
                        <a:spcBef>
                          <a:spcPts val="0"/>
                        </a:spcBef>
                        <a:spcAft>
                          <a:spcPts val="0"/>
                        </a:spcAft>
                      </a:pPr>
                      <a:r>
                        <a:rPr lang="en-US" sz="1300" b="1" u="none" strike="noStrike">
                          <a:solidFill>
                            <a:srgbClr val="404040"/>
                          </a:solidFill>
                          <a:effectLst/>
                          <a:latin typeface="Roboto" pitchFamily="2" charset="0"/>
                          <a:ea typeface="Roboto" pitchFamily="2" charset="0"/>
                        </a:rPr>
                        <a:t>22/7-28/7</a:t>
                      </a:r>
                      <a:endParaRPr lang="en-US" b="1">
                        <a:effectLst/>
                        <a:latin typeface="Roboto" pitchFamily="2" charset="0"/>
                        <a:ea typeface="Roboto" pitchFamily="2" charset="0"/>
                      </a:endParaRPr>
                    </a:p>
                  </a:txBody>
                  <a:tcPr marL="68580" marR="68580"/>
                </a:tc>
                <a:tc>
                  <a:txBody>
                    <a:bodyPr/>
                    <a:lstStyle/>
                    <a:p>
                      <a:pPr algn="l" rtl="0" fontAlgn="t">
                        <a:lnSpc>
                          <a:spcPct val="150000"/>
                        </a:lnSpc>
                        <a:spcBef>
                          <a:spcPts val="0"/>
                        </a:spcBef>
                        <a:spcAft>
                          <a:spcPts val="0"/>
                        </a:spcAft>
                      </a:pPr>
                      <a:r>
                        <a:rPr lang="en-US" sz="1300" b="0" u="none" strike="noStrike">
                          <a:solidFill>
                            <a:srgbClr val="404040"/>
                          </a:solidFill>
                          <a:effectLst/>
                          <a:latin typeface="Roboto" pitchFamily="2" charset="0"/>
                          <a:ea typeface="Roboto" pitchFamily="2" charset="0"/>
                        </a:rPr>
                        <a:t>Nhóm tác giả</a:t>
                      </a:r>
                      <a:endParaRPr lang="en-US">
                        <a:effectLst/>
                        <a:latin typeface="Roboto" pitchFamily="2" charset="0"/>
                        <a:ea typeface="Roboto" pitchFamily="2" charset="0"/>
                      </a:endParaRPr>
                    </a:p>
                  </a:txBody>
                  <a:tcPr marL="68580" marR="68580"/>
                </a:tc>
                <a:extLst>
                  <a:ext uri="{0D108BD9-81ED-4DB2-BD59-A6C34878D82A}">
                    <a16:rowId xmlns:a16="http://schemas.microsoft.com/office/drawing/2014/main" val="4276235888"/>
                  </a:ext>
                </a:extLst>
              </a:tr>
              <a:tr h="450145">
                <a:tc>
                  <a:txBody>
                    <a:bodyPr/>
                    <a:lstStyle/>
                    <a:p>
                      <a:pPr algn="l" rtl="0" fontAlgn="t">
                        <a:lnSpc>
                          <a:spcPct val="150000"/>
                        </a:lnSpc>
                        <a:spcBef>
                          <a:spcPts val="0"/>
                        </a:spcBef>
                        <a:spcAft>
                          <a:spcPts val="0"/>
                        </a:spcAft>
                      </a:pPr>
                      <a:r>
                        <a:rPr lang="en-US" sz="1300" b="0" u="none" strike="noStrike">
                          <a:solidFill>
                            <a:srgbClr val="404040"/>
                          </a:solidFill>
                          <a:effectLst/>
                          <a:latin typeface="Roboto" pitchFamily="2" charset="0"/>
                          <a:ea typeface="Roboto" pitchFamily="2" charset="0"/>
                        </a:rPr>
                        <a:t>4. Trình bày và nhận phản biện, góp ý cho mô hình.</a:t>
                      </a:r>
                      <a:endParaRPr lang="en-US">
                        <a:effectLst/>
                        <a:latin typeface="Roboto" pitchFamily="2" charset="0"/>
                        <a:ea typeface="Roboto" pitchFamily="2" charset="0"/>
                      </a:endParaRPr>
                    </a:p>
                  </a:txBody>
                  <a:tcPr marL="68580" marR="68580"/>
                </a:tc>
                <a:tc>
                  <a:txBody>
                    <a:bodyPr/>
                    <a:lstStyle/>
                    <a:p>
                      <a:pPr algn="l" rtl="0" fontAlgn="t">
                        <a:lnSpc>
                          <a:spcPct val="150000"/>
                        </a:lnSpc>
                        <a:spcBef>
                          <a:spcPts val="0"/>
                        </a:spcBef>
                        <a:spcAft>
                          <a:spcPts val="0"/>
                        </a:spcAft>
                      </a:pPr>
                      <a:r>
                        <a:rPr lang="en-US" sz="1300" b="1" u="none" strike="noStrike" dirty="0">
                          <a:solidFill>
                            <a:srgbClr val="404040"/>
                          </a:solidFill>
                          <a:effectLst/>
                          <a:latin typeface="Roboto" pitchFamily="2" charset="0"/>
                          <a:ea typeface="Roboto" pitchFamily="2" charset="0"/>
                        </a:rPr>
                        <a:t>29/7-4/8</a:t>
                      </a:r>
                      <a:endParaRPr lang="en-US" b="1" dirty="0">
                        <a:effectLst/>
                        <a:latin typeface="Roboto" pitchFamily="2" charset="0"/>
                        <a:ea typeface="Roboto" pitchFamily="2" charset="0"/>
                      </a:endParaRPr>
                    </a:p>
                  </a:txBody>
                  <a:tcPr marL="68580" marR="68580"/>
                </a:tc>
                <a:tc>
                  <a:txBody>
                    <a:bodyPr/>
                    <a:lstStyle/>
                    <a:p>
                      <a:pPr algn="l" rtl="0" fontAlgn="t">
                        <a:lnSpc>
                          <a:spcPct val="150000"/>
                        </a:lnSpc>
                        <a:spcBef>
                          <a:spcPts val="0"/>
                        </a:spcBef>
                        <a:spcAft>
                          <a:spcPts val="0"/>
                        </a:spcAft>
                      </a:pPr>
                      <a:r>
                        <a:rPr lang="en-US" sz="1300" b="0" u="none" strike="noStrike" dirty="0" err="1">
                          <a:solidFill>
                            <a:srgbClr val="404040"/>
                          </a:solidFill>
                          <a:effectLst/>
                          <a:latin typeface="Roboto" pitchFamily="2" charset="0"/>
                          <a:ea typeface="Roboto" pitchFamily="2" charset="0"/>
                        </a:rPr>
                        <a:t>Nhóm</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tác</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giả</a:t>
                      </a:r>
                      <a:endParaRPr lang="en-US" dirty="0">
                        <a:effectLst/>
                        <a:latin typeface="Roboto" pitchFamily="2" charset="0"/>
                        <a:ea typeface="Roboto" pitchFamily="2" charset="0"/>
                      </a:endParaRPr>
                    </a:p>
                  </a:txBody>
                  <a:tcPr marL="68580" marR="68580"/>
                </a:tc>
                <a:extLst>
                  <a:ext uri="{0D108BD9-81ED-4DB2-BD59-A6C34878D82A}">
                    <a16:rowId xmlns:a16="http://schemas.microsoft.com/office/drawing/2014/main" val="3805339956"/>
                  </a:ext>
                </a:extLst>
              </a:tr>
            </a:tbl>
          </a:graphicData>
        </a:graphic>
      </p:graphicFrame>
      <p:sp>
        <p:nvSpPr>
          <p:cNvPr id="5" name="Rectangle 1">
            <a:extLst>
              <a:ext uri="{FF2B5EF4-FFF2-40B4-BE49-F238E27FC236}">
                <a16:creationId xmlns:a16="http://schemas.microsoft.com/office/drawing/2014/main" id="{8F5A0E30-1C15-4335-81AC-D83BCC526E73}"/>
              </a:ext>
            </a:extLst>
          </p:cNvPr>
          <p:cNvSpPr>
            <a:spLocks noChangeArrowheads="1"/>
          </p:cNvSpPr>
          <p:nvPr/>
        </p:nvSpPr>
        <p:spPr bwMode="auto">
          <a:xfrm>
            <a:off x="2365375" y="136366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050F4D88-FDBC-4E25-A1B0-277EF94E7370}"/>
              </a:ext>
            </a:extLst>
          </p:cNvPr>
          <p:cNvSpPr txBox="1"/>
          <p:nvPr/>
        </p:nvSpPr>
        <p:spPr>
          <a:xfrm>
            <a:off x="3417757" y="869430"/>
            <a:ext cx="2413417" cy="40011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sz="2000" b="1" dirty="0">
                <a:latin typeface="Roboto" pitchFamily="2" charset="0"/>
                <a:ea typeface="Roboto" pitchFamily="2" charset="0"/>
              </a:rPr>
              <a:t>GIAI ĐOẠN 1</a:t>
            </a:r>
          </a:p>
        </p:txBody>
      </p:sp>
    </p:spTree>
    <p:extLst>
      <p:ext uri="{BB962C8B-B14F-4D97-AF65-F5344CB8AC3E}">
        <p14:creationId xmlns:p14="http://schemas.microsoft.com/office/powerpoint/2010/main" val="40272226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E596845-97D6-4F33-84E6-D6E4E757765F}"/>
              </a:ext>
            </a:extLst>
          </p:cNvPr>
          <p:cNvSpPr/>
          <p:nvPr/>
        </p:nvSpPr>
        <p:spPr>
          <a:xfrm>
            <a:off x="391934" y="276829"/>
            <a:ext cx="5073825" cy="523220"/>
          </a:xfrm>
          <a:prstGeom prst="rect">
            <a:avLst/>
          </a:prstGeom>
        </p:spPr>
        <p:txBody>
          <a:bodyPr wrap="none">
            <a:spAutoFit/>
          </a:bodyPr>
          <a:lstStyle/>
          <a:p>
            <a:pPr fontAlgn="base"/>
            <a:r>
              <a:rPr lang="en-US" sz="2800" b="1" dirty="0">
                <a:latin typeface="Roboto" pitchFamily="2" charset="0"/>
                <a:ea typeface="Roboto" pitchFamily="2" charset="0"/>
              </a:rPr>
              <a:t>3.1.1 KẾ HOẠCH NGHIÊN CỨU</a:t>
            </a:r>
          </a:p>
        </p:txBody>
      </p:sp>
      <p:sp>
        <p:nvSpPr>
          <p:cNvPr id="5" name="Rectangle 1">
            <a:extLst>
              <a:ext uri="{FF2B5EF4-FFF2-40B4-BE49-F238E27FC236}">
                <a16:creationId xmlns:a16="http://schemas.microsoft.com/office/drawing/2014/main" id="{8F5A0E30-1C15-4335-81AC-D83BCC526E73}"/>
              </a:ext>
            </a:extLst>
          </p:cNvPr>
          <p:cNvSpPr>
            <a:spLocks noChangeArrowheads="1"/>
          </p:cNvSpPr>
          <p:nvPr/>
        </p:nvSpPr>
        <p:spPr bwMode="auto">
          <a:xfrm>
            <a:off x="2365375" y="136366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050F4D88-FDBC-4E25-A1B0-277EF94E7370}"/>
              </a:ext>
            </a:extLst>
          </p:cNvPr>
          <p:cNvSpPr txBox="1"/>
          <p:nvPr/>
        </p:nvSpPr>
        <p:spPr>
          <a:xfrm>
            <a:off x="3425252" y="990179"/>
            <a:ext cx="2413417" cy="40011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sz="2000" b="1" dirty="0">
                <a:latin typeface="Roboto" pitchFamily="2" charset="0"/>
                <a:ea typeface="Roboto" pitchFamily="2" charset="0"/>
              </a:rPr>
              <a:t>GIAI ĐOẠN 2</a:t>
            </a:r>
          </a:p>
        </p:txBody>
      </p:sp>
      <p:graphicFrame>
        <p:nvGraphicFramePr>
          <p:cNvPr id="2" name="Table 1">
            <a:extLst>
              <a:ext uri="{FF2B5EF4-FFF2-40B4-BE49-F238E27FC236}">
                <a16:creationId xmlns:a16="http://schemas.microsoft.com/office/drawing/2014/main" id="{7AF0B170-FB4D-4590-9CFC-4206FE8E02F8}"/>
              </a:ext>
            </a:extLst>
          </p:cNvPr>
          <p:cNvGraphicFramePr>
            <a:graphicFrameLocks noGrp="1"/>
          </p:cNvGraphicFramePr>
          <p:nvPr>
            <p:extLst>
              <p:ext uri="{D42A27DB-BD31-4B8C-83A1-F6EECF244321}">
                <p14:modId xmlns:p14="http://schemas.microsoft.com/office/powerpoint/2010/main" val="2873669685"/>
              </p:ext>
            </p:extLst>
          </p:nvPr>
        </p:nvGraphicFramePr>
        <p:xfrm>
          <a:off x="637082" y="1753848"/>
          <a:ext cx="7839855" cy="2054558"/>
        </p:xfrm>
        <a:graphic>
          <a:graphicData uri="http://schemas.openxmlformats.org/drawingml/2006/table">
            <a:tbl>
              <a:tblPr>
                <a:tableStyleId>{284E427A-3D55-4303-BF80-6455036E1DE7}</a:tableStyleId>
              </a:tblPr>
              <a:tblGrid>
                <a:gridCol w="4217301">
                  <a:extLst>
                    <a:ext uri="{9D8B030D-6E8A-4147-A177-3AD203B41FA5}">
                      <a16:colId xmlns:a16="http://schemas.microsoft.com/office/drawing/2014/main" val="3320104382"/>
                    </a:ext>
                  </a:extLst>
                </a:gridCol>
                <a:gridCol w="1905896">
                  <a:extLst>
                    <a:ext uri="{9D8B030D-6E8A-4147-A177-3AD203B41FA5}">
                      <a16:colId xmlns:a16="http://schemas.microsoft.com/office/drawing/2014/main" val="1923915318"/>
                    </a:ext>
                  </a:extLst>
                </a:gridCol>
                <a:gridCol w="1716658">
                  <a:extLst>
                    <a:ext uri="{9D8B030D-6E8A-4147-A177-3AD203B41FA5}">
                      <a16:colId xmlns:a16="http://schemas.microsoft.com/office/drawing/2014/main" val="2297434677"/>
                    </a:ext>
                  </a:extLst>
                </a:gridCol>
              </a:tblGrid>
              <a:tr h="397017">
                <a:tc>
                  <a:txBody>
                    <a:bodyPr/>
                    <a:lstStyle/>
                    <a:p>
                      <a:pPr algn="ctr" rtl="0" fontAlgn="ctr">
                        <a:spcBef>
                          <a:spcPts val="0"/>
                        </a:spcBef>
                        <a:spcAft>
                          <a:spcPts val="0"/>
                        </a:spcAft>
                      </a:pPr>
                      <a:r>
                        <a:rPr lang="en-US" sz="1300" b="1" u="none" strike="noStrike" dirty="0">
                          <a:solidFill>
                            <a:srgbClr val="404040"/>
                          </a:solidFill>
                          <a:effectLst/>
                          <a:latin typeface="Roboto" pitchFamily="2" charset="0"/>
                          <a:ea typeface="Roboto" pitchFamily="2" charset="0"/>
                        </a:rPr>
                        <a:t>NỘI DUNG CÔNG VIỆC</a:t>
                      </a:r>
                      <a:endParaRPr lang="en-US" dirty="0">
                        <a:effectLst/>
                        <a:latin typeface="Roboto" pitchFamily="2" charset="0"/>
                        <a:ea typeface="Roboto" pitchFamily="2" charset="0"/>
                      </a:endParaRPr>
                    </a:p>
                  </a:txBody>
                  <a:tcPr marL="68580" marR="68580" anchor="ctr"/>
                </a:tc>
                <a:tc>
                  <a:txBody>
                    <a:bodyPr/>
                    <a:lstStyle/>
                    <a:p>
                      <a:pPr algn="ctr" rtl="0" fontAlgn="ctr">
                        <a:spcBef>
                          <a:spcPts val="0"/>
                        </a:spcBef>
                        <a:spcAft>
                          <a:spcPts val="0"/>
                        </a:spcAft>
                      </a:pPr>
                      <a:r>
                        <a:rPr lang="en-US" sz="1300" b="1" u="none" strike="noStrike" dirty="0">
                          <a:solidFill>
                            <a:srgbClr val="404040"/>
                          </a:solidFill>
                          <a:effectLst/>
                          <a:latin typeface="Roboto" pitchFamily="2" charset="0"/>
                          <a:ea typeface="Roboto" pitchFamily="2" charset="0"/>
                        </a:rPr>
                        <a:t>CÁC MỐC THỜI GIAN</a:t>
                      </a:r>
                      <a:endParaRPr lang="en-US" dirty="0">
                        <a:effectLst/>
                        <a:latin typeface="Roboto" pitchFamily="2" charset="0"/>
                        <a:ea typeface="Roboto" pitchFamily="2" charset="0"/>
                      </a:endParaRPr>
                    </a:p>
                  </a:txBody>
                  <a:tcPr marL="68580" marR="68580" anchor="ctr"/>
                </a:tc>
                <a:tc>
                  <a:txBody>
                    <a:bodyPr/>
                    <a:lstStyle/>
                    <a:p>
                      <a:pPr algn="ctr" rtl="0" fontAlgn="ctr">
                        <a:spcBef>
                          <a:spcPts val="0"/>
                        </a:spcBef>
                        <a:spcAft>
                          <a:spcPts val="0"/>
                        </a:spcAft>
                      </a:pPr>
                      <a:r>
                        <a:rPr lang="vi-VN" sz="1300" b="1" u="none" strike="noStrike" dirty="0">
                          <a:solidFill>
                            <a:srgbClr val="404040"/>
                          </a:solidFill>
                          <a:effectLst/>
                          <a:latin typeface="Roboto" pitchFamily="2" charset="0"/>
                          <a:ea typeface="Roboto" pitchFamily="2" charset="0"/>
                        </a:rPr>
                        <a:t>NGƯỜI THỰC HIỆN</a:t>
                      </a:r>
                      <a:endParaRPr lang="vi-VN" dirty="0">
                        <a:effectLst/>
                        <a:latin typeface="Roboto" pitchFamily="2" charset="0"/>
                        <a:ea typeface="Roboto" pitchFamily="2" charset="0"/>
                      </a:endParaRPr>
                    </a:p>
                  </a:txBody>
                  <a:tcPr marL="68580" marR="68580" anchor="ctr"/>
                </a:tc>
                <a:extLst>
                  <a:ext uri="{0D108BD9-81ED-4DB2-BD59-A6C34878D82A}">
                    <a16:rowId xmlns:a16="http://schemas.microsoft.com/office/drawing/2014/main" val="826866596"/>
                  </a:ext>
                </a:extLst>
              </a:tr>
              <a:tr h="397017">
                <a:tc>
                  <a:txBody>
                    <a:bodyPr/>
                    <a:lstStyle/>
                    <a:p>
                      <a:pPr algn="just" rtl="0" fontAlgn="t">
                        <a:spcBef>
                          <a:spcPts val="0"/>
                        </a:spcBef>
                        <a:spcAft>
                          <a:spcPts val="0"/>
                        </a:spcAft>
                      </a:pPr>
                      <a:r>
                        <a:rPr lang="en-US" sz="1300" b="0" u="none" strike="noStrike" dirty="0">
                          <a:solidFill>
                            <a:srgbClr val="404040"/>
                          </a:solidFill>
                          <a:effectLst/>
                          <a:latin typeface="Roboto" pitchFamily="2" charset="0"/>
                          <a:ea typeface="Roboto" pitchFamily="2" charset="0"/>
                        </a:rPr>
                        <a:t>1 .</a:t>
                      </a:r>
                      <a:r>
                        <a:rPr lang="en-US" sz="1300" b="0" u="none" strike="noStrike" dirty="0" err="1">
                          <a:solidFill>
                            <a:srgbClr val="404040"/>
                          </a:solidFill>
                          <a:effectLst/>
                          <a:latin typeface="Roboto" pitchFamily="2" charset="0"/>
                          <a:ea typeface="Roboto" pitchFamily="2" charset="0"/>
                        </a:rPr>
                        <a:t>Vẽ</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thiết</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kế</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vỏ</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hộp</a:t>
                      </a:r>
                      <a:endParaRPr lang="en-US" dirty="0">
                        <a:effectLst/>
                        <a:latin typeface="Roboto" pitchFamily="2" charset="0"/>
                        <a:ea typeface="Roboto" pitchFamily="2" charset="0"/>
                      </a:endParaRPr>
                    </a:p>
                  </a:txBody>
                  <a:tcPr marL="68580" marR="68580"/>
                </a:tc>
                <a:tc>
                  <a:txBody>
                    <a:bodyPr/>
                    <a:lstStyle/>
                    <a:p>
                      <a:pPr algn="just" rtl="0" fontAlgn="t">
                        <a:spcBef>
                          <a:spcPts val="0"/>
                        </a:spcBef>
                        <a:spcAft>
                          <a:spcPts val="0"/>
                        </a:spcAft>
                      </a:pPr>
                      <a:r>
                        <a:rPr lang="en-US" sz="1300" b="0" u="none" strike="noStrike">
                          <a:solidFill>
                            <a:srgbClr val="404040"/>
                          </a:solidFill>
                          <a:effectLst/>
                          <a:latin typeface="Roboto" pitchFamily="2" charset="0"/>
                          <a:ea typeface="Roboto" pitchFamily="2" charset="0"/>
                        </a:rPr>
                        <a:t>5/8-15/8</a:t>
                      </a:r>
                      <a:endParaRPr lang="en-US">
                        <a:effectLst/>
                        <a:latin typeface="Roboto" pitchFamily="2" charset="0"/>
                        <a:ea typeface="Roboto" pitchFamily="2" charset="0"/>
                      </a:endParaRPr>
                    </a:p>
                  </a:txBody>
                  <a:tcPr marL="68580" marR="68580"/>
                </a:tc>
                <a:tc>
                  <a:txBody>
                    <a:bodyPr/>
                    <a:lstStyle/>
                    <a:p>
                      <a:pPr algn="just" rtl="0" fontAlgn="t">
                        <a:spcBef>
                          <a:spcPts val="0"/>
                        </a:spcBef>
                        <a:spcAft>
                          <a:spcPts val="0"/>
                        </a:spcAft>
                      </a:pPr>
                      <a:r>
                        <a:rPr lang="en-US" sz="1300" b="0" u="none" strike="noStrike">
                          <a:solidFill>
                            <a:srgbClr val="404040"/>
                          </a:solidFill>
                          <a:effectLst/>
                          <a:latin typeface="Roboto" pitchFamily="2" charset="0"/>
                          <a:ea typeface="Roboto" pitchFamily="2" charset="0"/>
                        </a:rPr>
                        <a:t>Nhóm tác giả</a:t>
                      </a:r>
                      <a:endParaRPr lang="en-US">
                        <a:effectLst/>
                        <a:latin typeface="Roboto" pitchFamily="2" charset="0"/>
                        <a:ea typeface="Roboto" pitchFamily="2" charset="0"/>
                      </a:endParaRPr>
                    </a:p>
                  </a:txBody>
                  <a:tcPr marL="68580" marR="68580"/>
                </a:tc>
                <a:extLst>
                  <a:ext uri="{0D108BD9-81ED-4DB2-BD59-A6C34878D82A}">
                    <a16:rowId xmlns:a16="http://schemas.microsoft.com/office/drawing/2014/main" val="336275367"/>
                  </a:ext>
                </a:extLst>
              </a:tr>
              <a:tr h="466490">
                <a:tc>
                  <a:txBody>
                    <a:bodyPr/>
                    <a:lstStyle/>
                    <a:p>
                      <a:pPr algn="just" rtl="0" fontAlgn="t">
                        <a:spcBef>
                          <a:spcPts val="0"/>
                        </a:spcBef>
                        <a:spcAft>
                          <a:spcPts val="0"/>
                        </a:spcAft>
                      </a:pPr>
                      <a:r>
                        <a:rPr lang="en-US" sz="1300" b="0" u="none" strike="noStrike" dirty="0">
                          <a:solidFill>
                            <a:srgbClr val="404040"/>
                          </a:solidFill>
                          <a:effectLst/>
                          <a:latin typeface="Roboto" pitchFamily="2" charset="0"/>
                          <a:ea typeface="Roboto" pitchFamily="2" charset="0"/>
                        </a:rPr>
                        <a:t>2. </a:t>
                      </a:r>
                      <a:r>
                        <a:rPr lang="en-US" sz="1300" b="0" u="none" strike="noStrike" dirty="0" err="1">
                          <a:solidFill>
                            <a:srgbClr val="404040"/>
                          </a:solidFill>
                          <a:effectLst/>
                          <a:latin typeface="Roboto" pitchFamily="2" charset="0"/>
                          <a:ea typeface="Roboto" pitchFamily="2" charset="0"/>
                        </a:rPr>
                        <a:t>Học</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lập</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trình</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phần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mềm</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và</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nền</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tảng</a:t>
                      </a:r>
                      <a:r>
                        <a:rPr lang="en-US" sz="1300" b="0" u="none" strike="noStrike" dirty="0">
                          <a:solidFill>
                            <a:srgbClr val="404040"/>
                          </a:solidFill>
                          <a:effectLst/>
                          <a:latin typeface="Roboto" pitchFamily="2" charset="0"/>
                          <a:ea typeface="Roboto" pitchFamily="2" charset="0"/>
                        </a:rPr>
                        <a:t> IoT </a:t>
                      </a:r>
                      <a:r>
                        <a:rPr lang="en-US" sz="1300" b="0" u="none" strike="noStrike" dirty="0" err="1">
                          <a:solidFill>
                            <a:srgbClr val="404040"/>
                          </a:solidFill>
                          <a:effectLst/>
                          <a:latin typeface="Roboto" pitchFamily="2" charset="0"/>
                          <a:ea typeface="Roboto" pitchFamily="2" charset="0"/>
                        </a:rPr>
                        <a:t>ứng</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dụng</a:t>
                      </a:r>
                      <a:r>
                        <a:rPr lang="en-US" sz="1300" b="0" u="none" strike="noStrike" dirty="0">
                          <a:solidFill>
                            <a:srgbClr val="404040"/>
                          </a:solidFill>
                          <a:effectLst/>
                          <a:latin typeface="Roboto" pitchFamily="2" charset="0"/>
                          <a:ea typeface="Roboto" pitchFamily="2" charset="0"/>
                        </a:rPr>
                        <a:t>.</a:t>
                      </a:r>
                      <a:endParaRPr lang="en-US" dirty="0">
                        <a:effectLst/>
                        <a:latin typeface="Roboto" pitchFamily="2" charset="0"/>
                        <a:ea typeface="Roboto" pitchFamily="2" charset="0"/>
                      </a:endParaRPr>
                    </a:p>
                  </a:txBody>
                  <a:tcPr marL="68580" marR="68580"/>
                </a:tc>
                <a:tc>
                  <a:txBody>
                    <a:bodyPr/>
                    <a:lstStyle/>
                    <a:p>
                      <a:pPr algn="just" rtl="0" fontAlgn="t">
                        <a:spcBef>
                          <a:spcPts val="0"/>
                        </a:spcBef>
                        <a:spcAft>
                          <a:spcPts val="0"/>
                        </a:spcAft>
                      </a:pPr>
                      <a:r>
                        <a:rPr lang="en-US" sz="1300" b="0" u="none" strike="noStrike">
                          <a:solidFill>
                            <a:srgbClr val="404040"/>
                          </a:solidFill>
                          <a:effectLst/>
                          <a:latin typeface="Roboto" pitchFamily="2" charset="0"/>
                          <a:ea typeface="Roboto" pitchFamily="2" charset="0"/>
                        </a:rPr>
                        <a:t>1/7-5/9</a:t>
                      </a:r>
                      <a:endParaRPr lang="en-US">
                        <a:effectLst/>
                        <a:latin typeface="Roboto" pitchFamily="2" charset="0"/>
                        <a:ea typeface="Roboto" pitchFamily="2" charset="0"/>
                      </a:endParaRPr>
                    </a:p>
                  </a:txBody>
                  <a:tcPr marL="68580" marR="68580"/>
                </a:tc>
                <a:tc>
                  <a:txBody>
                    <a:bodyPr/>
                    <a:lstStyle/>
                    <a:p>
                      <a:pPr algn="just" rtl="0" fontAlgn="t">
                        <a:spcBef>
                          <a:spcPts val="0"/>
                        </a:spcBef>
                        <a:spcAft>
                          <a:spcPts val="0"/>
                        </a:spcAft>
                      </a:pPr>
                      <a:r>
                        <a:rPr lang="en-US" sz="1300" b="0" u="none" strike="noStrike" dirty="0" err="1">
                          <a:solidFill>
                            <a:srgbClr val="404040"/>
                          </a:solidFill>
                          <a:effectLst/>
                          <a:latin typeface="Roboto" pitchFamily="2" charset="0"/>
                          <a:ea typeface="Roboto" pitchFamily="2" charset="0"/>
                        </a:rPr>
                        <a:t>Nhóm</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tác</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giả</a:t>
                      </a:r>
                      <a:endParaRPr lang="en-US" dirty="0">
                        <a:effectLst/>
                        <a:latin typeface="Roboto" pitchFamily="2" charset="0"/>
                        <a:ea typeface="Roboto" pitchFamily="2" charset="0"/>
                      </a:endParaRPr>
                    </a:p>
                  </a:txBody>
                  <a:tcPr marL="68580" marR="68580"/>
                </a:tc>
                <a:extLst>
                  <a:ext uri="{0D108BD9-81ED-4DB2-BD59-A6C34878D82A}">
                    <a16:rowId xmlns:a16="http://schemas.microsoft.com/office/drawing/2014/main" val="3022303649"/>
                  </a:ext>
                </a:extLst>
              </a:tr>
              <a:tr h="397017">
                <a:tc>
                  <a:txBody>
                    <a:bodyPr/>
                    <a:lstStyle/>
                    <a:p>
                      <a:pPr algn="just" rtl="0" fontAlgn="t">
                        <a:spcBef>
                          <a:spcPts val="0"/>
                        </a:spcBef>
                        <a:spcAft>
                          <a:spcPts val="0"/>
                        </a:spcAft>
                      </a:pPr>
                      <a:r>
                        <a:rPr lang="en-US" sz="1300" b="0" u="none" strike="noStrike">
                          <a:solidFill>
                            <a:srgbClr val="404040"/>
                          </a:solidFill>
                          <a:effectLst/>
                          <a:latin typeface="Roboto" pitchFamily="2" charset="0"/>
                          <a:ea typeface="Roboto" pitchFamily="2" charset="0"/>
                        </a:rPr>
                        <a:t>3. Kết nối hệ thống, thử nghiệm thiết bị</a:t>
                      </a:r>
                      <a:endParaRPr lang="en-US">
                        <a:effectLst/>
                        <a:latin typeface="Roboto" pitchFamily="2" charset="0"/>
                        <a:ea typeface="Roboto" pitchFamily="2" charset="0"/>
                      </a:endParaRPr>
                    </a:p>
                  </a:txBody>
                  <a:tcPr marL="68580" marR="68580"/>
                </a:tc>
                <a:tc>
                  <a:txBody>
                    <a:bodyPr/>
                    <a:lstStyle/>
                    <a:p>
                      <a:pPr algn="just" rtl="0" fontAlgn="t">
                        <a:spcBef>
                          <a:spcPts val="0"/>
                        </a:spcBef>
                        <a:spcAft>
                          <a:spcPts val="0"/>
                        </a:spcAft>
                      </a:pPr>
                      <a:r>
                        <a:rPr lang="en-US" sz="1300" b="0" u="none" strike="noStrike">
                          <a:solidFill>
                            <a:srgbClr val="404040"/>
                          </a:solidFill>
                          <a:effectLst/>
                          <a:latin typeface="Roboto" pitchFamily="2" charset="0"/>
                          <a:ea typeface="Roboto" pitchFamily="2" charset="0"/>
                        </a:rPr>
                        <a:t>15/9-20/9</a:t>
                      </a:r>
                      <a:endParaRPr lang="en-US">
                        <a:effectLst/>
                        <a:latin typeface="Roboto" pitchFamily="2" charset="0"/>
                        <a:ea typeface="Roboto" pitchFamily="2" charset="0"/>
                      </a:endParaRPr>
                    </a:p>
                  </a:txBody>
                  <a:tcPr marL="68580" marR="68580"/>
                </a:tc>
                <a:tc>
                  <a:txBody>
                    <a:bodyPr/>
                    <a:lstStyle/>
                    <a:p>
                      <a:pPr algn="just" rtl="0" fontAlgn="t">
                        <a:spcBef>
                          <a:spcPts val="0"/>
                        </a:spcBef>
                        <a:spcAft>
                          <a:spcPts val="0"/>
                        </a:spcAft>
                      </a:pPr>
                      <a:r>
                        <a:rPr lang="en-US" sz="1300" b="0" u="none" strike="noStrike">
                          <a:solidFill>
                            <a:srgbClr val="404040"/>
                          </a:solidFill>
                          <a:effectLst/>
                          <a:latin typeface="Roboto" pitchFamily="2" charset="0"/>
                          <a:ea typeface="Roboto" pitchFamily="2" charset="0"/>
                        </a:rPr>
                        <a:t>Nhóm tác giả</a:t>
                      </a:r>
                      <a:endParaRPr lang="en-US">
                        <a:effectLst/>
                        <a:latin typeface="Roboto" pitchFamily="2" charset="0"/>
                        <a:ea typeface="Roboto" pitchFamily="2" charset="0"/>
                      </a:endParaRPr>
                    </a:p>
                  </a:txBody>
                  <a:tcPr marL="68580" marR="68580"/>
                </a:tc>
                <a:extLst>
                  <a:ext uri="{0D108BD9-81ED-4DB2-BD59-A6C34878D82A}">
                    <a16:rowId xmlns:a16="http://schemas.microsoft.com/office/drawing/2014/main" val="3294037748"/>
                  </a:ext>
                </a:extLst>
              </a:tr>
              <a:tr h="397017">
                <a:tc>
                  <a:txBody>
                    <a:bodyPr/>
                    <a:lstStyle/>
                    <a:p>
                      <a:pPr algn="just" rtl="0" fontAlgn="t">
                        <a:spcBef>
                          <a:spcPts val="0"/>
                        </a:spcBef>
                        <a:spcAft>
                          <a:spcPts val="0"/>
                        </a:spcAft>
                      </a:pPr>
                      <a:r>
                        <a:rPr lang="en-US" sz="1300" b="0" u="none" strike="noStrike">
                          <a:solidFill>
                            <a:srgbClr val="404040"/>
                          </a:solidFill>
                          <a:effectLst/>
                          <a:latin typeface="Roboto" pitchFamily="2" charset="0"/>
                          <a:ea typeface="Roboto" pitchFamily="2" charset="0"/>
                        </a:rPr>
                        <a:t>4. Quan sát, khảo nghiệm thiết bị hoạt động. </a:t>
                      </a:r>
                      <a:endParaRPr lang="en-US">
                        <a:effectLst/>
                        <a:latin typeface="Roboto" pitchFamily="2" charset="0"/>
                        <a:ea typeface="Roboto" pitchFamily="2" charset="0"/>
                      </a:endParaRPr>
                    </a:p>
                  </a:txBody>
                  <a:tcPr marL="68580" marR="68580"/>
                </a:tc>
                <a:tc>
                  <a:txBody>
                    <a:bodyPr/>
                    <a:lstStyle/>
                    <a:p>
                      <a:pPr algn="just" rtl="0" fontAlgn="t">
                        <a:spcBef>
                          <a:spcPts val="0"/>
                        </a:spcBef>
                        <a:spcAft>
                          <a:spcPts val="0"/>
                        </a:spcAft>
                      </a:pPr>
                      <a:r>
                        <a:rPr lang="en-US" sz="1300" b="0" u="none" strike="noStrike">
                          <a:solidFill>
                            <a:srgbClr val="404040"/>
                          </a:solidFill>
                          <a:effectLst/>
                          <a:latin typeface="Roboto" pitchFamily="2" charset="0"/>
                          <a:ea typeface="Roboto" pitchFamily="2" charset="0"/>
                        </a:rPr>
                        <a:t>5/10-10/12</a:t>
                      </a:r>
                      <a:endParaRPr lang="en-US">
                        <a:effectLst/>
                        <a:latin typeface="Roboto" pitchFamily="2" charset="0"/>
                        <a:ea typeface="Roboto" pitchFamily="2" charset="0"/>
                      </a:endParaRPr>
                    </a:p>
                  </a:txBody>
                  <a:tcPr marL="68580" marR="68580"/>
                </a:tc>
                <a:tc>
                  <a:txBody>
                    <a:bodyPr/>
                    <a:lstStyle/>
                    <a:p>
                      <a:pPr algn="just" rtl="0" fontAlgn="t">
                        <a:spcBef>
                          <a:spcPts val="0"/>
                        </a:spcBef>
                        <a:spcAft>
                          <a:spcPts val="0"/>
                        </a:spcAft>
                      </a:pPr>
                      <a:r>
                        <a:rPr lang="en-US" sz="1300" b="0" u="none" strike="noStrike" dirty="0" err="1">
                          <a:solidFill>
                            <a:srgbClr val="404040"/>
                          </a:solidFill>
                          <a:effectLst/>
                          <a:latin typeface="Roboto" pitchFamily="2" charset="0"/>
                          <a:ea typeface="Roboto" pitchFamily="2" charset="0"/>
                        </a:rPr>
                        <a:t>Nhóm</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tác</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giả</a:t>
                      </a:r>
                      <a:endParaRPr lang="en-US" dirty="0">
                        <a:effectLst/>
                        <a:latin typeface="Roboto" pitchFamily="2" charset="0"/>
                        <a:ea typeface="Roboto" pitchFamily="2" charset="0"/>
                      </a:endParaRPr>
                    </a:p>
                  </a:txBody>
                  <a:tcPr marL="68580" marR="68580"/>
                </a:tc>
                <a:extLst>
                  <a:ext uri="{0D108BD9-81ED-4DB2-BD59-A6C34878D82A}">
                    <a16:rowId xmlns:a16="http://schemas.microsoft.com/office/drawing/2014/main" val="2003862699"/>
                  </a:ext>
                </a:extLst>
              </a:tr>
            </a:tbl>
          </a:graphicData>
        </a:graphic>
      </p:graphicFrame>
      <p:sp>
        <p:nvSpPr>
          <p:cNvPr id="7" name="Rectangle 1">
            <a:extLst>
              <a:ext uri="{FF2B5EF4-FFF2-40B4-BE49-F238E27FC236}">
                <a16:creationId xmlns:a16="http://schemas.microsoft.com/office/drawing/2014/main" id="{675EA093-A97D-4E9E-AE66-2ED49B0393CD}"/>
              </a:ext>
            </a:extLst>
          </p:cNvPr>
          <p:cNvSpPr>
            <a:spLocks noChangeArrowheads="1"/>
          </p:cNvSpPr>
          <p:nvPr/>
        </p:nvSpPr>
        <p:spPr bwMode="auto">
          <a:xfrm>
            <a:off x="2362200" y="166052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858116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E596845-97D6-4F33-84E6-D6E4E757765F}"/>
              </a:ext>
            </a:extLst>
          </p:cNvPr>
          <p:cNvSpPr/>
          <p:nvPr/>
        </p:nvSpPr>
        <p:spPr>
          <a:xfrm>
            <a:off x="391934" y="276829"/>
            <a:ext cx="5073825" cy="523220"/>
          </a:xfrm>
          <a:prstGeom prst="rect">
            <a:avLst/>
          </a:prstGeom>
        </p:spPr>
        <p:txBody>
          <a:bodyPr wrap="none">
            <a:spAutoFit/>
          </a:bodyPr>
          <a:lstStyle/>
          <a:p>
            <a:pPr fontAlgn="base"/>
            <a:r>
              <a:rPr lang="en-US" sz="2800" b="1" dirty="0">
                <a:latin typeface="Roboto" pitchFamily="2" charset="0"/>
                <a:ea typeface="Roboto" pitchFamily="2" charset="0"/>
              </a:rPr>
              <a:t>3.1.1 KẾ HOẠCH NGHIÊN CỨU</a:t>
            </a:r>
          </a:p>
        </p:txBody>
      </p:sp>
      <p:sp>
        <p:nvSpPr>
          <p:cNvPr id="5" name="Rectangle 1">
            <a:extLst>
              <a:ext uri="{FF2B5EF4-FFF2-40B4-BE49-F238E27FC236}">
                <a16:creationId xmlns:a16="http://schemas.microsoft.com/office/drawing/2014/main" id="{8F5A0E30-1C15-4335-81AC-D83BCC526E73}"/>
              </a:ext>
            </a:extLst>
          </p:cNvPr>
          <p:cNvSpPr>
            <a:spLocks noChangeArrowheads="1"/>
          </p:cNvSpPr>
          <p:nvPr/>
        </p:nvSpPr>
        <p:spPr bwMode="auto">
          <a:xfrm>
            <a:off x="2365375" y="136366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050F4D88-FDBC-4E25-A1B0-277EF94E7370}"/>
              </a:ext>
            </a:extLst>
          </p:cNvPr>
          <p:cNvSpPr txBox="1"/>
          <p:nvPr/>
        </p:nvSpPr>
        <p:spPr>
          <a:xfrm>
            <a:off x="3425252" y="990179"/>
            <a:ext cx="2413417" cy="40011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en-US" sz="2000" b="1" dirty="0">
                <a:latin typeface="Roboto" pitchFamily="2" charset="0"/>
                <a:ea typeface="Roboto" pitchFamily="2" charset="0"/>
              </a:rPr>
              <a:t>GIAI ĐOẠN 3</a:t>
            </a:r>
          </a:p>
        </p:txBody>
      </p:sp>
      <p:sp>
        <p:nvSpPr>
          <p:cNvPr id="7" name="Rectangle 1">
            <a:extLst>
              <a:ext uri="{FF2B5EF4-FFF2-40B4-BE49-F238E27FC236}">
                <a16:creationId xmlns:a16="http://schemas.microsoft.com/office/drawing/2014/main" id="{675EA093-A97D-4E9E-AE66-2ED49B0393CD}"/>
              </a:ext>
            </a:extLst>
          </p:cNvPr>
          <p:cNvSpPr>
            <a:spLocks noChangeArrowheads="1"/>
          </p:cNvSpPr>
          <p:nvPr/>
        </p:nvSpPr>
        <p:spPr bwMode="auto">
          <a:xfrm>
            <a:off x="2362200" y="166052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a:extLst>
              <a:ext uri="{FF2B5EF4-FFF2-40B4-BE49-F238E27FC236}">
                <a16:creationId xmlns:a16="http://schemas.microsoft.com/office/drawing/2014/main" id="{EC49E140-7F25-4045-A6D3-35C6FE882075}"/>
              </a:ext>
            </a:extLst>
          </p:cNvPr>
          <p:cNvGraphicFramePr>
            <a:graphicFrameLocks noGrp="1"/>
          </p:cNvGraphicFramePr>
          <p:nvPr>
            <p:extLst>
              <p:ext uri="{D42A27DB-BD31-4B8C-83A1-F6EECF244321}">
                <p14:modId xmlns:p14="http://schemas.microsoft.com/office/powerpoint/2010/main" val="3386174418"/>
              </p:ext>
            </p:extLst>
          </p:nvPr>
        </p:nvGraphicFramePr>
        <p:xfrm>
          <a:off x="652072" y="1780004"/>
          <a:ext cx="7839856" cy="2543528"/>
        </p:xfrm>
        <a:graphic>
          <a:graphicData uri="http://schemas.openxmlformats.org/drawingml/2006/table">
            <a:tbl>
              <a:tblPr>
                <a:tableStyleId>{35758FB7-9AC5-4552-8A53-C91805E547FA}</a:tableStyleId>
              </a:tblPr>
              <a:tblGrid>
                <a:gridCol w="4340860">
                  <a:extLst>
                    <a:ext uri="{9D8B030D-6E8A-4147-A177-3AD203B41FA5}">
                      <a16:colId xmlns:a16="http://schemas.microsoft.com/office/drawing/2014/main" val="337939862"/>
                    </a:ext>
                  </a:extLst>
                </a:gridCol>
                <a:gridCol w="1788960">
                  <a:extLst>
                    <a:ext uri="{9D8B030D-6E8A-4147-A177-3AD203B41FA5}">
                      <a16:colId xmlns:a16="http://schemas.microsoft.com/office/drawing/2014/main" val="1907241202"/>
                    </a:ext>
                  </a:extLst>
                </a:gridCol>
                <a:gridCol w="1710036">
                  <a:extLst>
                    <a:ext uri="{9D8B030D-6E8A-4147-A177-3AD203B41FA5}">
                      <a16:colId xmlns:a16="http://schemas.microsoft.com/office/drawing/2014/main" val="1840066973"/>
                    </a:ext>
                  </a:extLst>
                </a:gridCol>
              </a:tblGrid>
              <a:tr h="464432">
                <a:tc>
                  <a:txBody>
                    <a:bodyPr/>
                    <a:lstStyle/>
                    <a:p>
                      <a:pPr algn="ctr" rtl="0" fontAlgn="ctr">
                        <a:lnSpc>
                          <a:spcPct val="150000"/>
                        </a:lnSpc>
                        <a:spcBef>
                          <a:spcPts val="300"/>
                        </a:spcBef>
                        <a:spcAft>
                          <a:spcPts val="300"/>
                        </a:spcAft>
                      </a:pPr>
                      <a:r>
                        <a:rPr lang="en-US" sz="1300" b="1" u="none" strike="noStrike">
                          <a:solidFill>
                            <a:srgbClr val="404040"/>
                          </a:solidFill>
                          <a:effectLst/>
                          <a:latin typeface="Roboto" pitchFamily="2" charset="0"/>
                          <a:ea typeface="Roboto" pitchFamily="2" charset="0"/>
                        </a:rPr>
                        <a:t>Nội dung công việc</a:t>
                      </a:r>
                      <a:endParaRPr lang="en-US">
                        <a:effectLst/>
                        <a:latin typeface="Roboto" pitchFamily="2" charset="0"/>
                        <a:ea typeface="Roboto" pitchFamily="2" charset="0"/>
                      </a:endParaRPr>
                    </a:p>
                  </a:txBody>
                  <a:tcPr marL="68580" marR="68580" anchor="ctr"/>
                </a:tc>
                <a:tc>
                  <a:txBody>
                    <a:bodyPr/>
                    <a:lstStyle/>
                    <a:p>
                      <a:pPr algn="just" rtl="0" fontAlgn="ctr">
                        <a:lnSpc>
                          <a:spcPct val="150000"/>
                        </a:lnSpc>
                        <a:spcBef>
                          <a:spcPts val="300"/>
                        </a:spcBef>
                        <a:spcAft>
                          <a:spcPts val="300"/>
                        </a:spcAft>
                      </a:pPr>
                      <a:r>
                        <a:rPr lang="en-US" sz="1300" b="1" u="none" strike="noStrike">
                          <a:solidFill>
                            <a:srgbClr val="404040"/>
                          </a:solidFill>
                          <a:effectLst/>
                          <a:latin typeface="Roboto" pitchFamily="2" charset="0"/>
                          <a:ea typeface="Roboto" pitchFamily="2" charset="0"/>
                        </a:rPr>
                        <a:t>Các mốc thời gian</a:t>
                      </a:r>
                      <a:endParaRPr lang="en-US">
                        <a:effectLst/>
                        <a:latin typeface="Roboto" pitchFamily="2" charset="0"/>
                        <a:ea typeface="Roboto" pitchFamily="2" charset="0"/>
                      </a:endParaRPr>
                    </a:p>
                  </a:txBody>
                  <a:tcPr marL="68580" marR="68580" anchor="ctr"/>
                </a:tc>
                <a:tc>
                  <a:txBody>
                    <a:bodyPr/>
                    <a:lstStyle/>
                    <a:p>
                      <a:pPr algn="ctr" rtl="0" fontAlgn="ctr">
                        <a:lnSpc>
                          <a:spcPct val="150000"/>
                        </a:lnSpc>
                        <a:spcBef>
                          <a:spcPts val="300"/>
                        </a:spcBef>
                        <a:spcAft>
                          <a:spcPts val="300"/>
                        </a:spcAft>
                      </a:pPr>
                      <a:r>
                        <a:rPr lang="vi-VN" sz="1300" b="1" u="none" strike="noStrike">
                          <a:solidFill>
                            <a:srgbClr val="404040"/>
                          </a:solidFill>
                          <a:effectLst/>
                          <a:latin typeface="Roboto" pitchFamily="2" charset="0"/>
                          <a:ea typeface="Roboto" pitchFamily="2" charset="0"/>
                        </a:rPr>
                        <a:t>Người thực hiện</a:t>
                      </a:r>
                      <a:endParaRPr lang="vi-VN">
                        <a:effectLst/>
                        <a:latin typeface="Roboto" pitchFamily="2" charset="0"/>
                        <a:ea typeface="Roboto" pitchFamily="2" charset="0"/>
                      </a:endParaRPr>
                    </a:p>
                  </a:txBody>
                  <a:tcPr marL="68580" marR="68580" anchor="ctr"/>
                </a:tc>
                <a:extLst>
                  <a:ext uri="{0D108BD9-81ED-4DB2-BD59-A6C34878D82A}">
                    <a16:rowId xmlns:a16="http://schemas.microsoft.com/office/drawing/2014/main" val="1841642947"/>
                  </a:ext>
                </a:extLst>
              </a:tr>
              <a:tr h="464432">
                <a:tc>
                  <a:txBody>
                    <a:bodyPr/>
                    <a:lstStyle/>
                    <a:p>
                      <a:pPr algn="just" rtl="0" fontAlgn="t">
                        <a:lnSpc>
                          <a:spcPct val="150000"/>
                        </a:lnSpc>
                        <a:spcBef>
                          <a:spcPts val="0"/>
                        </a:spcBef>
                        <a:spcAft>
                          <a:spcPts val="0"/>
                        </a:spcAft>
                      </a:pPr>
                      <a:r>
                        <a:rPr lang="vi-VN" sz="1300" b="0" u="none" strike="noStrike" dirty="0">
                          <a:solidFill>
                            <a:srgbClr val="404040"/>
                          </a:solidFill>
                          <a:effectLst/>
                          <a:latin typeface="Roboto" pitchFamily="2" charset="0"/>
                          <a:ea typeface="Roboto" pitchFamily="2" charset="0"/>
                        </a:rPr>
                        <a:t>1. Hoàn thiện hồ sơ dự án thi cấp trường.</a:t>
                      </a:r>
                      <a:endParaRPr lang="vi-VN" dirty="0">
                        <a:effectLst/>
                        <a:latin typeface="Roboto" pitchFamily="2" charset="0"/>
                        <a:ea typeface="Roboto" pitchFamily="2" charset="0"/>
                      </a:endParaRPr>
                    </a:p>
                  </a:txBody>
                  <a:tcPr marL="68580" marR="68580"/>
                </a:tc>
                <a:tc>
                  <a:txBody>
                    <a:bodyPr/>
                    <a:lstStyle/>
                    <a:p>
                      <a:pPr algn="just" rtl="0" fontAlgn="t">
                        <a:lnSpc>
                          <a:spcPct val="150000"/>
                        </a:lnSpc>
                        <a:spcBef>
                          <a:spcPts val="0"/>
                        </a:spcBef>
                        <a:spcAft>
                          <a:spcPts val="0"/>
                        </a:spcAft>
                      </a:pPr>
                      <a:r>
                        <a:rPr lang="en-US" sz="1300" b="1" u="none" strike="noStrike" dirty="0">
                          <a:solidFill>
                            <a:srgbClr val="404040"/>
                          </a:solidFill>
                          <a:effectLst/>
                          <a:latin typeface="Roboto" pitchFamily="2" charset="0"/>
                          <a:ea typeface="Roboto" pitchFamily="2" charset="0"/>
                        </a:rPr>
                        <a:t>12/10-15/11</a:t>
                      </a:r>
                      <a:endParaRPr lang="en-US" b="1" dirty="0">
                        <a:effectLst/>
                        <a:latin typeface="Roboto" pitchFamily="2" charset="0"/>
                        <a:ea typeface="Roboto" pitchFamily="2" charset="0"/>
                      </a:endParaRPr>
                    </a:p>
                  </a:txBody>
                  <a:tcPr marL="68580" marR="68580"/>
                </a:tc>
                <a:tc>
                  <a:txBody>
                    <a:bodyPr/>
                    <a:lstStyle/>
                    <a:p>
                      <a:pPr algn="just" rtl="0" fontAlgn="t">
                        <a:lnSpc>
                          <a:spcPct val="150000"/>
                        </a:lnSpc>
                        <a:spcBef>
                          <a:spcPts val="0"/>
                        </a:spcBef>
                        <a:spcAft>
                          <a:spcPts val="0"/>
                        </a:spcAft>
                      </a:pPr>
                      <a:r>
                        <a:rPr lang="en-US" sz="1300" b="0" u="none" strike="noStrike">
                          <a:solidFill>
                            <a:srgbClr val="404040"/>
                          </a:solidFill>
                          <a:effectLst/>
                          <a:latin typeface="Roboto" pitchFamily="2" charset="0"/>
                          <a:ea typeface="Roboto" pitchFamily="2" charset="0"/>
                        </a:rPr>
                        <a:t>Nhóm tác giả</a:t>
                      </a:r>
                      <a:endParaRPr lang="en-US">
                        <a:effectLst/>
                        <a:latin typeface="Roboto" pitchFamily="2" charset="0"/>
                        <a:ea typeface="Roboto" pitchFamily="2" charset="0"/>
                      </a:endParaRPr>
                    </a:p>
                  </a:txBody>
                  <a:tcPr marL="68580" marR="68580"/>
                </a:tc>
                <a:extLst>
                  <a:ext uri="{0D108BD9-81ED-4DB2-BD59-A6C34878D82A}">
                    <a16:rowId xmlns:a16="http://schemas.microsoft.com/office/drawing/2014/main" val="281046057"/>
                  </a:ext>
                </a:extLst>
              </a:tr>
              <a:tr h="464432">
                <a:tc>
                  <a:txBody>
                    <a:bodyPr/>
                    <a:lstStyle/>
                    <a:p>
                      <a:pPr algn="just" rtl="0" fontAlgn="t">
                        <a:lnSpc>
                          <a:spcPct val="150000"/>
                        </a:lnSpc>
                        <a:spcBef>
                          <a:spcPts val="0"/>
                        </a:spcBef>
                        <a:spcAft>
                          <a:spcPts val="0"/>
                        </a:spcAft>
                      </a:pPr>
                      <a:r>
                        <a:rPr lang="en-US" sz="1300" b="0" u="none" strike="noStrike">
                          <a:solidFill>
                            <a:srgbClr val="404040"/>
                          </a:solidFill>
                          <a:effectLst/>
                          <a:latin typeface="Roboto" pitchFamily="2" charset="0"/>
                          <a:ea typeface="Roboto" pitchFamily="2" charset="0"/>
                        </a:rPr>
                        <a:t>2. Kiểm tra độ ổn định của thiết bị</a:t>
                      </a:r>
                      <a:endParaRPr lang="en-US">
                        <a:effectLst/>
                        <a:latin typeface="Roboto" pitchFamily="2" charset="0"/>
                        <a:ea typeface="Roboto" pitchFamily="2" charset="0"/>
                      </a:endParaRPr>
                    </a:p>
                  </a:txBody>
                  <a:tcPr marL="68580" marR="68580"/>
                </a:tc>
                <a:tc>
                  <a:txBody>
                    <a:bodyPr/>
                    <a:lstStyle/>
                    <a:p>
                      <a:pPr algn="just" rtl="0" fontAlgn="t">
                        <a:lnSpc>
                          <a:spcPct val="150000"/>
                        </a:lnSpc>
                        <a:spcBef>
                          <a:spcPts val="0"/>
                        </a:spcBef>
                        <a:spcAft>
                          <a:spcPts val="0"/>
                        </a:spcAft>
                      </a:pPr>
                      <a:r>
                        <a:rPr lang="en-US" sz="1300" b="1" u="none" strike="noStrike">
                          <a:solidFill>
                            <a:srgbClr val="404040"/>
                          </a:solidFill>
                          <a:effectLst/>
                          <a:latin typeface="Roboto" pitchFamily="2" charset="0"/>
                          <a:ea typeface="Roboto" pitchFamily="2" charset="0"/>
                        </a:rPr>
                        <a:t>1/11-20/11</a:t>
                      </a:r>
                      <a:endParaRPr lang="en-US" b="1">
                        <a:effectLst/>
                        <a:latin typeface="Roboto" pitchFamily="2" charset="0"/>
                        <a:ea typeface="Roboto" pitchFamily="2" charset="0"/>
                      </a:endParaRPr>
                    </a:p>
                  </a:txBody>
                  <a:tcPr marL="68580" marR="68580"/>
                </a:tc>
                <a:tc>
                  <a:txBody>
                    <a:bodyPr/>
                    <a:lstStyle/>
                    <a:p>
                      <a:pPr algn="just" rtl="0" fontAlgn="t">
                        <a:lnSpc>
                          <a:spcPct val="150000"/>
                        </a:lnSpc>
                        <a:spcBef>
                          <a:spcPts val="0"/>
                        </a:spcBef>
                        <a:spcAft>
                          <a:spcPts val="0"/>
                        </a:spcAft>
                      </a:pPr>
                      <a:r>
                        <a:rPr lang="en-US" sz="1300" b="0" u="none" strike="noStrike">
                          <a:solidFill>
                            <a:srgbClr val="404040"/>
                          </a:solidFill>
                          <a:effectLst/>
                          <a:latin typeface="Roboto" pitchFamily="2" charset="0"/>
                          <a:ea typeface="Roboto" pitchFamily="2" charset="0"/>
                        </a:rPr>
                        <a:t>Nhóm tác giả</a:t>
                      </a:r>
                      <a:endParaRPr lang="en-US">
                        <a:effectLst/>
                        <a:latin typeface="Roboto" pitchFamily="2" charset="0"/>
                        <a:ea typeface="Roboto" pitchFamily="2" charset="0"/>
                      </a:endParaRPr>
                    </a:p>
                  </a:txBody>
                  <a:tcPr marL="68580" marR="68580"/>
                </a:tc>
                <a:extLst>
                  <a:ext uri="{0D108BD9-81ED-4DB2-BD59-A6C34878D82A}">
                    <a16:rowId xmlns:a16="http://schemas.microsoft.com/office/drawing/2014/main" val="1639658567"/>
                  </a:ext>
                </a:extLst>
              </a:tr>
              <a:tr h="464432">
                <a:tc>
                  <a:txBody>
                    <a:bodyPr/>
                    <a:lstStyle/>
                    <a:p>
                      <a:pPr algn="just" rtl="0" fontAlgn="t">
                        <a:lnSpc>
                          <a:spcPct val="150000"/>
                        </a:lnSpc>
                        <a:spcBef>
                          <a:spcPts val="0"/>
                        </a:spcBef>
                        <a:spcAft>
                          <a:spcPts val="0"/>
                        </a:spcAft>
                      </a:pPr>
                      <a:r>
                        <a:rPr lang="en-US" sz="1300" b="0" u="none" strike="noStrike">
                          <a:solidFill>
                            <a:srgbClr val="404040"/>
                          </a:solidFill>
                          <a:effectLst/>
                          <a:latin typeface="Roboto" pitchFamily="2" charset="0"/>
                          <a:ea typeface="Roboto" pitchFamily="2" charset="0"/>
                        </a:rPr>
                        <a:t>3.Thử nghiệm thiết bị thay thế hỏng hóc </a:t>
                      </a:r>
                      <a:endParaRPr lang="en-US">
                        <a:effectLst/>
                        <a:latin typeface="Roboto" pitchFamily="2" charset="0"/>
                        <a:ea typeface="Roboto" pitchFamily="2" charset="0"/>
                      </a:endParaRPr>
                    </a:p>
                  </a:txBody>
                  <a:tcPr marL="68580" marR="68580"/>
                </a:tc>
                <a:tc>
                  <a:txBody>
                    <a:bodyPr/>
                    <a:lstStyle/>
                    <a:p>
                      <a:pPr algn="just" rtl="0" fontAlgn="t">
                        <a:lnSpc>
                          <a:spcPct val="150000"/>
                        </a:lnSpc>
                        <a:spcBef>
                          <a:spcPts val="0"/>
                        </a:spcBef>
                        <a:spcAft>
                          <a:spcPts val="0"/>
                        </a:spcAft>
                      </a:pPr>
                      <a:r>
                        <a:rPr lang="en-US" sz="1300" b="1" u="none" strike="noStrike">
                          <a:solidFill>
                            <a:srgbClr val="404040"/>
                          </a:solidFill>
                          <a:effectLst/>
                          <a:latin typeface="Roboto" pitchFamily="2" charset="0"/>
                          <a:ea typeface="Roboto" pitchFamily="2" charset="0"/>
                        </a:rPr>
                        <a:t>20/11-24/11</a:t>
                      </a:r>
                      <a:endParaRPr lang="en-US" b="1">
                        <a:effectLst/>
                        <a:latin typeface="Roboto" pitchFamily="2" charset="0"/>
                        <a:ea typeface="Roboto" pitchFamily="2" charset="0"/>
                      </a:endParaRPr>
                    </a:p>
                  </a:txBody>
                  <a:tcPr marL="68580" marR="68580"/>
                </a:tc>
                <a:tc>
                  <a:txBody>
                    <a:bodyPr/>
                    <a:lstStyle/>
                    <a:p>
                      <a:pPr algn="just" rtl="0" fontAlgn="t">
                        <a:lnSpc>
                          <a:spcPct val="150000"/>
                        </a:lnSpc>
                        <a:spcBef>
                          <a:spcPts val="0"/>
                        </a:spcBef>
                        <a:spcAft>
                          <a:spcPts val="0"/>
                        </a:spcAft>
                      </a:pPr>
                      <a:r>
                        <a:rPr lang="en-US" sz="1300" b="0" u="none" strike="noStrike">
                          <a:solidFill>
                            <a:srgbClr val="404040"/>
                          </a:solidFill>
                          <a:effectLst/>
                          <a:latin typeface="Roboto" pitchFamily="2" charset="0"/>
                          <a:ea typeface="Roboto" pitchFamily="2" charset="0"/>
                        </a:rPr>
                        <a:t>Nhóm tác giả</a:t>
                      </a:r>
                      <a:endParaRPr lang="en-US">
                        <a:effectLst/>
                        <a:latin typeface="Roboto" pitchFamily="2" charset="0"/>
                        <a:ea typeface="Roboto" pitchFamily="2" charset="0"/>
                      </a:endParaRPr>
                    </a:p>
                  </a:txBody>
                  <a:tcPr marL="68580" marR="68580"/>
                </a:tc>
                <a:extLst>
                  <a:ext uri="{0D108BD9-81ED-4DB2-BD59-A6C34878D82A}">
                    <a16:rowId xmlns:a16="http://schemas.microsoft.com/office/drawing/2014/main" val="1653249090"/>
                  </a:ext>
                </a:extLst>
              </a:tr>
              <a:tr h="653107">
                <a:tc>
                  <a:txBody>
                    <a:bodyPr/>
                    <a:lstStyle/>
                    <a:p>
                      <a:pPr algn="just" rtl="0" fontAlgn="t">
                        <a:lnSpc>
                          <a:spcPct val="150000"/>
                        </a:lnSpc>
                        <a:spcBef>
                          <a:spcPts val="0"/>
                        </a:spcBef>
                        <a:spcAft>
                          <a:spcPts val="0"/>
                        </a:spcAft>
                      </a:pPr>
                      <a:r>
                        <a:rPr lang="vi-VN" sz="1300" b="0" u="none" strike="noStrike" dirty="0">
                          <a:solidFill>
                            <a:srgbClr val="404040"/>
                          </a:solidFill>
                          <a:effectLst/>
                          <a:latin typeface="Roboto" pitchFamily="2" charset="0"/>
                          <a:ea typeface="Roboto" pitchFamily="2" charset="0"/>
                        </a:rPr>
                        <a:t>4. Lắp đặt ổn định, tối ưu hóa sản phẩm. Tham dự cuộc thi KHKT cấp trường</a:t>
                      </a:r>
                      <a:endParaRPr lang="vi-VN" dirty="0">
                        <a:effectLst/>
                        <a:latin typeface="Roboto" pitchFamily="2" charset="0"/>
                        <a:ea typeface="Roboto" pitchFamily="2" charset="0"/>
                      </a:endParaRPr>
                    </a:p>
                  </a:txBody>
                  <a:tcPr marL="68580" marR="68580"/>
                </a:tc>
                <a:tc>
                  <a:txBody>
                    <a:bodyPr/>
                    <a:lstStyle/>
                    <a:p>
                      <a:pPr algn="just" rtl="0" fontAlgn="t">
                        <a:lnSpc>
                          <a:spcPct val="150000"/>
                        </a:lnSpc>
                        <a:spcBef>
                          <a:spcPts val="0"/>
                        </a:spcBef>
                        <a:spcAft>
                          <a:spcPts val="0"/>
                        </a:spcAft>
                      </a:pPr>
                      <a:r>
                        <a:rPr lang="en-US" sz="1300" b="1" u="none" strike="noStrike" dirty="0">
                          <a:solidFill>
                            <a:srgbClr val="404040"/>
                          </a:solidFill>
                          <a:effectLst/>
                          <a:latin typeface="Roboto" pitchFamily="2" charset="0"/>
                          <a:ea typeface="Roboto" pitchFamily="2" charset="0"/>
                        </a:rPr>
                        <a:t>23/11-25/11</a:t>
                      </a:r>
                      <a:endParaRPr lang="en-US" b="1" dirty="0">
                        <a:effectLst/>
                        <a:latin typeface="Roboto" pitchFamily="2" charset="0"/>
                        <a:ea typeface="Roboto" pitchFamily="2" charset="0"/>
                      </a:endParaRPr>
                    </a:p>
                  </a:txBody>
                  <a:tcPr marL="68580" marR="68580"/>
                </a:tc>
                <a:tc>
                  <a:txBody>
                    <a:bodyPr/>
                    <a:lstStyle/>
                    <a:p>
                      <a:pPr algn="just" rtl="0" fontAlgn="t">
                        <a:lnSpc>
                          <a:spcPct val="150000"/>
                        </a:lnSpc>
                        <a:spcBef>
                          <a:spcPts val="0"/>
                        </a:spcBef>
                        <a:spcAft>
                          <a:spcPts val="0"/>
                        </a:spcAft>
                      </a:pPr>
                      <a:r>
                        <a:rPr lang="en-US" sz="1300" b="0" u="none" strike="noStrike" dirty="0" err="1">
                          <a:solidFill>
                            <a:srgbClr val="404040"/>
                          </a:solidFill>
                          <a:effectLst/>
                          <a:latin typeface="Roboto" pitchFamily="2" charset="0"/>
                          <a:ea typeface="Roboto" pitchFamily="2" charset="0"/>
                        </a:rPr>
                        <a:t>Nhóm</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tác</a:t>
                      </a:r>
                      <a:r>
                        <a:rPr lang="en-US" sz="1300" b="0" u="none" strike="noStrike" dirty="0">
                          <a:solidFill>
                            <a:srgbClr val="404040"/>
                          </a:solidFill>
                          <a:effectLst/>
                          <a:latin typeface="Roboto" pitchFamily="2" charset="0"/>
                          <a:ea typeface="Roboto" pitchFamily="2" charset="0"/>
                        </a:rPr>
                        <a:t> </a:t>
                      </a:r>
                      <a:r>
                        <a:rPr lang="en-US" sz="1300" b="0" u="none" strike="noStrike" dirty="0" err="1">
                          <a:solidFill>
                            <a:srgbClr val="404040"/>
                          </a:solidFill>
                          <a:effectLst/>
                          <a:latin typeface="Roboto" pitchFamily="2" charset="0"/>
                          <a:ea typeface="Roboto" pitchFamily="2" charset="0"/>
                        </a:rPr>
                        <a:t>giả</a:t>
                      </a:r>
                      <a:endParaRPr lang="en-US" dirty="0">
                        <a:effectLst/>
                        <a:latin typeface="Roboto" pitchFamily="2" charset="0"/>
                        <a:ea typeface="Roboto" pitchFamily="2" charset="0"/>
                      </a:endParaRPr>
                    </a:p>
                  </a:txBody>
                  <a:tcPr marL="68580" marR="68580"/>
                </a:tc>
                <a:extLst>
                  <a:ext uri="{0D108BD9-81ED-4DB2-BD59-A6C34878D82A}">
                    <a16:rowId xmlns:a16="http://schemas.microsoft.com/office/drawing/2014/main" val="2296522193"/>
                  </a:ext>
                </a:extLst>
              </a:tr>
            </a:tbl>
          </a:graphicData>
        </a:graphic>
      </p:graphicFrame>
      <p:sp>
        <p:nvSpPr>
          <p:cNvPr id="8" name="Rectangle 1">
            <a:extLst>
              <a:ext uri="{FF2B5EF4-FFF2-40B4-BE49-F238E27FC236}">
                <a16:creationId xmlns:a16="http://schemas.microsoft.com/office/drawing/2014/main" id="{3954BC51-DDCC-4DE4-B9B7-1B926600DFE8}"/>
              </a:ext>
            </a:extLst>
          </p:cNvPr>
          <p:cNvSpPr>
            <a:spLocks noChangeArrowheads="1"/>
          </p:cNvSpPr>
          <p:nvPr/>
        </p:nvSpPr>
        <p:spPr bwMode="auto">
          <a:xfrm>
            <a:off x="-490420" y="1513804"/>
            <a:ext cx="15784945" cy="571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994719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cxnSp>
        <p:nvCxnSpPr>
          <p:cNvPr id="520" name="Google Shape;520;p24"/>
          <p:cNvCxnSpPr>
            <a:stCxn id="521" idx="0"/>
          </p:cNvCxnSpPr>
          <p:nvPr/>
        </p:nvCxnSpPr>
        <p:spPr>
          <a:xfrm>
            <a:off x="1513847" y="1511783"/>
            <a:ext cx="0" cy="843000"/>
          </a:xfrm>
          <a:prstGeom prst="straightConnector1">
            <a:avLst/>
          </a:prstGeom>
          <a:noFill/>
          <a:ln w="9525" cap="flat" cmpd="sng">
            <a:solidFill>
              <a:srgbClr val="000000"/>
            </a:solidFill>
            <a:prstDash val="dash"/>
            <a:round/>
            <a:headEnd type="none" w="med" len="med"/>
            <a:tailEnd type="none" w="med" len="med"/>
          </a:ln>
        </p:spPr>
      </p:cxnSp>
      <p:sp>
        <p:nvSpPr>
          <p:cNvPr id="521" name="Google Shape;521;p24"/>
          <p:cNvSpPr/>
          <p:nvPr/>
        </p:nvSpPr>
        <p:spPr>
          <a:xfrm rot="10800000">
            <a:off x="1273247" y="1030583"/>
            <a:ext cx="481200" cy="481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5" name="Google Shape;525;p24"/>
          <p:cNvCxnSpPr>
            <a:stCxn id="526" idx="0"/>
          </p:cNvCxnSpPr>
          <p:nvPr/>
        </p:nvCxnSpPr>
        <p:spPr>
          <a:xfrm>
            <a:off x="3029897" y="1511783"/>
            <a:ext cx="0" cy="843000"/>
          </a:xfrm>
          <a:prstGeom prst="straightConnector1">
            <a:avLst/>
          </a:prstGeom>
          <a:noFill/>
          <a:ln w="9525" cap="flat" cmpd="sng">
            <a:solidFill>
              <a:srgbClr val="000000"/>
            </a:solidFill>
            <a:prstDash val="dash"/>
            <a:round/>
            <a:headEnd type="none" w="med" len="med"/>
            <a:tailEnd type="none" w="med" len="med"/>
          </a:ln>
        </p:spPr>
      </p:cxnSp>
      <p:sp>
        <p:nvSpPr>
          <p:cNvPr id="526" name="Google Shape;526;p24"/>
          <p:cNvSpPr/>
          <p:nvPr/>
        </p:nvSpPr>
        <p:spPr>
          <a:xfrm rot="10800000">
            <a:off x="2789297" y="1030583"/>
            <a:ext cx="481200" cy="48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4"/>
          <p:cNvSpPr/>
          <p:nvPr/>
        </p:nvSpPr>
        <p:spPr>
          <a:xfrm>
            <a:off x="2200247" y="2205683"/>
            <a:ext cx="1659300" cy="800400"/>
          </a:xfrm>
          <a:prstGeom prst="notchedRightArrow">
            <a:avLst>
              <a:gd name="adj1" fmla="val 74710"/>
              <a:gd name="adj2" fmla="val 51726"/>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700" dirty="0">
                <a:solidFill>
                  <a:srgbClr val="FFFFFF"/>
                </a:solidFill>
              </a:rPr>
              <a:t>2</a:t>
            </a:r>
            <a:endParaRPr sz="1700" dirty="0">
              <a:solidFill>
                <a:srgbClr val="FFFFFF"/>
              </a:solidFill>
            </a:endParaRPr>
          </a:p>
        </p:txBody>
      </p:sp>
      <p:cxnSp>
        <p:nvCxnSpPr>
          <p:cNvPr id="530" name="Google Shape;530;p24"/>
          <p:cNvCxnSpPr>
            <a:stCxn id="531" idx="0"/>
          </p:cNvCxnSpPr>
          <p:nvPr/>
        </p:nvCxnSpPr>
        <p:spPr>
          <a:xfrm>
            <a:off x="4545947" y="1511783"/>
            <a:ext cx="0" cy="843000"/>
          </a:xfrm>
          <a:prstGeom prst="straightConnector1">
            <a:avLst/>
          </a:prstGeom>
          <a:noFill/>
          <a:ln w="9525" cap="flat" cmpd="sng">
            <a:solidFill>
              <a:srgbClr val="000000"/>
            </a:solidFill>
            <a:prstDash val="dash"/>
            <a:round/>
            <a:headEnd type="none" w="med" len="med"/>
            <a:tailEnd type="none" w="med" len="med"/>
          </a:ln>
        </p:spPr>
      </p:cxnSp>
      <p:sp>
        <p:nvSpPr>
          <p:cNvPr id="531" name="Google Shape;531;p24"/>
          <p:cNvSpPr/>
          <p:nvPr/>
        </p:nvSpPr>
        <p:spPr>
          <a:xfrm rot="10800000">
            <a:off x="4305347" y="1030583"/>
            <a:ext cx="481200" cy="481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4"/>
          <p:cNvSpPr/>
          <p:nvPr/>
        </p:nvSpPr>
        <p:spPr>
          <a:xfrm>
            <a:off x="3716297" y="2205683"/>
            <a:ext cx="1659300" cy="800400"/>
          </a:xfrm>
          <a:prstGeom prst="notchedRightArrow">
            <a:avLst>
              <a:gd name="adj1" fmla="val 74710"/>
              <a:gd name="adj2" fmla="val 51726"/>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700" dirty="0">
                <a:solidFill>
                  <a:srgbClr val="FFFFFF"/>
                </a:solidFill>
              </a:rPr>
              <a:t>3</a:t>
            </a:r>
            <a:endParaRPr sz="1700" dirty="0">
              <a:solidFill>
                <a:srgbClr val="FFFFFF"/>
              </a:solidFill>
            </a:endParaRPr>
          </a:p>
        </p:txBody>
      </p:sp>
      <p:cxnSp>
        <p:nvCxnSpPr>
          <p:cNvPr id="535" name="Google Shape;535;p24"/>
          <p:cNvCxnSpPr>
            <a:stCxn id="536" idx="0"/>
          </p:cNvCxnSpPr>
          <p:nvPr/>
        </p:nvCxnSpPr>
        <p:spPr>
          <a:xfrm>
            <a:off x="6061997" y="1511783"/>
            <a:ext cx="0" cy="843000"/>
          </a:xfrm>
          <a:prstGeom prst="straightConnector1">
            <a:avLst/>
          </a:prstGeom>
          <a:noFill/>
          <a:ln w="9525" cap="flat" cmpd="sng">
            <a:solidFill>
              <a:srgbClr val="000000"/>
            </a:solidFill>
            <a:prstDash val="dash"/>
            <a:round/>
            <a:headEnd type="none" w="med" len="med"/>
            <a:tailEnd type="none" w="med" len="med"/>
          </a:ln>
        </p:spPr>
      </p:cxnSp>
      <p:sp>
        <p:nvSpPr>
          <p:cNvPr id="536" name="Google Shape;536;p24"/>
          <p:cNvSpPr/>
          <p:nvPr/>
        </p:nvSpPr>
        <p:spPr>
          <a:xfrm rot="10800000">
            <a:off x="5821397" y="1030583"/>
            <a:ext cx="481200" cy="48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4"/>
          <p:cNvSpPr/>
          <p:nvPr/>
        </p:nvSpPr>
        <p:spPr>
          <a:xfrm>
            <a:off x="5232347" y="2205683"/>
            <a:ext cx="1659300" cy="800400"/>
          </a:xfrm>
          <a:prstGeom prst="notchedRightArrow">
            <a:avLst>
              <a:gd name="adj1" fmla="val 74710"/>
              <a:gd name="adj2" fmla="val 51726"/>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700" dirty="0">
                <a:solidFill>
                  <a:srgbClr val="FFFFFF"/>
                </a:solidFill>
              </a:rPr>
              <a:t>4</a:t>
            </a:r>
            <a:endParaRPr sz="1700" dirty="0">
              <a:solidFill>
                <a:srgbClr val="FFFFFF"/>
              </a:solidFill>
            </a:endParaRPr>
          </a:p>
        </p:txBody>
      </p:sp>
      <p:cxnSp>
        <p:nvCxnSpPr>
          <p:cNvPr id="540" name="Google Shape;540;p24"/>
          <p:cNvCxnSpPr>
            <a:stCxn id="541" idx="0"/>
          </p:cNvCxnSpPr>
          <p:nvPr/>
        </p:nvCxnSpPr>
        <p:spPr>
          <a:xfrm>
            <a:off x="7578047" y="1511783"/>
            <a:ext cx="0" cy="843000"/>
          </a:xfrm>
          <a:prstGeom prst="straightConnector1">
            <a:avLst/>
          </a:prstGeom>
          <a:noFill/>
          <a:ln w="9525" cap="flat" cmpd="sng">
            <a:solidFill>
              <a:srgbClr val="000000"/>
            </a:solidFill>
            <a:prstDash val="dash"/>
            <a:round/>
            <a:headEnd type="none" w="med" len="med"/>
            <a:tailEnd type="none" w="med" len="med"/>
          </a:ln>
        </p:spPr>
      </p:cxnSp>
      <p:sp>
        <p:nvSpPr>
          <p:cNvPr id="541" name="Google Shape;541;p24"/>
          <p:cNvSpPr/>
          <p:nvPr/>
        </p:nvSpPr>
        <p:spPr>
          <a:xfrm rot="10800000">
            <a:off x="7337447" y="1030583"/>
            <a:ext cx="481200" cy="481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4"/>
          <p:cNvSpPr/>
          <p:nvPr/>
        </p:nvSpPr>
        <p:spPr>
          <a:xfrm>
            <a:off x="6748397" y="2205683"/>
            <a:ext cx="1659300" cy="800400"/>
          </a:xfrm>
          <a:prstGeom prst="notchedRightArrow">
            <a:avLst>
              <a:gd name="adj1" fmla="val 74710"/>
              <a:gd name="adj2" fmla="val 51726"/>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700" dirty="0">
                <a:solidFill>
                  <a:srgbClr val="FFFFFF"/>
                </a:solidFill>
              </a:rPr>
              <a:t>5</a:t>
            </a:r>
            <a:endParaRPr sz="1700" dirty="0">
              <a:solidFill>
                <a:srgbClr val="FFFFFF"/>
              </a:solidFill>
            </a:endParaRPr>
          </a:p>
        </p:txBody>
      </p:sp>
      <p:grpSp>
        <p:nvGrpSpPr>
          <p:cNvPr id="544" name="Google Shape;544;p24"/>
          <p:cNvGrpSpPr/>
          <p:nvPr/>
        </p:nvGrpSpPr>
        <p:grpSpPr>
          <a:xfrm>
            <a:off x="2910045" y="1134830"/>
            <a:ext cx="239701" cy="272713"/>
            <a:chOff x="6264525" y="842250"/>
            <a:chExt cx="423500" cy="481825"/>
          </a:xfrm>
        </p:grpSpPr>
        <p:sp>
          <p:nvSpPr>
            <p:cNvPr id="545" name="Google Shape;545;p24"/>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 name="Google Shape;546;p24"/>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 name="Google Shape;547;p24"/>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 name="Google Shape;548;p24"/>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 name="Google Shape;549;p24"/>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 name="Google Shape;550;p24"/>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 name="Google Shape;551;p24"/>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 name="Google Shape;552;p24"/>
          <p:cNvGrpSpPr/>
          <p:nvPr/>
        </p:nvGrpSpPr>
        <p:grpSpPr>
          <a:xfrm>
            <a:off x="1377491" y="1134830"/>
            <a:ext cx="272713" cy="272713"/>
            <a:chOff x="900750" y="1436075"/>
            <a:chExt cx="481825" cy="481825"/>
          </a:xfrm>
        </p:grpSpPr>
        <p:sp>
          <p:nvSpPr>
            <p:cNvPr id="553" name="Google Shape;553;p24"/>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 name="Google Shape;554;p24"/>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 name="Google Shape;555;p24"/>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 name="Google Shape;556;p24"/>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 name="Google Shape;557;p24"/>
          <p:cNvGrpSpPr/>
          <p:nvPr/>
        </p:nvGrpSpPr>
        <p:grpSpPr>
          <a:xfrm>
            <a:off x="4409585" y="1134830"/>
            <a:ext cx="272713" cy="272713"/>
            <a:chOff x="4456875" y="1435075"/>
            <a:chExt cx="481825" cy="481825"/>
          </a:xfrm>
        </p:grpSpPr>
        <p:sp>
          <p:nvSpPr>
            <p:cNvPr id="558" name="Google Shape;558;p24"/>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 name="Google Shape;559;p24"/>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 name="Google Shape;560;p24"/>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 name="Google Shape;561;p24"/>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 name="Google Shape;562;p24"/>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 name="Google Shape;563;p24"/>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 name="Google Shape;564;p24"/>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 name="Google Shape;565;p24"/>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 name="Google Shape;566;p24"/>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 name="Google Shape;567;p24"/>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 name="Google Shape;568;p24"/>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 name="Google Shape;569;p24"/>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 name="Google Shape;570;p24"/>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 name="Google Shape;571;p24"/>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 name="Google Shape;572;p24"/>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 name="Google Shape;573;p24"/>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 name="Google Shape;574;p24"/>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 name="Google Shape;575;p24"/>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 name="Google Shape;576;p24"/>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 name="Google Shape;577;p24"/>
          <p:cNvGrpSpPr/>
          <p:nvPr/>
        </p:nvGrpSpPr>
        <p:grpSpPr>
          <a:xfrm>
            <a:off x="5924304" y="1134823"/>
            <a:ext cx="275387" cy="272727"/>
            <a:chOff x="5049725" y="1435050"/>
            <a:chExt cx="486550" cy="481850"/>
          </a:xfrm>
        </p:grpSpPr>
        <p:sp>
          <p:nvSpPr>
            <p:cNvPr id="578" name="Google Shape;578;p2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 name="Google Shape;579;p2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 name="Google Shape;580;p2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 name="Google Shape;581;p2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 name="Google Shape;582;p24"/>
          <p:cNvGrpSpPr/>
          <p:nvPr/>
        </p:nvGrpSpPr>
        <p:grpSpPr>
          <a:xfrm>
            <a:off x="7443969" y="1147678"/>
            <a:ext cx="268157" cy="247017"/>
            <a:chOff x="2682350" y="2643425"/>
            <a:chExt cx="473775" cy="436425"/>
          </a:xfrm>
        </p:grpSpPr>
        <p:sp>
          <p:nvSpPr>
            <p:cNvPr id="583" name="Google Shape;583;p24"/>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 name="Google Shape;584;p24"/>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 name="Google Shape;585;p24"/>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 name="Google Shape;586;p24"/>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 name="Google Shape;587;p24"/>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 name="Google Shape;588;p24"/>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 name="Google Shape;589;p24"/>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4" name="Rectangle 73">
            <a:extLst>
              <a:ext uri="{FF2B5EF4-FFF2-40B4-BE49-F238E27FC236}">
                <a16:creationId xmlns:a16="http://schemas.microsoft.com/office/drawing/2014/main" id="{1FD0BAF1-F676-4811-A7A2-A3C8BDB48842}"/>
              </a:ext>
            </a:extLst>
          </p:cNvPr>
          <p:cNvSpPr/>
          <p:nvPr/>
        </p:nvSpPr>
        <p:spPr>
          <a:xfrm>
            <a:off x="391934" y="276829"/>
            <a:ext cx="5859296" cy="523220"/>
          </a:xfrm>
          <a:prstGeom prst="rect">
            <a:avLst/>
          </a:prstGeom>
        </p:spPr>
        <p:txBody>
          <a:bodyPr wrap="none">
            <a:spAutoFit/>
          </a:bodyPr>
          <a:lstStyle/>
          <a:p>
            <a:pPr fontAlgn="base"/>
            <a:r>
              <a:rPr lang="en-US" sz="2800" b="1" dirty="0">
                <a:latin typeface="Roboto" pitchFamily="2" charset="0"/>
                <a:ea typeface="Roboto" pitchFamily="2" charset="0"/>
              </a:rPr>
              <a:t>3.1.2 PH</a:t>
            </a:r>
            <a:r>
              <a:rPr lang="vi-VN" sz="2800" b="1" dirty="0">
                <a:latin typeface="Roboto" pitchFamily="2" charset="0"/>
                <a:ea typeface="Roboto" pitchFamily="2" charset="0"/>
              </a:rPr>
              <a:t>Ư</a:t>
            </a:r>
            <a:r>
              <a:rPr lang="en-US" sz="2800" b="1" dirty="0">
                <a:latin typeface="Roboto" pitchFamily="2" charset="0"/>
                <a:ea typeface="Roboto" pitchFamily="2" charset="0"/>
              </a:rPr>
              <a:t>ƠNG PHÁP NGHIÊN CỨU</a:t>
            </a:r>
          </a:p>
        </p:txBody>
      </p:sp>
      <p:sp>
        <p:nvSpPr>
          <p:cNvPr id="2" name="Rectangle 1">
            <a:extLst>
              <a:ext uri="{FF2B5EF4-FFF2-40B4-BE49-F238E27FC236}">
                <a16:creationId xmlns:a16="http://schemas.microsoft.com/office/drawing/2014/main" id="{475B4777-FE6C-42DF-BE91-A360B5667D47}"/>
              </a:ext>
            </a:extLst>
          </p:cNvPr>
          <p:cNvSpPr/>
          <p:nvPr/>
        </p:nvSpPr>
        <p:spPr>
          <a:xfrm>
            <a:off x="488303" y="3085873"/>
            <a:ext cx="1388591" cy="1349087"/>
          </a:xfrm>
          <a:prstGeom prst="rect">
            <a:avLst/>
          </a:prstGeom>
        </p:spPr>
        <p:txBody>
          <a:bodyPr wrap="square">
            <a:spAutoFit/>
          </a:bodyPr>
          <a:lstStyle/>
          <a:p>
            <a:pPr>
              <a:lnSpc>
                <a:spcPct val="150000"/>
              </a:lnSpc>
            </a:pPr>
            <a:r>
              <a:rPr lang="en-US" dirty="0">
                <a:latin typeface="Roboto" pitchFamily="2" charset="0"/>
                <a:ea typeface="Roboto" pitchFamily="2" charset="0"/>
              </a:rPr>
              <a:t>P</a:t>
            </a:r>
            <a:r>
              <a:rPr lang="vi-VN" dirty="0">
                <a:latin typeface="Roboto" pitchFamily="2" charset="0"/>
                <a:ea typeface="Roboto" pitchFamily="2" charset="0"/>
              </a:rPr>
              <a:t>hương pháp đo nồng độ khí, nhiệt độ môi trường</a:t>
            </a:r>
            <a:endParaRPr lang="en-US" dirty="0">
              <a:latin typeface="Roboto" pitchFamily="2" charset="0"/>
              <a:ea typeface="Roboto" pitchFamily="2" charset="0"/>
            </a:endParaRPr>
          </a:p>
        </p:txBody>
      </p:sp>
      <p:sp>
        <p:nvSpPr>
          <p:cNvPr id="3" name="Rectangle 2">
            <a:extLst>
              <a:ext uri="{FF2B5EF4-FFF2-40B4-BE49-F238E27FC236}">
                <a16:creationId xmlns:a16="http://schemas.microsoft.com/office/drawing/2014/main" id="{649225B4-C866-4F15-A750-80152CDE83BD}"/>
              </a:ext>
            </a:extLst>
          </p:cNvPr>
          <p:cNvSpPr/>
          <p:nvPr/>
        </p:nvSpPr>
        <p:spPr>
          <a:xfrm>
            <a:off x="2054435" y="3064324"/>
            <a:ext cx="1476822" cy="1672253"/>
          </a:xfrm>
          <a:prstGeom prst="rect">
            <a:avLst/>
          </a:prstGeom>
        </p:spPr>
        <p:txBody>
          <a:bodyPr wrap="square">
            <a:spAutoFit/>
          </a:bodyPr>
          <a:lstStyle/>
          <a:p>
            <a:pPr>
              <a:lnSpc>
                <a:spcPct val="150000"/>
              </a:lnSpc>
            </a:pPr>
            <a:r>
              <a:rPr lang="en-US" dirty="0">
                <a:latin typeface="Roboto" pitchFamily="2" charset="0"/>
                <a:ea typeface="Roboto" pitchFamily="2" charset="0"/>
              </a:rPr>
              <a:t>P</a:t>
            </a:r>
            <a:r>
              <a:rPr lang="vi-VN" dirty="0">
                <a:latin typeface="Roboto" pitchFamily="2" charset="0"/>
                <a:ea typeface="Roboto" pitchFamily="2" charset="0"/>
              </a:rPr>
              <a:t>hương pháp cảnh báo khi nồng độ vượt quá ngưỡng tiêu chuẩn</a:t>
            </a:r>
            <a:endParaRPr lang="en-US" dirty="0">
              <a:latin typeface="Roboto" pitchFamily="2" charset="0"/>
              <a:ea typeface="Roboto" pitchFamily="2" charset="0"/>
            </a:endParaRPr>
          </a:p>
        </p:txBody>
      </p:sp>
      <p:sp>
        <p:nvSpPr>
          <p:cNvPr id="4" name="Rectangle 3">
            <a:extLst>
              <a:ext uri="{FF2B5EF4-FFF2-40B4-BE49-F238E27FC236}">
                <a16:creationId xmlns:a16="http://schemas.microsoft.com/office/drawing/2014/main" id="{3B57D9D3-C871-41B5-B6BE-02A330950F88}"/>
              </a:ext>
            </a:extLst>
          </p:cNvPr>
          <p:cNvSpPr/>
          <p:nvPr/>
        </p:nvSpPr>
        <p:spPr>
          <a:xfrm>
            <a:off x="3531257" y="3085873"/>
            <a:ext cx="1659300" cy="1672253"/>
          </a:xfrm>
          <a:prstGeom prst="rect">
            <a:avLst/>
          </a:prstGeom>
        </p:spPr>
        <p:txBody>
          <a:bodyPr wrap="square">
            <a:spAutoFit/>
          </a:bodyPr>
          <a:lstStyle/>
          <a:p>
            <a:pPr>
              <a:lnSpc>
                <a:spcPct val="150000"/>
              </a:lnSpc>
            </a:pPr>
            <a:r>
              <a:rPr lang="vi-VN" dirty="0">
                <a:latin typeface="Roboto" pitchFamily="2" charset="0"/>
                <a:ea typeface="Roboto" pitchFamily="2" charset="0"/>
              </a:rPr>
              <a:t>Sử dụng các thiết bị có sẵn trên thị trường (cảm biến khí, mạch vi điều khiển arduino,…) </a:t>
            </a:r>
            <a:endParaRPr lang="en-US" dirty="0">
              <a:latin typeface="Roboto" pitchFamily="2" charset="0"/>
              <a:ea typeface="Roboto" pitchFamily="2" charset="0"/>
            </a:endParaRPr>
          </a:p>
        </p:txBody>
      </p:sp>
      <p:sp>
        <p:nvSpPr>
          <p:cNvPr id="5" name="Rectangle 4">
            <a:extLst>
              <a:ext uri="{FF2B5EF4-FFF2-40B4-BE49-F238E27FC236}">
                <a16:creationId xmlns:a16="http://schemas.microsoft.com/office/drawing/2014/main" id="{B5BAE00A-AAB1-495B-A88B-402FB4BF61DF}"/>
              </a:ext>
            </a:extLst>
          </p:cNvPr>
          <p:cNvSpPr/>
          <p:nvPr/>
        </p:nvSpPr>
        <p:spPr>
          <a:xfrm>
            <a:off x="5099050" y="3064324"/>
            <a:ext cx="1881613" cy="1672253"/>
          </a:xfrm>
          <a:prstGeom prst="rect">
            <a:avLst/>
          </a:prstGeom>
        </p:spPr>
        <p:txBody>
          <a:bodyPr wrap="square">
            <a:spAutoFit/>
          </a:bodyPr>
          <a:lstStyle/>
          <a:p>
            <a:pPr>
              <a:lnSpc>
                <a:spcPct val="150000"/>
              </a:lnSpc>
            </a:pPr>
            <a:r>
              <a:rPr lang="vi-VN" dirty="0">
                <a:latin typeface="Roboto" pitchFamily="2" charset="0"/>
                <a:ea typeface="Roboto" pitchFamily="2" charset="0"/>
              </a:rPr>
              <a:t>Kiểm nghiệm, tìm ra những điểm chưa hợp lý từ đó sửa chữa và thay đổi phương án thiết kế kịp thời</a:t>
            </a:r>
            <a:endParaRPr lang="en-US" dirty="0">
              <a:latin typeface="Roboto" pitchFamily="2" charset="0"/>
              <a:ea typeface="Roboto" pitchFamily="2" charset="0"/>
            </a:endParaRPr>
          </a:p>
        </p:txBody>
      </p:sp>
      <p:sp>
        <p:nvSpPr>
          <p:cNvPr id="6" name="Rectangle 5">
            <a:extLst>
              <a:ext uri="{FF2B5EF4-FFF2-40B4-BE49-F238E27FC236}">
                <a16:creationId xmlns:a16="http://schemas.microsoft.com/office/drawing/2014/main" id="{B23B8F85-CE44-4441-87D9-3CC6A7963769}"/>
              </a:ext>
            </a:extLst>
          </p:cNvPr>
          <p:cNvSpPr/>
          <p:nvPr/>
        </p:nvSpPr>
        <p:spPr>
          <a:xfrm>
            <a:off x="6502083" y="3064324"/>
            <a:ext cx="2270210" cy="1672253"/>
          </a:xfrm>
          <a:prstGeom prst="rect">
            <a:avLst/>
          </a:prstGeom>
        </p:spPr>
        <p:txBody>
          <a:bodyPr wrap="square">
            <a:spAutoFit/>
          </a:bodyPr>
          <a:lstStyle/>
          <a:p>
            <a:pPr marL="457200">
              <a:lnSpc>
                <a:spcPct val="150000"/>
              </a:lnSpc>
            </a:pPr>
            <a:r>
              <a:rPr lang="en-US" dirty="0" err="1">
                <a:latin typeface="Roboto" pitchFamily="2" charset="0"/>
                <a:ea typeface="Roboto" pitchFamily="2" charset="0"/>
              </a:rPr>
              <a:t>Áp</a:t>
            </a:r>
            <a:r>
              <a:rPr lang="en-US" dirty="0">
                <a:latin typeface="Roboto" pitchFamily="2" charset="0"/>
                <a:ea typeface="Roboto" pitchFamily="2" charset="0"/>
              </a:rPr>
              <a:t> </a:t>
            </a:r>
            <a:r>
              <a:rPr lang="en-US" dirty="0" err="1">
                <a:latin typeface="Roboto" pitchFamily="2" charset="0"/>
                <a:ea typeface="Roboto" pitchFamily="2" charset="0"/>
              </a:rPr>
              <a:t>dụng</a:t>
            </a:r>
            <a:r>
              <a:rPr lang="en-US" dirty="0">
                <a:latin typeface="Roboto" pitchFamily="2" charset="0"/>
                <a:ea typeface="Roboto" pitchFamily="2" charset="0"/>
              </a:rPr>
              <a:t> </a:t>
            </a:r>
            <a:r>
              <a:rPr lang="en-US" dirty="0" err="1">
                <a:latin typeface="Roboto" pitchFamily="2" charset="0"/>
                <a:ea typeface="Roboto" pitchFamily="2" charset="0"/>
              </a:rPr>
              <a:t>những</a:t>
            </a:r>
            <a:r>
              <a:rPr lang="en-US" dirty="0">
                <a:latin typeface="Roboto" pitchFamily="2" charset="0"/>
                <a:ea typeface="Roboto" pitchFamily="2" charset="0"/>
              </a:rPr>
              <a:t> </a:t>
            </a:r>
            <a:r>
              <a:rPr lang="en-US" dirty="0" err="1">
                <a:latin typeface="Roboto" pitchFamily="2" charset="0"/>
                <a:ea typeface="Roboto" pitchFamily="2" charset="0"/>
              </a:rPr>
              <a:t>kiến</a:t>
            </a:r>
            <a:r>
              <a:rPr lang="en-US" dirty="0">
                <a:latin typeface="Roboto" pitchFamily="2" charset="0"/>
                <a:ea typeface="Roboto" pitchFamily="2" charset="0"/>
              </a:rPr>
              <a:t> </a:t>
            </a:r>
            <a:r>
              <a:rPr lang="en-US" dirty="0" err="1">
                <a:latin typeface="Roboto" pitchFamily="2" charset="0"/>
                <a:ea typeface="Roboto" pitchFamily="2" charset="0"/>
              </a:rPr>
              <a:t>thức</a:t>
            </a:r>
            <a:r>
              <a:rPr lang="en-US" dirty="0">
                <a:latin typeface="Roboto" pitchFamily="2" charset="0"/>
                <a:ea typeface="Roboto" pitchFamily="2" charset="0"/>
              </a:rPr>
              <a:t> khoa </a:t>
            </a:r>
            <a:r>
              <a:rPr lang="en-US" dirty="0" err="1">
                <a:latin typeface="Roboto" pitchFamily="2" charset="0"/>
                <a:ea typeface="Roboto" pitchFamily="2" charset="0"/>
              </a:rPr>
              <a:t>học</a:t>
            </a:r>
            <a:r>
              <a:rPr lang="en-US" dirty="0">
                <a:latin typeface="Roboto" pitchFamily="2" charset="0"/>
                <a:ea typeface="Roboto" pitchFamily="2" charset="0"/>
              </a:rPr>
              <a:t> </a:t>
            </a:r>
            <a:r>
              <a:rPr lang="en-US" dirty="0" err="1">
                <a:latin typeface="Roboto" pitchFamily="2" charset="0"/>
                <a:ea typeface="Roboto" pitchFamily="2" charset="0"/>
              </a:rPr>
              <a:t>vào</a:t>
            </a:r>
            <a:r>
              <a:rPr lang="en-US" dirty="0">
                <a:latin typeface="Roboto" pitchFamily="2" charset="0"/>
                <a:ea typeface="Roboto" pitchFamily="2" charset="0"/>
              </a:rPr>
              <a:t> </a:t>
            </a:r>
            <a:r>
              <a:rPr lang="en-US" dirty="0" err="1">
                <a:latin typeface="Roboto" pitchFamily="2" charset="0"/>
                <a:ea typeface="Roboto" pitchFamily="2" charset="0"/>
              </a:rPr>
              <a:t>sản</a:t>
            </a:r>
            <a:r>
              <a:rPr lang="en-US" dirty="0">
                <a:latin typeface="Roboto" pitchFamily="2" charset="0"/>
                <a:ea typeface="Roboto" pitchFamily="2" charset="0"/>
              </a:rPr>
              <a:t> </a:t>
            </a:r>
            <a:r>
              <a:rPr lang="en-US" dirty="0" err="1">
                <a:latin typeface="Roboto" pitchFamily="2" charset="0"/>
                <a:ea typeface="Roboto" pitchFamily="2" charset="0"/>
              </a:rPr>
              <a:t>phẩm</a:t>
            </a:r>
            <a:endParaRPr lang="en-US" dirty="0">
              <a:latin typeface="Roboto" pitchFamily="2" charset="0"/>
              <a:ea typeface="Roboto" pitchFamily="2" charset="0"/>
            </a:endParaRPr>
          </a:p>
          <a:p>
            <a:pPr>
              <a:lnSpc>
                <a:spcPct val="150000"/>
              </a:lnSpc>
            </a:pPr>
            <a:br>
              <a:rPr lang="en-US" dirty="0">
                <a:latin typeface="Roboto" pitchFamily="2" charset="0"/>
                <a:ea typeface="Roboto" pitchFamily="2" charset="0"/>
              </a:rPr>
            </a:br>
            <a:endParaRPr lang="en-US" dirty="0">
              <a:latin typeface="Roboto" pitchFamily="2" charset="0"/>
              <a:ea typeface="Roboto" pitchFamily="2" charset="0"/>
            </a:endParaRPr>
          </a:p>
        </p:txBody>
      </p:sp>
      <p:sp>
        <p:nvSpPr>
          <p:cNvPr id="80" name="Google Shape;523;p24">
            <a:extLst>
              <a:ext uri="{FF2B5EF4-FFF2-40B4-BE49-F238E27FC236}">
                <a16:creationId xmlns:a16="http://schemas.microsoft.com/office/drawing/2014/main" id="{66034847-580C-4A8A-9C6B-E855842982D5}"/>
              </a:ext>
            </a:extLst>
          </p:cNvPr>
          <p:cNvSpPr/>
          <p:nvPr/>
        </p:nvSpPr>
        <p:spPr>
          <a:xfrm>
            <a:off x="684197" y="2205683"/>
            <a:ext cx="1659300" cy="800400"/>
          </a:xfrm>
          <a:prstGeom prst="notchedRightArrow">
            <a:avLst>
              <a:gd name="adj1" fmla="val 74710"/>
              <a:gd name="adj2" fmla="val 51726"/>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700" dirty="0">
                <a:solidFill>
                  <a:srgbClr val="FFFFFF"/>
                </a:solidFill>
              </a:rPr>
              <a:t>1</a:t>
            </a:r>
            <a:endParaRPr sz="1700" dirty="0">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20"/>
                                        </p:tgtEl>
                                        <p:attrNameLst>
                                          <p:attrName>style.visibility</p:attrName>
                                        </p:attrNameLst>
                                      </p:cBhvr>
                                      <p:to>
                                        <p:strVal val="visible"/>
                                      </p:to>
                                    </p:set>
                                    <p:animEffect transition="in" filter="fade">
                                      <p:cBhvr>
                                        <p:cTn id="7" dur="1000"/>
                                        <p:tgtEl>
                                          <p:spTgt spid="520"/>
                                        </p:tgtEl>
                                      </p:cBhvr>
                                    </p:animEffect>
                                    <p:anim calcmode="lin" valueType="num">
                                      <p:cBhvr>
                                        <p:cTn id="8" dur="1000" fill="hold"/>
                                        <p:tgtEl>
                                          <p:spTgt spid="520"/>
                                        </p:tgtEl>
                                        <p:attrNameLst>
                                          <p:attrName>ppt_x</p:attrName>
                                        </p:attrNameLst>
                                      </p:cBhvr>
                                      <p:tavLst>
                                        <p:tav tm="0">
                                          <p:val>
                                            <p:strVal val="#ppt_x"/>
                                          </p:val>
                                        </p:tav>
                                        <p:tav tm="100000">
                                          <p:val>
                                            <p:strVal val="#ppt_x"/>
                                          </p:val>
                                        </p:tav>
                                      </p:tavLst>
                                    </p:anim>
                                    <p:anim calcmode="lin" valueType="num">
                                      <p:cBhvr>
                                        <p:cTn id="9" dur="1000" fill="hold"/>
                                        <p:tgtEl>
                                          <p:spTgt spid="52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21"/>
                                        </p:tgtEl>
                                        <p:attrNameLst>
                                          <p:attrName>style.visibility</p:attrName>
                                        </p:attrNameLst>
                                      </p:cBhvr>
                                      <p:to>
                                        <p:strVal val="visible"/>
                                      </p:to>
                                    </p:set>
                                    <p:animEffect transition="in" filter="fade">
                                      <p:cBhvr>
                                        <p:cTn id="12" dur="1000"/>
                                        <p:tgtEl>
                                          <p:spTgt spid="521"/>
                                        </p:tgtEl>
                                      </p:cBhvr>
                                    </p:animEffect>
                                    <p:anim calcmode="lin" valueType="num">
                                      <p:cBhvr>
                                        <p:cTn id="13" dur="1000" fill="hold"/>
                                        <p:tgtEl>
                                          <p:spTgt spid="521"/>
                                        </p:tgtEl>
                                        <p:attrNameLst>
                                          <p:attrName>ppt_x</p:attrName>
                                        </p:attrNameLst>
                                      </p:cBhvr>
                                      <p:tavLst>
                                        <p:tav tm="0">
                                          <p:val>
                                            <p:strVal val="#ppt_x"/>
                                          </p:val>
                                        </p:tav>
                                        <p:tav tm="100000">
                                          <p:val>
                                            <p:strVal val="#ppt_x"/>
                                          </p:val>
                                        </p:tav>
                                      </p:tavLst>
                                    </p:anim>
                                    <p:anim calcmode="lin" valueType="num">
                                      <p:cBhvr>
                                        <p:cTn id="14" dur="1000" fill="hold"/>
                                        <p:tgtEl>
                                          <p:spTgt spid="52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52"/>
                                        </p:tgtEl>
                                        <p:attrNameLst>
                                          <p:attrName>style.visibility</p:attrName>
                                        </p:attrNameLst>
                                      </p:cBhvr>
                                      <p:to>
                                        <p:strVal val="visible"/>
                                      </p:to>
                                    </p:set>
                                    <p:animEffect transition="in" filter="fade">
                                      <p:cBhvr>
                                        <p:cTn id="17" dur="1000"/>
                                        <p:tgtEl>
                                          <p:spTgt spid="552"/>
                                        </p:tgtEl>
                                      </p:cBhvr>
                                    </p:animEffect>
                                    <p:anim calcmode="lin" valueType="num">
                                      <p:cBhvr>
                                        <p:cTn id="18" dur="1000" fill="hold"/>
                                        <p:tgtEl>
                                          <p:spTgt spid="552"/>
                                        </p:tgtEl>
                                        <p:attrNameLst>
                                          <p:attrName>ppt_x</p:attrName>
                                        </p:attrNameLst>
                                      </p:cBhvr>
                                      <p:tavLst>
                                        <p:tav tm="0">
                                          <p:val>
                                            <p:strVal val="#ppt_x"/>
                                          </p:val>
                                        </p:tav>
                                        <p:tav tm="100000">
                                          <p:val>
                                            <p:strVal val="#ppt_x"/>
                                          </p:val>
                                        </p:tav>
                                      </p:tavLst>
                                    </p:anim>
                                    <p:anim calcmode="lin" valueType="num">
                                      <p:cBhvr>
                                        <p:cTn id="19" dur="1000" fill="hold"/>
                                        <p:tgtEl>
                                          <p:spTgt spid="55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1000" fill="hold"/>
                                        <p:tgtEl>
                                          <p:spTgt spid="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0"/>
                                        </p:tgtEl>
                                        <p:attrNameLst>
                                          <p:attrName>style.visibility</p:attrName>
                                        </p:attrNameLst>
                                      </p:cBhvr>
                                      <p:to>
                                        <p:strVal val="visible"/>
                                      </p:to>
                                    </p:set>
                                    <p:animEffect transition="in" filter="fade">
                                      <p:cBhvr>
                                        <p:cTn id="27" dur="1000"/>
                                        <p:tgtEl>
                                          <p:spTgt spid="80"/>
                                        </p:tgtEl>
                                      </p:cBhvr>
                                    </p:animEffect>
                                    <p:anim calcmode="lin" valueType="num">
                                      <p:cBhvr>
                                        <p:cTn id="28" dur="1000" fill="hold"/>
                                        <p:tgtEl>
                                          <p:spTgt spid="80"/>
                                        </p:tgtEl>
                                        <p:attrNameLst>
                                          <p:attrName>ppt_x</p:attrName>
                                        </p:attrNameLst>
                                      </p:cBhvr>
                                      <p:tavLst>
                                        <p:tav tm="0">
                                          <p:val>
                                            <p:strVal val="#ppt_x"/>
                                          </p:val>
                                        </p:tav>
                                        <p:tav tm="100000">
                                          <p:val>
                                            <p:strVal val="#ppt_x"/>
                                          </p:val>
                                        </p:tav>
                                      </p:tavLst>
                                    </p:anim>
                                    <p:anim calcmode="lin" valueType="num">
                                      <p:cBhvr>
                                        <p:cTn id="29"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25"/>
                                        </p:tgtEl>
                                        <p:attrNameLst>
                                          <p:attrName>style.visibility</p:attrName>
                                        </p:attrNameLst>
                                      </p:cBhvr>
                                      <p:to>
                                        <p:strVal val="visible"/>
                                      </p:to>
                                    </p:set>
                                    <p:animEffect transition="in" filter="fade">
                                      <p:cBhvr>
                                        <p:cTn id="34" dur="1000"/>
                                        <p:tgtEl>
                                          <p:spTgt spid="525"/>
                                        </p:tgtEl>
                                      </p:cBhvr>
                                    </p:animEffect>
                                    <p:anim calcmode="lin" valueType="num">
                                      <p:cBhvr>
                                        <p:cTn id="35" dur="1000" fill="hold"/>
                                        <p:tgtEl>
                                          <p:spTgt spid="525"/>
                                        </p:tgtEl>
                                        <p:attrNameLst>
                                          <p:attrName>ppt_x</p:attrName>
                                        </p:attrNameLst>
                                      </p:cBhvr>
                                      <p:tavLst>
                                        <p:tav tm="0">
                                          <p:val>
                                            <p:strVal val="#ppt_x"/>
                                          </p:val>
                                        </p:tav>
                                        <p:tav tm="100000">
                                          <p:val>
                                            <p:strVal val="#ppt_x"/>
                                          </p:val>
                                        </p:tav>
                                      </p:tavLst>
                                    </p:anim>
                                    <p:anim calcmode="lin" valueType="num">
                                      <p:cBhvr>
                                        <p:cTn id="36" dur="1000" fill="hold"/>
                                        <p:tgtEl>
                                          <p:spTgt spid="525"/>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526"/>
                                        </p:tgtEl>
                                        <p:attrNameLst>
                                          <p:attrName>style.visibility</p:attrName>
                                        </p:attrNameLst>
                                      </p:cBhvr>
                                      <p:to>
                                        <p:strVal val="visible"/>
                                      </p:to>
                                    </p:set>
                                    <p:animEffect transition="in" filter="fade">
                                      <p:cBhvr>
                                        <p:cTn id="39" dur="1000"/>
                                        <p:tgtEl>
                                          <p:spTgt spid="526"/>
                                        </p:tgtEl>
                                      </p:cBhvr>
                                    </p:animEffect>
                                    <p:anim calcmode="lin" valueType="num">
                                      <p:cBhvr>
                                        <p:cTn id="40" dur="1000" fill="hold"/>
                                        <p:tgtEl>
                                          <p:spTgt spid="526"/>
                                        </p:tgtEl>
                                        <p:attrNameLst>
                                          <p:attrName>ppt_x</p:attrName>
                                        </p:attrNameLst>
                                      </p:cBhvr>
                                      <p:tavLst>
                                        <p:tav tm="0">
                                          <p:val>
                                            <p:strVal val="#ppt_x"/>
                                          </p:val>
                                        </p:tav>
                                        <p:tav tm="100000">
                                          <p:val>
                                            <p:strVal val="#ppt_x"/>
                                          </p:val>
                                        </p:tav>
                                      </p:tavLst>
                                    </p:anim>
                                    <p:anim calcmode="lin" valueType="num">
                                      <p:cBhvr>
                                        <p:cTn id="41" dur="1000" fill="hold"/>
                                        <p:tgtEl>
                                          <p:spTgt spid="526"/>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544"/>
                                        </p:tgtEl>
                                        <p:attrNameLst>
                                          <p:attrName>style.visibility</p:attrName>
                                        </p:attrNameLst>
                                      </p:cBhvr>
                                      <p:to>
                                        <p:strVal val="visible"/>
                                      </p:to>
                                    </p:set>
                                    <p:animEffect transition="in" filter="fade">
                                      <p:cBhvr>
                                        <p:cTn id="44" dur="1000"/>
                                        <p:tgtEl>
                                          <p:spTgt spid="544"/>
                                        </p:tgtEl>
                                      </p:cBhvr>
                                    </p:animEffect>
                                    <p:anim calcmode="lin" valueType="num">
                                      <p:cBhvr>
                                        <p:cTn id="45" dur="1000" fill="hold"/>
                                        <p:tgtEl>
                                          <p:spTgt spid="544"/>
                                        </p:tgtEl>
                                        <p:attrNameLst>
                                          <p:attrName>ppt_x</p:attrName>
                                        </p:attrNameLst>
                                      </p:cBhvr>
                                      <p:tavLst>
                                        <p:tav tm="0">
                                          <p:val>
                                            <p:strVal val="#ppt_x"/>
                                          </p:val>
                                        </p:tav>
                                        <p:tav tm="100000">
                                          <p:val>
                                            <p:strVal val="#ppt_x"/>
                                          </p:val>
                                        </p:tav>
                                      </p:tavLst>
                                    </p:anim>
                                    <p:anim calcmode="lin" valueType="num">
                                      <p:cBhvr>
                                        <p:cTn id="46" dur="1000" fill="hold"/>
                                        <p:tgtEl>
                                          <p:spTgt spid="544"/>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527"/>
                                        </p:tgtEl>
                                        <p:attrNameLst>
                                          <p:attrName>style.visibility</p:attrName>
                                        </p:attrNameLst>
                                      </p:cBhvr>
                                      <p:to>
                                        <p:strVal val="visible"/>
                                      </p:to>
                                    </p:set>
                                    <p:animEffect transition="in" filter="fade">
                                      <p:cBhvr>
                                        <p:cTn id="49" dur="1000"/>
                                        <p:tgtEl>
                                          <p:spTgt spid="527"/>
                                        </p:tgtEl>
                                      </p:cBhvr>
                                    </p:animEffect>
                                    <p:anim calcmode="lin" valueType="num">
                                      <p:cBhvr>
                                        <p:cTn id="50" dur="1000" fill="hold"/>
                                        <p:tgtEl>
                                          <p:spTgt spid="527"/>
                                        </p:tgtEl>
                                        <p:attrNameLst>
                                          <p:attrName>ppt_x</p:attrName>
                                        </p:attrNameLst>
                                      </p:cBhvr>
                                      <p:tavLst>
                                        <p:tav tm="0">
                                          <p:val>
                                            <p:strVal val="#ppt_x"/>
                                          </p:val>
                                        </p:tav>
                                        <p:tav tm="100000">
                                          <p:val>
                                            <p:strVal val="#ppt_x"/>
                                          </p:val>
                                        </p:tav>
                                      </p:tavLst>
                                    </p:anim>
                                    <p:anim calcmode="lin" valueType="num">
                                      <p:cBhvr>
                                        <p:cTn id="51" dur="1000" fill="hold"/>
                                        <p:tgtEl>
                                          <p:spTgt spid="527"/>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1000"/>
                                        <p:tgtEl>
                                          <p:spTgt spid="3"/>
                                        </p:tgtEl>
                                      </p:cBhvr>
                                    </p:animEffect>
                                    <p:anim calcmode="lin" valueType="num">
                                      <p:cBhvr>
                                        <p:cTn id="55" dur="1000" fill="hold"/>
                                        <p:tgtEl>
                                          <p:spTgt spid="3"/>
                                        </p:tgtEl>
                                        <p:attrNameLst>
                                          <p:attrName>ppt_x</p:attrName>
                                        </p:attrNameLst>
                                      </p:cBhvr>
                                      <p:tavLst>
                                        <p:tav tm="0">
                                          <p:val>
                                            <p:strVal val="#ppt_x"/>
                                          </p:val>
                                        </p:tav>
                                        <p:tav tm="100000">
                                          <p:val>
                                            <p:strVal val="#ppt_x"/>
                                          </p:val>
                                        </p:tav>
                                      </p:tavLst>
                                    </p:anim>
                                    <p:anim calcmode="lin" valueType="num">
                                      <p:cBhvr>
                                        <p:cTn id="5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4"/>
                                        </p:tgtEl>
                                        <p:attrNameLst>
                                          <p:attrName>style.visibility</p:attrName>
                                        </p:attrNameLst>
                                      </p:cBhvr>
                                      <p:to>
                                        <p:strVal val="visible"/>
                                      </p:to>
                                    </p:set>
                                    <p:animEffect transition="in" filter="fade">
                                      <p:cBhvr>
                                        <p:cTn id="61" dur="1000"/>
                                        <p:tgtEl>
                                          <p:spTgt spid="4"/>
                                        </p:tgtEl>
                                      </p:cBhvr>
                                    </p:animEffect>
                                    <p:anim calcmode="lin" valueType="num">
                                      <p:cBhvr>
                                        <p:cTn id="62" dur="1000" fill="hold"/>
                                        <p:tgtEl>
                                          <p:spTgt spid="4"/>
                                        </p:tgtEl>
                                        <p:attrNameLst>
                                          <p:attrName>ppt_x</p:attrName>
                                        </p:attrNameLst>
                                      </p:cBhvr>
                                      <p:tavLst>
                                        <p:tav tm="0">
                                          <p:val>
                                            <p:strVal val="#ppt_x"/>
                                          </p:val>
                                        </p:tav>
                                        <p:tav tm="100000">
                                          <p:val>
                                            <p:strVal val="#ppt_x"/>
                                          </p:val>
                                        </p:tav>
                                      </p:tavLst>
                                    </p:anim>
                                    <p:anim calcmode="lin" valueType="num">
                                      <p:cBhvr>
                                        <p:cTn id="63" dur="1000" fill="hold"/>
                                        <p:tgtEl>
                                          <p:spTgt spid="4"/>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532"/>
                                        </p:tgtEl>
                                        <p:attrNameLst>
                                          <p:attrName>style.visibility</p:attrName>
                                        </p:attrNameLst>
                                      </p:cBhvr>
                                      <p:to>
                                        <p:strVal val="visible"/>
                                      </p:to>
                                    </p:set>
                                    <p:animEffect transition="in" filter="fade">
                                      <p:cBhvr>
                                        <p:cTn id="66" dur="1000"/>
                                        <p:tgtEl>
                                          <p:spTgt spid="532"/>
                                        </p:tgtEl>
                                      </p:cBhvr>
                                    </p:animEffect>
                                    <p:anim calcmode="lin" valueType="num">
                                      <p:cBhvr>
                                        <p:cTn id="67" dur="1000" fill="hold"/>
                                        <p:tgtEl>
                                          <p:spTgt spid="532"/>
                                        </p:tgtEl>
                                        <p:attrNameLst>
                                          <p:attrName>ppt_x</p:attrName>
                                        </p:attrNameLst>
                                      </p:cBhvr>
                                      <p:tavLst>
                                        <p:tav tm="0">
                                          <p:val>
                                            <p:strVal val="#ppt_x"/>
                                          </p:val>
                                        </p:tav>
                                        <p:tav tm="100000">
                                          <p:val>
                                            <p:strVal val="#ppt_x"/>
                                          </p:val>
                                        </p:tav>
                                      </p:tavLst>
                                    </p:anim>
                                    <p:anim calcmode="lin" valueType="num">
                                      <p:cBhvr>
                                        <p:cTn id="68" dur="1000" fill="hold"/>
                                        <p:tgtEl>
                                          <p:spTgt spid="532"/>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530"/>
                                        </p:tgtEl>
                                        <p:attrNameLst>
                                          <p:attrName>style.visibility</p:attrName>
                                        </p:attrNameLst>
                                      </p:cBhvr>
                                      <p:to>
                                        <p:strVal val="visible"/>
                                      </p:to>
                                    </p:set>
                                    <p:animEffect transition="in" filter="fade">
                                      <p:cBhvr>
                                        <p:cTn id="71" dur="1000"/>
                                        <p:tgtEl>
                                          <p:spTgt spid="530"/>
                                        </p:tgtEl>
                                      </p:cBhvr>
                                    </p:animEffect>
                                    <p:anim calcmode="lin" valueType="num">
                                      <p:cBhvr>
                                        <p:cTn id="72" dur="1000" fill="hold"/>
                                        <p:tgtEl>
                                          <p:spTgt spid="530"/>
                                        </p:tgtEl>
                                        <p:attrNameLst>
                                          <p:attrName>ppt_x</p:attrName>
                                        </p:attrNameLst>
                                      </p:cBhvr>
                                      <p:tavLst>
                                        <p:tav tm="0">
                                          <p:val>
                                            <p:strVal val="#ppt_x"/>
                                          </p:val>
                                        </p:tav>
                                        <p:tav tm="100000">
                                          <p:val>
                                            <p:strVal val="#ppt_x"/>
                                          </p:val>
                                        </p:tav>
                                      </p:tavLst>
                                    </p:anim>
                                    <p:anim calcmode="lin" valueType="num">
                                      <p:cBhvr>
                                        <p:cTn id="73" dur="1000" fill="hold"/>
                                        <p:tgtEl>
                                          <p:spTgt spid="530"/>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531"/>
                                        </p:tgtEl>
                                        <p:attrNameLst>
                                          <p:attrName>style.visibility</p:attrName>
                                        </p:attrNameLst>
                                      </p:cBhvr>
                                      <p:to>
                                        <p:strVal val="visible"/>
                                      </p:to>
                                    </p:set>
                                    <p:animEffect transition="in" filter="fade">
                                      <p:cBhvr>
                                        <p:cTn id="76" dur="1000"/>
                                        <p:tgtEl>
                                          <p:spTgt spid="531"/>
                                        </p:tgtEl>
                                      </p:cBhvr>
                                    </p:animEffect>
                                    <p:anim calcmode="lin" valueType="num">
                                      <p:cBhvr>
                                        <p:cTn id="77" dur="1000" fill="hold"/>
                                        <p:tgtEl>
                                          <p:spTgt spid="531"/>
                                        </p:tgtEl>
                                        <p:attrNameLst>
                                          <p:attrName>ppt_x</p:attrName>
                                        </p:attrNameLst>
                                      </p:cBhvr>
                                      <p:tavLst>
                                        <p:tav tm="0">
                                          <p:val>
                                            <p:strVal val="#ppt_x"/>
                                          </p:val>
                                        </p:tav>
                                        <p:tav tm="100000">
                                          <p:val>
                                            <p:strVal val="#ppt_x"/>
                                          </p:val>
                                        </p:tav>
                                      </p:tavLst>
                                    </p:anim>
                                    <p:anim calcmode="lin" valueType="num">
                                      <p:cBhvr>
                                        <p:cTn id="78" dur="1000" fill="hold"/>
                                        <p:tgtEl>
                                          <p:spTgt spid="531"/>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557"/>
                                        </p:tgtEl>
                                        <p:attrNameLst>
                                          <p:attrName>style.visibility</p:attrName>
                                        </p:attrNameLst>
                                      </p:cBhvr>
                                      <p:to>
                                        <p:strVal val="visible"/>
                                      </p:to>
                                    </p:set>
                                    <p:animEffect transition="in" filter="fade">
                                      <p:cBhvr>
                                        <p:cTn id="81" dur="1000"/>
                                        <p:tgtEl>
                                          <p:spTgt spid="557"/>
                                        </p:tgtEl>
                                      </p:cBhvr>
                                    </p:animEffect>
                                    <p:anim calcmode="lin" valueType="num">
                                      <p:cBhvr>
                                        <p:cTn id="82" dur="1000" fill="hold"/>
                                        <p:tgtEl>
                                          <p:spTgt spid="557"/>
                                        </p:tgtEl>
                                        <p:attrNameLst>
                                          <p:attrName>ppt_x</p:attrName>
                                        </p:attrNameLst>
                                      </p:cBhvr>
                                      <p:tavLst>
                                        <p:tav tm="0">
                                          <p:val>
                                            <p:strVal val="#ppt_x"/>
                                          </p:val>
                                        </p:tav>
                                        <p:tav tm="100000">
                                          <p:val>
                                            <p:strVal val="#ppt_x"/>
                                          </p:val>
                                        </p:tav>
                                      </p:tavLst>
                                    </p:anim>
                                    <p:anim calcmode="lin" valueType="num">
                                      <p:cBhvr>
                                        <p:cTn id="83" dur="1000" fill="hold"/>
                                        <p:tgtEl>
                                          <p:spTgt spid="557"/>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42" presetClass="entr" presetSubtype="0" fill="hold" nodeType="clickEffect">
                                  <p:stCondLst>
                                    <p:cond delay="0"/>
                                  </p:stCondLst>
                                  <p:childTnLst>
                                    <p:set>
                                      <p:cBhvr>
                                        <p:cTn id="87" dur="1" fill="hold">
                                          <p:stCondLst>
                                            <p:cond delay="0"/>
                                          </p:stCondLst>
                                        </p:cTn>
                                        <p:tgtEl>
                                          <p:spTgt spid="535"/>
                                        </p:tgtEl>
                                        <p:attrNameLst>
                                          <p:attrName>style.visibility</p:attrName>
                                        </p:attrNameLst>
                                      </p:cBhvr>
                                      <p:to>
                                        <p:strVal val="visible"/>
                                      </p:to>
                                    </p:set>
                                    <p:animEffect transition="in" filter="fade">
                                      <p:cBhvr>
                                        <p:cTn id="88" dur="1000"/>
                                        <p:tgtEl>
                                          <p:spTgt spid="535"/>
                                        </p:tgtEl>
                                      </p:cBhvr>
                                    </p:animEffect>
                                    <p:anim calcmode="lin" valueType="num">
                                      <p:cBhvr>
                                        <p:cTn id="89" dur="1000" fill="hold"/>
                                        <p:tgtEl>
                                          <p:spTgt spid="535"/>
                                        </p:tgtEl>
                                        <p:attrNameLst>
                                          <p:attrName>ppt_x</p:attrName>
                                        </p:attrNameLst>
                                      </p:cBhvr>
                                      <p:tavLst>
                                        <p:tav tm="0">
                                          <p:val>
                                            <p:strVal val="#ppt_x"/>
                                          </p:val>
                                        </p:tav>
                                        <p:tav tm="100000">
                                          <p:val>
                                            <p:strVal val="#ppt_x"/>
                                          </p:val>
                                        </p:tav>
                                      </p:tavLst>
                                    </p:anim>
                                    <p:anim calcmode="lin" valueType="num">
                                      <p:cBhvr>
                                        <p:cTn id="90" dur="1000" fill="hold"/>
                                        <p:tgtEl>
                                          <p:spTgt spid="535"/>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536"/>
                                        </p:tgtEl>
                                        <p:attrNameLst>
                                          <p:attrName>style.visibility</p:attrName>
                                        </p:attrNameLst>
                                      </p:cBhvr>
                                      <p:to>
                                        <p:strVal val="visible"/>
                                      </p:to>
                                    </p:set>
                                    <p:animEffect transition="in" filter="fade">
                                      <p:cBhvr>
                                        <p:cTn id="93" dur="1000"/>
                                        <p:tgtEl>
                                          <p:spTgt spid="536"/>
                                        </p:tgtEl>
                                      </p:cBhvr>
                                    </p:animEffect>
                                    <p:anim calcmode="lin" valueType="num">
                                      <p:cBhvr>
                                        <p:cTn id="94" dur="1000" fill="hold"/>
                                        <p:tgtEl>
                                          <p:spTgt spid="536"/>
                                        </p:tgtEl>
                                        <p:attrNameLst>
                                          <p:attrName>ppt_x</p:attrName>
                                        </p:attrNameLst>
                                      </p:cBhvr>
                                      <p:tavLst>
                                        <p:tav tm="0">
                                          <p:val>
                                            <p:strVal val="#ppt_x"/>
                                          </p:val>
                                        </p:tav>
                                        <p:tav tm="100000">
                                          <p:val>
                                            <p:strVal val="#ppt_x"/>
                                          </p:val>
                                        </p:tav>
                                      </p:tavLst>
                                    </p:anim>
                                    <p:anim calcmode="lin" valueType="num">
                                      <p:cBhvr>
                                        <p:cTn id="95" dur="1000" fill="hold"/>
                                        <p:tgtEl>
                                          <p:spTgt spid="536"/>
                                        </p:tgtEl>
                                        <p:attrNameLst>
                                          <p:attrName>ppt_y</p:attrName>
                                        </p:attrNameLst>
                                      </p:cBhvr>
                                      <p:tavLst>
                                        <p:tav tm="0">
                                          <p:val>
                                            <p:strVal val="#ppt_y+.1"/>
                                          </p:val>
                                        </p:tav>
                                        <p:tav tm="100000">
                                          <p:val>
                                            <p:strVal val="#ppt_y"/>
                                          </p:val>
                                        </p:tav>
                                      </p:tavLst>
                                    </p:anim>
                                  </p:childTnLst>
                                </p:cTn>
                              </p:par>
                              <p:par>
                                <p:cTn id="96" presetID="42" presetClass="entr" presetSubtype="0" fill="hold" grpId="0" nodeType="withEffect">
                                  <p:stCondLst>
                                    <p:cond delay="0"/>
                                  </p:stCondLst>
                                  <p:childTnLst>
                                    <p:set>
                                      <p:cBhvr>
                                        <p:cTn id="97" dur="1" fill="hold">
                                          <p:stCondLst>
                                            <p:cond delay="0"/>
                                          </p:stCondLst>
                                        </p:cTn>
                                        <p:tgtEl>
                                          <p:spTgt spid="537"/>
                                        </p:tgtEl>
                                        <p:attrNameLst>
                                          <p:attrName>style.visibility</p:attrName>
                                        </p:attrNameLst>
                                      </p:cBhvr>
                                      <p:to>
                                        <p:strVal val="visible"/>
                                      </p:to>
                                    </p:set>
                                    <p:animEffect transition="in" filter="fade">
                                      <p:cBhvr>
                                        <p:cTn id="98" dur="1000"/>
                                        <p:tgtEl>
                                          <p:spTgt spid="537"/>
                                        </p:tgtEl>
                                      </p:cBhvr>
                                    </p:animEffect>
                                    <p:anim calcmode="lin" valueType="num">
                                      <p:cBhvr>
                                        <p:cTn id="99" dur="1000" fill="hold"/>
                                        <p:tgtEl>
                                          <p:spTgt spid="537"/>
                                        </p:tgtEl>
                                        <p:attrNameLst>
                                          <p:attrName>ppt_x</p:attrName>
                                        </p:attrNameLst>
                                      </p:cBhvr>
                                      <p:tavLst>
                                        <p:tav tm="0">
                                          <p:val>
                                            <p:strVal val="#ppt_x"/>
                                          </p:val>
                                        </p:tav>
                                        <p:tav tm="100000">
                                          <p:val>
                                            <p:strVal val="#ppt_x"/>
                                          </p:val>
                                        </p:tav>
                                      </p:tavLst>
                                    </p:anim>
                                    <p:anim calcmode="lin" valueType="num">
                                      <p:cBhvr>
                                        <p:cTn id="100" dur="1000" fill="hold"/>
                                        <p:tgtEl>
                                          <p:spTgt spid="537"/>
                                        </p:tgtEl>
                                        <p:attrNameLst>
                                          <p:attrName>ppt_y</p:attrName>
                                        </p:attrNameLst>
                                      </p:cBhvr>
                                      <p:tavLst>
                                        <p:tav tm="0">
                                          <p:val>
                                            <p:strVal val="#ppt_y+.1"/>
                                          </p:val>
                                        </p:tav>
                                        <p:tav tm="100000">
                                          <p:val>
                                            <p:strVal val="#ppt_y"/>
                                          </p:val>
                                        </p:tav>
                                      </p:tavLst>
                                    </p:anim>
                                  </p:childTnLst>
                                </p:cTn>
                              </p:par>
                              <p:par>
                                <p:cTn id="101" presetID="42" presetClass="entr" presetSubtype="0" fill="hold" nodeType="withEffect">
                                  <p:stCondLst>
                                    <p:cond delay="0"/>
                                  </p:stCondLst>
                                  <p:childTnLst>
                                    <p:set>
                                      <p:cBhvr>
                                        <p:cTn id="102" dur="1" fill="hold">
                                          <p:stCondLst>
                                            <p:cond delay="0"/>
                                          </p:stCondLst>
                                        </p:cTn>
                                        <p:tgtEl>
                                          <p:spTgt spid="577"/>
                                        </p:tgtEl>
                                        <p:attrNameLst>
                                          <p:attrName>style.visibility</p:attrName>
                                        </p:attrNameLst>
                                      </p:cBhvr>
                                      <p:to>
                                        <p:strVal val="visible"/>
                                      </p:to>
                                    </p:set>
                                    <p:animEffect transition="in" filter="fade">
                                      <p:cBhvr>
                                        <p:cTn id="103" dur="1000"/>
                                        <p:tgtEl>
                                          <p:spTgt spid="577"/>
                                        </p:tgtEl>
                                      </p:cBhvr>
                                    </p:animEffect>
                                    <p:anim calcmode="lin" valueType="num">
                                      <p:cBhvr>
                                        <p:cTn id="104" dur="1000" fill="hold"/>
                                        <p:tgtEl>
                                          <p:spTgt spid="577"/>
                                        </p:tgtEl>
                                        <p:attrNameLst>
                                          <p:attrName>ppt_x</p:attrName>
                                        </p:attrNameLst>
                                      </p:cBhvr>
                                      <p:tavLst>
                                        <p:tav tm="0">
                                          <p:val>
                                            <p:strVal val="#ppt_x"/>
                                          </p:val>
                                        </p:tav>
                                        <p:tav tm="100000">
                                          <p:val>
                                            <p:strVal val="#ppt_x"/>
                                          </p:val>
                                        </p:tav>
                                      </p:tavLst>
                                    </p:anim>
                                    <p:anim calcmode="lin" valueType="num">
                                      <p:cBhvr>
                                        <p:cTn id="105" dur="1000" fill="hold"/>
                                        <p:tgtEl>
                                          <p:spTgt spid="577"/>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5"/>
                                        </p:tgtEl>
                                        <p:attrNameLst>
                                          <p:attrName>style.visibility</p:attrName>
                                        </p:attrNameLst>
                                      </p:cBhvr>
                                      <p:to>
                                        <p:strVal val="visible"/>
                                      </p:to>
                                    </p:set>
                                    <p:animEffect transition="in" filter="fade">
                                      <p:cBhvr>
                                        <p:cTn id="108" dur="1000"/>
                                        <p:tgtEl>
                                          <p:spTgt spid="5"/>
                                        </p:tgtEl>
                                      </p:cBhvr>
                                    </p:animEffect>
                                    <p:anim calcmode="lin" valueType="num">
                                      <p:cBhvr>
                                        <p:cTn id="109" dur="1000" fill="hold"/>
                                        <p:tgtEl>
                                          <p:spTgt spid="5"/>
                                        </p:tgtEl>
                                        <p:attrNameLst>
                                          <p:attrName>ppt_x</p:attrName>
                                        </p:attrNameLst>
                                      </p:cBhvr>
                                      <p:tavLst>
                                        <p:tav tm="0">
                                          <p:val>
                                            <p:strVal val="#ppt_x"/>
                                          </p:val>
                                        </p:tav>
                                        <p:tav tm="100000">
                                          <p:val>
                                            <p:strVal val="#ppt_x"/>
                                          </p:val>
                                        </p:tav>
                                      </p:tavLst>
                                    </p:anim>
                                    <p:anim calcmode="lin" valueType="num">
                                      <p:cBhvr>
                                        <p:cTn id="11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42" presetClass="entr" presetSubtype="0" fill="hold" nodeType="clickEffect">
                                  <p:stCondLst>
                                    <p:cond delay="0"/>
                                  </p:stCondLst>
                                  <p:childTnLst>
                                    <p:set>
                                      <p:cBhvr>
                                        <p:cTn id="114" dur="1" fill="hold">
                                          <p:stCondLst>
                                            <p:cond delay="0"/>
                                          </p:stCondLst>
                                        </p:cTn>
                                        <p:tgtEl>
                                          <p:spTgt spid="540"/>
                                        </p:tgtEl>
                                        <p:attrNameLst>
                                          <p:attrName>style.visibility</p:attrName>
                                        </p:attrNameLst>
                                      </p:cBhvr>
                                      <p:to>
                                        <p:strVal val="visible"/>
                                      </p:to>
                                    </p:set>
                                    <p:animEffect transition="in" filter="fade">
                                      <p:cBhvr>
                                        <p:cTn id="115" dur="1000"/>
                                        <p:tgtEl>
                                          <p:spTgt spid="540"/>
                                        </p:tgtEl>
                                      </p:cBhvr>
                                    </p:animEffect>
                                    <p:anim calcmode="lin" valueType="num">
                                      <p:cBhvr>
                                        <p:cTn id="116" dur="1000" fill="hold"/>
                                        <p:tgtEl>
                                          <p:spTgt spid="540"/>
                                        </p:tgtEl>
                                        <p:attrNameLst>
                                          <p:attrName>ppt_x</p:attrName>
                                        </p:attrNameLst>
                                      </p:cBhvr>
                                      <p:tavLst>
                                        <p:tav tm="0">
                                          <p:val>
                                            <p:strVal val="#ppt_x"/>
                                          </p:val>
                                        </p:tav>
                                        <p:tav tm="100000">
                                          <p:val>
                                            <p:strVal val="#ppt_x"/>
                                          </p:val>
                                        </p:tav>
                                      </p:tavLst>
                                    </p:anim>
                                    <p:anim calcmode="lin" valueType="num">
                                      <p:cBhvr>
                                        <p:cTn id="117" dur="1000" fill="hold"/>
                                        <p:tgtEl>
                                          <p:spTgt spid="540"/>
                                        </p:tgtEl>
                                        <p:attrNameLst>
                                          <p:attrName>ppt_y</p:attrName>
                                        </p:attrNameLst>
                                      </p:cBhvr>
                                      <p:tavLst>
                                        <p:tav tm="0">
                                          <p:val>
                                            <p:strVal val="#ppt_y+.1"/>
                                          </p:val>
                                        </p:tav>
                                        <p:tav tm="100000">
                                          <p:val>
                                            <p:strVal val="#ppt_y"/>
                                          </p:val>
                                        </p:tav>
                                      </p:tavLst>
                                    </p:anim>
                                  </p:childTnLst>
                                </p:cTn>
                              </p:par>
                              <p:par>
                                <p:cTn id="118" presetID="42" presetClass="entr" presetSubtype="0" fill="hold" grpId="0" nodeType="withEffect">
                                  <p:stCondLst>
                                    <p:cond delay="0"/>
                                  </p:stCondLst>
                                  <p:childTnLst>
                                    <p:set>
                                      <p:cBhvr>
                                        <p:cTn id="119" dur="1" fill="hold">
                                          <p:stCondLst>
                                            <p:cond delay="0"/>
                                          </p:stCondLst>
                                        </p:cTn>
                                        <p:tgtEl>
                                          <p:spTgt spid="541"/>
                                        </p:tgtEl>
                                        <p:attrNameLst>
                                          <p:attrName>style.visibility</p:attrName>
                                        </p:attrNameLst>
                                      </p:cBhvr>
                                      <p:to>
                                        <p:strVal val="visible"/>
                                      </p:to>
                                    </p:set>
                                    <p:animEffect transition="in" filter="fade">
                                      <p:cBhvr>
                                        <p:cTn id="120" dur="1000"/>
                                        <p:tgtEl>
                                          <p:spTgt spid="541"/>
                                        </p:tgtEl>
                                      </p:cBhvr>
                                    </p:animEffect>
                                    <p:anim calcmode="lin" valueType="num">
                                      <p:cBhvr>
                                        <p:cTn id="121" dur="1000" fill="hold"/>
                                        <p:tgtEl>
                                          <p:spTgt spid="541"/>
                                        </p:tgtEl>
                                        <p:attrNameLst>
                                          <p:attrName>ppt_x</p:attrName>
                                        </p:attrNameLst>
                                      </p:cBhvr>
                                      <p:tavLst>
                                        <p:tav tm="0">
                                          <p:val>
                                            <p:strVal val="#ppt_x"/>
                                          </p:val>
                                        </p:tav>
                                        <p:tav tm="100000">
                                          <p:val>
                                            <p:strVal val="#ppt_x"/>
                                          </p:val>
                                        </p:tav>
                                      </p:tavLst>
                                    </p:anim>
                                    <p:anim calcmode="lin" valueType="num">
                                      <p:cBhvr>
                                        <p:cTn id="122" dur="1000" fill="hold"/>
                                        <p:tgtEl>
                                          <p:spTgt spid="541"/>
                                        </p:tgtEl>
                                        <p:attrNameLst>
                                          <p:attrName>ppt_y</p:attrName>
                                        </p:attrNameLst>
                                      </p:cBhvr>
                                      <p:tavLst>
                                        <p:tav tm="0">
                                          <p:val>
                                            <p:strVal val="#ppt_y+.1"/>
                                          </p:val>
                                        </p:tav>
                                        <p:tav tm="100000">
                                          <p:val>
                                            <p:strVal val="#ppt_y"/>
                                          </p:val>
                                        </p:tav>
                                      </p:tavLst>
                                    </p:anim>
                                  </p:childTnLst>
                                </p:cTn>
                              </p:par>
                              <p:par>
                                <p:cTn id="123" presetID="42" presetClass="entr" presetSubtype="0" fill="hold" nodeType="withEffect">
                                  <p:stCondLst>
                                    <p:cond delay="0"/>
                                  </p:stCondLst>
                                  <p:childTnLst>
                                    <p:set>
                                      <p:cBhvr>
                                        <p:cTn id="124" dur="1" fill="hold">
                                          <p:stCondLst>
                                            <p:cond delay="0"/>
                                          </p:stCondLst>
                                        </p:cTn>
                                        <p:tgtEl>
                                          <p:spTgt spid="582"/>
                                        </p:tgtEl>
                                        <p:attrNameLst>
                                          <p:attrName>style.visibility</p:attrName>
                                        </p:attrNameLst>
                                      </p:cBhvr>
                                      <p:to>
                                        <p:strVal val="visible"/>
                                      </p:to>
                                    </p:set>
                                    <p:animEffect transition="in" filter="fade">
                                      <p:cBhvr>
                                        <p:cTn id="125" dur="1000"/>
                                        <p:tgtEl>
                                          <p:spTgt spid="582"/>
                                        </p:tgtEl>
                                      </p:cBhvr>
                                    </p:animEffect>
                                    <p:anim calcmode="lin" valueType="num">
                                      <p:cBhvr>
                                        <p:cTn id="126" dur="1000" fill="hold"/>
                                        <p:tgtEl>
                                          <p:spTgt spid="582"/>
                                        </p:tgtEl>
                                        <p:attrNameLst>
                                          <p:attrName>ppt_x</p:attrName>
                                        </p:attrNameLst>
                                      </p:cBhvr>
                                      <p:tavLst>
                                        <p:tav tm="0">
                                          <p:val>
                                            <p:strVal val="#ppt_x"/>
                                          </p:val>
                                        </p:tav>
                                        <p:tav tm="100000">
                                          <p:val>
                                            <p:strVal val="#ppt_x"/>
                                          </p:val>
                                        </p:tav>
                                      </p:tavLst>
                                    </p:anim>
                                    <p:anim calcmode="lin" valueType="num">
                                      <p:cBhvr>
                                        <p:cTn id="127" dur="1000" fill="hold"/>
                                        <p:tgtEl>
                                          <p:spTgt spid="582"/>
                                        </p:tgtEl>
                                        <p:attrNameLst>
                                          <p:attrName>ppt_y</p:attrName>
                                        </p:attrNameLst>
                                      </p:cBhvr>
                                      <p:tavLst>
                                        <p:tav tm="0">
                                          <p:val>
                                            <p:strVal val="#ppt_y+.1"/>
                                          </p:val>
                                        </p:tav>
                                        <p:tav tm="100000">
                                          <p:val>
                                            <p:strVal val="#ppt_y"/>
                                          </p:val>
                                        </p:tav>
                                      </p:tavLst>
                                    </p:anim>
                                  </p:childTnLst>
                                </p:cTn>
                              </p:par>
                              <p:par>
                                <p:cTn id="128" presetID="42" presetClass="entr" presetSubtype="0" fill="hold" grpId="0" nodeType="withEffect">
                                  <p:stCondLst>
                                    <p:cond delay="0"/>
                                  </p:stCondLst>
                                  <p:childTnLst>
                                    <p:set>
                                      <p:cBhvr>
                                        <p:cTn id="129" dur="1" fill="hold">
                                          <p:stCondLst>
                                            <p:cond delay="0"/>
                                          </p:stCondLst>
                                        </p:cTn>
                                        <p:tgtEl>
                                          <p:spTgt spid="542"/>
                                        </p:tgtEl>
                                        <p:attrNameLst>
                                          <p:attrName>style.visibility</p:attrName>
                                        </p:attrNameLst>
                                      </p:cBhvr>
                                      <p:to>
                                        <p:strVal val="visible"/>
                                      </p:to>
                                    </p:set>
                                    <p:animEffect transition="in" filter="fade">
                                      <p:cBhvr>
                                        <p:cTn id="130" dur="1000"/>
                                        <p:tgtEl>
                                          <p:spTgt spid="542"/>
                                        </p:tgtEl>
                                      </p:cBhvr>
                                    </p:animEffect>
                                    <p:anim calcmode="lin" valueType="num">
                                      <p:cBhvr>
                                        <p:cTn id="131" dur="1000" fill="hold"/>
                                        <p:tgtEl>
                                          <p:spTgt spid="542"/>
                                        </p:tgtEl>
                                        <p:attrNameLst>
                                          <p:attrName>ppt_x</p:attrName>
                                        </p:attrNameLst>
                                      </p:cBhvr>
                                      <p:tavLst>
                                        <p:tav tm="0">
                                          <p:val>
                                            <p:strVal val="#ppt_x"/>
                                          </p:val>
                                        </p:tav>
                                        <p:tav tm="100000">
                                          <p:val>
                                            <p:strVal val="#ppt_x"/>
                                          </p:val>
                                        </p:tav>
                                      </p:tavLst>
                                    </p:anim>
                                    <p:anim calcmode="lin" valueType="num">
                                      <p:cBhvr>
                                        <p:cTn id="132" dur="1000" fill="hold"/>
                                        <p:tgtEl>
                                          <p:spTgt spid="542"/>
                                        </p:tgtEl>
                                        <p:attrNameLst>
                                          <p:attrName>ppt_y</p:attrName>
                                        </p:attrNameLst>
                                      </p:cBhvr>
                                      <p:tavLst>
                                        <p:tav tm="0">
                                          <p:val>
                                            <p:strVal val="#ppt_y+.1"/>
                                          </p:val>
                                        </p:tav>
                                        <p:tav tm="100000">
                                          <p:val>
                                            <p:strVal val="#ppt_y"/>
                                          </p:val>
                                        </p:tav>
                                      </p:tavLst>
                                    </p:anim>
                                  </p:childTnLst>
                                </p:cTn>
                              </p:par>
                              <p:par>
                                <p:cTn id="133" presetID="42" presetClass="entr" presetSubtype="0" fill="hold" grpId="0" nodeType="withEffect">
                                  <p:stCondLst>
                                    <p:cond delay="0"/>
                                  </p:stCondLst>
                                  <p:childTnLst>
                                    <p:set>
                                      <p:cBhvr>
                                        <p:cTn id="134" dur="1" fill="hold">
                                          <p:stCondLst>
                                            <p:cond delay="0"/>
                                          </p:stCondLst>
                                        </p:cTn>
                                        <p:tgtEl>
                                          <p:spTgt spid="6"/>
                                        </p:tgtEl>
                                        <p:attrNameLst>
                                          <p:attrName>style.visibility</p:attrName>
                                        </p:attrNameLst>
                                      </p:cBhvr>
                                      <p:to>
                                        <p:strVal val="visible"/>
                                      </p:to>
                                    </p:set>
                                    <p:animEffect transition="in" filter="fade">
                                      <p:cBhvr>
                                        <p:cTn id="135" dur="1000"/>
                                        <p:tgtEl>
                                          <p:spTgt spid="6"/>
                                        </p:tgtEl>
                                      </p:cBhvr>
                                    </p:animEffect>
                                    <p:anim calcmode="lin" valueType="num">
                                      <p:cBhvr>
                                        <p:cTn id="136" dur="1000" fill="hold"/>
                                        <p:tgtEl>
                                          <p:spTgt spid="6"/>
                                        </p:tgtEl>
                                        <p:attrNameLst>
                                          <p:attrName>ppt_x</p:attrName>
                                        </p:attrNameLst>
                                      </p:cBhvr>
                                      <p:tavLst>
                                        <p:tav tm="0">
                                          <p:val>
                                            <p:strVal val="#ppt_x"/>
                                          </p:val>
                                        </p:tav>
                                        <p:tav tm="100000">
                                          <p:val>
                                            <p:strVal val="#ppt_x"/>
                                          </p:val>
                                        </p:tav>
                                      </p:tavLst>
                                    </p:anim>
                                    <p:anim calcmode="lin" valueType="num">
                                      <p:cBhvr>
                                        <p:cTn id="13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1" grpId="0" animBg="1"/>
      <p:bldP spid="526" grpId="0" animBg="1"/>
      <p:bldP spid="527" grpId="0" animBg="1"/>
      <p:bldP spid="531" grpId="0" animBg="1"/>
      <p:bldP spid="532" grpId="0" animBg="1"/>
      <p:bldP spid="536" grpId="0" animBg="1"/>
      <p:bldP spid="537" grpId="0" animBg="1"/>
      <p:bldP spid="541" grpId="0" animBg="1"/>
      <p:bldP spid="542" grpId="0" animBg="1"/>
      <p:bldP spid="2" grpId="0"/>
      <p:bldP spid="3" grpId="0"/>
      <p:bldP spid="4" grpId="0"/>
      <p:bldP spid="5" grpId="0"/>
      <p:bldP spid="6" grpId="0"/>
      <p:bldP spid="8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71" name="Google Shape;523;p24">
            <a:extLst>
              <a:ext uri="{FF2B5EF4-FFF2-40B4-BE49-F238E27FC236}">
                <a16:creationId xmlns:a16="http://schemas.microsoft.com/office/drawing/2014/main" id="{825A4134-4A0D-42CD-9C4A-6ADBA1BD6DB0}"/>
              </a:ext>
            </a:extLst>
          </p:cNvPr>
          <p:cNvSpPr/>
          <p:nvPr/>
        </p:nvSpPr>
        <p:spPr>
          <a:xfrm>
            <a:off x="114571" y="101942"/>
            <a:ext cx="5866504" cy="800400"/>
          </a:xfrm>
          <a:prstGeom prst="notchedRightArrow">
            <a:avLst>
              <a:gd name="adj1" fmla="val 74710"/>
              <a:gd name="adj2" fmla="val 51726"/>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sz="1700" dirty="0">
              <a:solidFill>
                <a:srgbClr val="FFFFFF"/>
              </a:solidFill>
            </a:endParaRPr>
          </a:p>
        </p:txBody>
      </p:sp>
      <p:sp>
        <p:nvSpPr>
          <p:cNvPr id="74" name="Rectangle 73">
            <a:extLst>
              <a:ext uri="{FF2B5EF4-FFF2-40B4-BE49-F238E27FC236}">
                <a16:creationId xmlns:a16="http://schemas.microsoft.com/office/drawing/2014/main" id="{1FD0BAF1-F676-4811-A7A2-A3C8BDB48842}"/>
              </a:ext>
            </a:extLst>
          </p:cNvPr>
          <p:cNvSpPr/>
          <p:nvPr/>
        </p:nvSpPr>
        <p:spPr>
          <a:xfrm>
            <a:off x="391934" y="276829"/>
            <a:ext cx="5230919" cy="523220"/>
          </a:xfrm>
          <a:prstGeom prst="rect">
            <a:avLst/>
          </a:prstGeom>
        </p:spPr>
        <p:txBody>
          <a:bodyPr wrap="none">
            <a:spAutoFit/>
          </a:bodyPr>
          <a:lstStyle/>
          <a:p>
            <a:pPr fontAlgn="base"/>
            <a:r>
              <a:rPr lang="en-US" sz="2800" b="1" dirty="0">
                <a:latin typeface="Roboto" pitchFamily="2" charset="0"/>
                <a:ea typeface="Roboto" pitchFamily="2" charset="0"/>
              </a:rPr>
              <a:t>3.2.1 S</a:t>
            </a:r>
            <a:r>
              <a:rPr lang="vi-VN" sz="2800" b="1" dirty="0">
                <a:latin typeface="Roboto" pitchFamily="2" charset="0"/>
                <a:ea typeface="Roboto" pitchFamily="2" charset="0"/>
              </a:rPr>
              <a:t>Ơ</a:t>
            </a:r>
            <a:r>
              <a:rPr lang="en-US" sz="2800" b="1" dirty="0">
                <a:latin typeface="Roboto" pitchFamily="2" charset="0"/>
                <a:ea typeface="Roboto" pitchFamily="2" charset="0"/>
              </a:rPr>
              <a:t> ĐỒ KHỐI CHỨC NĂNG</a:t>
            </a:r>
          </a:p>
        </p:txBody>
      </p:sp>
      <p:pic>
        <p:nvPicPr>
          <p:cNvPr id="4098" name="Picture 2">
            <a:extLst>
              <a:ext uri="{FF2B5EF4-FFF2-40B4-BE49-F238E27FC236}">
                <a16:creationId xmlns:a16="http://schemas.microsoft.com/office/drawing/2014/main" id="{2FF05BC5-015D-4F61-989D-0B085D0DDB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407" y="1004635"/>
            <a:ext cx="8061186" cy="3384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3378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041F7C7-EE1F-4717-8A1C-0706D8560935}"/>
              </a:ext>
            </a:extLst>
          </p:cNvPr>
          <p:cNvSpPr/>
          <p:nvPr/>
        </p:nvSpPr>
        <p:spPr>
          <a:xfrm>
            <a:off x="4572000" y="-100247"/>
            <a:ext cx="5239062" cy="53439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179532A7-56A7-4137-88AA-211C0768CB68}"/>
              </a:ext>
            </a:extLst>
          </p:cNvPr>
          <p:cNvPicPr>
            <a:picLocks noChangeAspect="1"/>
          </p:cNvPicPr>
          <p:nvPr/>
        </p:nvPicPr>
        <p:blipFill>
          <a:blip r:embed="rId2"/>
          <a:stretch>
            <a:fillRect/>
          </a:stretch>
        </p:blipFill>
        <p:spPr>
          <a:xfrm>
            <a:off x="473564" y="921895"/>
            <a:ext cx="4280852" cy="3119828"/>
          </a:xfrm>
          <a:prstGeom prst="rect">
            <a:avLst/>
          </a:prstGeom>
        </p:spPr>
      </p:pic>
      <p:sp>
        <p:nvSpPr>
          <p:cNvPr id="3" name="Rectangle 2">
            <a:extLst>
              <a:ext uri="{FF2B5EF4-FFF2-40B4-BE49-F238E27FC236}">
                <a16:creationId xmlns:a16="http://schemas.microsoft.com/office/drawing/2014/main" id="{413F1915-CCB0-445F-A69A-033F8913B483}"/>
              </a:ext>
            </a:extLst>
          </p:cNvPr>
          <p:cNvSpPr/>
          <p:nvPr/>
        </p:nvSpPr>
        <p:spPr>
          <a:xfrm>
            <a:off x="5163129" y="2138164"/>
            <a:ext cx="3661203" cy="1836400"/>
          </a:xfrm>
          <a:prstGeom prst="rect">
            <a:avLst/>
          </a:prstGeom>
        </p:spPr>
        <p:txBody>
          <a:bodyPr wrap="square">
            <a:spAutoFit/>
          </a:bodyPr>
          <a:lstStyle/>
          <a:p>
            <a:pPr>
              <a:lnSpc>
                <a:spcPct val="150000"/>
              </a:lnSpc>
            </a:pPr>
            <a:r>
              <a:rPr lang="en-US" sz="4000" b="1" dirty="0">
                <a:solidFill>
                  <a:srgbClr val="2F5496"/>
                </a:solidFill>
                <a:latin typeface="Roboto" pitchFamily="2" charset="0"/>
                <a:ea typeface="Roboto" pitchFamily="2" charset="0"/>
              </a:rPr>
              <a:t>LÝ DO </a:t>
            </a:r>
          </a:p>
          <a:p>
            <a:pPr>
              <a:lnSpc>
                <a:spcPct val="150000"/>
              </a:lnSpc>
            </a:pPr>
            <a:r>
              <a:rPr lang="en-US" sz="4000" b="1" dirty="0">
                <a:solidFill>
                  <a:srgbClr val="2F5496"/>
                </a:solidFill>
                <a:latin typeface="Roboto" pitchFamily="2" charset="0"/>
                <a:ea typeface="Roboto" pitchFamily="2" charset="0"/>
              </a:rPr>
              <a:t>CHỌN ĐỀ TÀI</a:t>
            </a:r>
            <a:endParaRPr lang="en-US" sz="4000" dirty="0">
              <a:latin typeface="Roboto" pitchFamily="2" charset="0"/>
              <a:ea typeface="Roboto" pitchFamily="2" charset="0"/>
            </a:endParaRPr>
          </a:p>
        </p:txBody>
      </p:sp>
      <p:sp>
        <p:nvSpPr>
          <p:cNvPr id="4" name="TextBox 3">
            <a:extLst>
              <a:ext uri="{FF2B5EF4-FFF2-40B4-BE49-F238E27FC236}">
                <a16:creationId xmlns:a16="http://schemas.microsoft.com/office/drawing/2014/main" id="{FE0A4358-6B83-4AF4-9510-855138AD9147}"/>
              </a:ext>
            </a:extLst>
          </p:cNvPr>
          <p:cNvSpPr txBox="1"/>
          <p:nvPr/>
        </p:nvSpPr>
        <p:spPr>
          <a:xfrm>
            <a:off x="5278246" y="1214834"/>
            <a:ext cx="1122556" cy="92333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5400" b="1" dirty="0">
                <a:latin typeface="Roboto" pitchFamily="2" charset="0"/>
                <a:ea typeface="Roboto" pitchFamily="2" charset="0"/>
              </a:rPr>
              <a:t>01</a:t>
            </a:r>
          </a:p>
        </p:txBody>
      </p:sp>
    </p:spTree>
    <p:extLst>
      <p:ext uri="{BB962C8B-B14F-4D97-AF65-F5344CB8AC3E}">
        <p14:creationId xmlns:p14="http://schemas.microsoft.com/office/powerpoint/2010/main" val="36904573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90"/>
        <p:cNvGrpSpPr/>
        <p:nvPr/>
      </p:nvGrpSpPr>
      <p:grpSpPr>
        <a:xfrm>
          <a:off x="0" y="0"/>
          <a:ext cx="0" cy="0"/>
          <a:chOff x="0" y="0"/>
          <a:chExt cx="0" cy="0"/>
        </a:xfrm>
      </p:grpSpPr>
      <p:sp>
        <p:nvSpPr>
          <p:cNvPr id="69" name="Rectangle 68">
            <a:extLst>
              <a:ext uri="{FF2B5EF4-FFF2-40B4-BE49-F238E27FC236}">
                <a16:creationId xmlns:a16="http://schemas.microsoft.com/office/drawing/2014/main" id="{2F4C3F04-9F5F-4ADA-9D4B-B256DF7B93AF}"/>
              </a:ext>
            </a:extLst>
          </p:cNvPr>
          <p:cNvSpPr/>
          <p:nvPr/>
        </p:nvSpPr>
        <p:spPr>
          <a:xfrm>
            <a:off x="391934" y="276829"/>
            <a:ext cx="7794121" cy="1384995"/>
          </a:xfrm>
          <a:prstGeom prst="rect">
            <a:avLst/>
          </a:prstGeom>
        </p:spPr>
        <p:txBody>
          <a:bodyPr wrap="none">
            <a:spAutoFit/>
          </a:bodyPr>
          <a:lstStyle/>
          <a:p>
            <a:r>
              <a:rPr lang="en-US" sz="2800" b="1" dirty="0">
                <a:latin typeface="Roboto" pitchFamily="2" charset="0"/>
                <a:ea typeface="Roboto" pitchFamily="2" charset="0"/>
              </a:rPr>
              <a:t>3.2.2  GIỚI THIỆU VỀ BOARD ARDUINO UNO R3</a:t>
            </a:r>
            <a:endParaRPr lang="en-US" sz="2800" dirty="0">
              <a:latin typeface="Roboto" pitchFamily="2" charset="0"/>
              <a:ea typeface="Roboto" pitchFamily="2" charset="0"/>
            </a:endParaRPr>
          </a:p>
          <a:p>
            <a:br>
              <a:rPr lang="en-US" sz="2800" dirty="0">
                <a:latin typeface="Roboto" pitchFamily="2" charset="0"/>
                <a:ea typeface="Roboto" pitchFamily="2" charset="0"/>
              </a:rPr>
            </a:br>
            <a:endParaRPr lang="en-US" sz="2800" b="1" dirty="0">
              <a:latin typeface="Roboto" pitchFamily="2" charset="0"/>
              <a:ea typeface="Roboto" pitchFamily="2" charset="0"/>
            </a:endParaRPr>
          </a:p>
        </p:txBody>
      </p:sp>
      <p:pic>
        <p:nvPicPr>
          <p:cNvPr id="6146" name="Picture 2" descr="Arduino Uno R3 Chip Cắm">
            <a:extLst>
              <a:ext uri="{FF2B5EF4-FFF2-40B4-BE49-F238E27FC236}">
                <a16:creationId xmlns:a16="http://schemas.microsoft.com/office/drawing/2014/main" id="{DC7F6E47-EAF2-48A3-A621-41C5FD432F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1051" y="1132678"/>
            <a:ext cx="5334888" cy="3669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97320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203242A-1719-4F65-B788-992F37B3737B}"/>
              </a:ext>
            </a:extLst>
          </p:cNvPr>
          <p:cNvSpPr/>
          <p:nvPr/>
        </p:nvSpPr>
        <p:spPr>
          <a:xfrm>
            <a:off x="391934" y="276829"/>
            <a:ext cx="7794121" cy="1384995"/>
          </a:xfrm>
          <a:prstGeom prst="rect">
            <a:avLst/>
          </a:prstGeom>
        </p:spPr>
        <p:txBody>
          <a:bodyPr wrap="none">
            <a:spAutoFit/>
          </a:bodyPr>
          <a:lstStyle/>
          <a:p>
            <a:r>
              <a:rPr lang="en-US" sz="2800" b="1" dirty="0">
                <a:latin typeface="Roboto" pitchFamily="2" charset="0"/>
                <a:ea typeface="Roboto" pitchFamily="2" charset="0"/>
              </a:rPr>
              <a:t>3.2.2  GIỚI THIỆU VỀ BOARD ARDUINO UNO R3</a:t>
            </a:r>
            <a:endParaRPr lang="en-US" sz="2800" dirty="0">
              <a:latin typeface="Roboto" pitchFamily="2" charset="0"/>
              <a:ea typeface="Roboto" pitchFamily="2" charset="0"/>
            </a:endParaRPr>
          </a:p>
          <a:p>
            <a:br>
              <a:rPr lang="en-US" sz="2800" dirty="0">
                <a:latin typeface="Roboto" pitchFamily="2" charset="0"/>
                <a:ea typeface="Roboto" pitchFamily="2" charset="0"/>
              </a:rPr>
            </a:br>
            <a:endParaRPr lang="en-US" sz="2800" b="1" dirty="0">
              <a:latin typeface="Roboto" pitchFamily="2" charset="0"/>
              <a:ea typeface="Roboto" pitchFamily="2" charset="0"/>
            </a:endParaRPr>
          </a:p>
        </p:txBody>
      </p:sp>
      <p:sp>
        <p:nvSpPr>
          <p:cNvPr id="3" name="Rectangle 2">
            <a:extLst>
              <a:ext uri="{FF2B5EF4-FFF2-40B4-BE49-F238E27FC236}">
                <a16:creationId xmlns:a16="http://schemas.microsoft.com/office/drawing/2014/main" id="{14CF434A-0F1F-4948-AB8C-4D4340519B68}"/>
              </a:ext>
            </a:extLst>
          </p:cNvPr>
          <p:cNvSpPr/>
          <p:nvPr/>
        </p:nvSpPr>
        <p:spPr>
          <a:xfrm>
            <a:off x="957945" y="1424055"/>
            <a:ext cx="7046930" cy="2081510"/>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pic>
        <p:nvPicPr>
          <p:cNvPr id="4" name="Picture 2" descr="Arduino Uno R3 Chip Cắm">
            <a:extLst>
              <a:ext uri="{FF2B5EF4-FFF2-40B4-BE49-F238E27FC236}">
                <a16:creationId xmlns:a16="http://schemas.microsoft.com/office/drawing/2014/main" id="{891111B3-D072-42A6-8D07-18DAE030B5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24662" y="2809050"/>
            <a:ext cx="3069285" cy="211135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396B931-ED14-4ABA-A855-BD47B6581C8E}"/>
              </a:ext>
            </a:extLst>
          </p:cNvPr>
          <p:cNvSpPr txBox="1"/>
          <p:nvPr/>
        </p:nvSpPr>
        <p:spPr>
          <a:xfrm>
            <a:off x="2960175" y="1410252"/>
            <a:ext cx="2898183" cy="769441"/>
          </a:xfrm>
          <a:prstGeom prst="rect">
            <a:avLst/>
          </a:prstGeom>
          <a:noFill/>
        </p:spPr>
        <p:txBody>
          <a:bodyPr wrap="square" rtlCol="0">
            <a:spAutoFit/>
          </a:bodyPr>
          <a:lstStyle/>
          <a:p>
            <a:pPr algn="ctr"/>
            <a:r>
              <a:rPr lang="en-US" sz="4400" dirty="0" err="1">
                <a:latin typeface="SVN-Cattleya Script" panose="02000000000000000000" pitchFamily="50" charset="0"/>
              </a:rPr>
              <a:t>Khái</a:t>
            </a:r>
            <a:r>
              <a:rPr lang="en-US" sz="4400" dirty="0">
                <a:latin typeface="SVN-Cattleya Script" panose="02000000000000000000" pitchFamily="50" charset="0"/>
              </a:rPr>
              <a:t> </a:t>
            </a:r>
            <a:r>
              <a:rPr lang="en-US" sz="4400" dirty="0" err="1">
                <a:latin typeface="SVN-Cattleya Script" panose="02000000000000000000" pitchFamily="50" charset="0"/>
              </a:rPr>
              <a:t>niệm</a:t>
            </a:r>
            <a:endParaRPr lang="en-US" sz="4400" dirty="0">
              <a:latin typeface="SVN-Cattleya Script" panose="02000000000000000000" pitchFamily="50" charset="0"/>
            </a:endParaRPr>
          </a:p>
        </p:txBody>
      </p:sp>
      <p:sp>
        <p:nvSpPr>
          <p:cNvPr id="6" name="Rectangle 5">
            <a:extLst>
              <a:ext uri="{FF2B5EF4-FFF2-40B4-BE49-F238E27FC236}">
                <a16:creationId xmlns:a16="http://schemas.microsoft.com/office/drawing/2014/main" id="{A9C46EA0-40DF-4DDD-9416-BCDF072DD8D6}"/>
              </a:ext>
            </a:extLst>
          </p:cNvPr>
          <p:cNvSpPr/>
          <p:nvPr/>
        </p:nvSpPr>
        <p:spPr>
          <a:xfrm>
            <a:off x="1367725" y="2167422"/>
            <a:ext cx="6408549" cy="1025922"/>
          </a:xfrm>
          <a:prstGeom prst="rect">
            <a:avLst/>
          </a:prstGeom>
        </p:spPr>
        <p:txBody>
          <a:bodyPr wrap="square">
            <a:spAutoFit/>
          </a:bodyPr>
          <a:lstStyle/>
          <a:p>
            <a:pPr>
              <a:lnSpc>
                <a:spcPct val="150000"/>
              </a:lnSpc>
            </a:pPr>
            <a:r>
              <a:rPr lang="vi-VN" dirty="0">
                <a:latin typeface="Roboto" pitchFamily="2" charset="0"/>
                <a:ea typeface="Roboto" pitchFamily="2" charset="0"/>
              </a:rPr>
              <a:t>Arduino Uno R3 là một board mạch vi điều khiển được phát triển bởi Arduino.cc, một nền tảng điện tử mã nguồn mở chủ yếu dựa trên vi điều khiển AVR Atmega328P.</a:t>
            </a:r>
            <a:endParaRPr lang="en-US" dirty="0">
              <a:latin typeface="Roboto" pitchFamily="2" charset="0"/>
              <a:ea typeface="Roboto" pitchFamily="2" charset="0"/>
            </a:endParaRPr>
          </a:p>
        </p:txBody>
      </p:sp>
    </p:spTree>
    <p:extLst>
      <p:ext uri="{BB962C8B-B14F-4D97-AF65-F5344CB8AC3E}">
        <p14:creationId xmlns:p14="http://schemas.microsoft.com/office/powerpoint/2010/main" val="10900964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C4BB33-3D31-4206-AFAF-5447BFE18BE3}"/>
              </a:ext>
            </a:extLst>
          </p:cNvPr>
          <p:cNvSpPr/>
          <p:nvPr/>
        </p:nvSpPr>
        <p:spPr>
          <a:xfrm>
            <a:off x="391934" y="276829"/>
            <a:ext cx="7794121" cy="1384995"/>
          </a:xfrm>
          <a:prstGeom prst="rect">
            <a:avLst/>
          </a:prstGeom>
        </p:spPr>
        <p:txBody>
          <a:bodyPr wrap="none">
            <a:spAutoFit/>
          </a:bodyPr>
          <a:lstStyle/>
          <a:p>
            <a:r>
              <a:rPr lang="en-US" sz="2800" b="1" dirty="0">
                <a:latin typeface="Roboto" pitchFamily="2" charset="0"/>
                <a:ea typeface="Roboto" pitchFamily="2" charset="0"/>
              </a:rPr>
              <a:t>3.2.2  GIỚI THIỆU VỀ BOARD ARDUINO UNO R3</a:t>
            </a:r>
            <a:endParaRPr lang="en-US" sz="2800" dirty="0">
              <a:latin typeface="Roboto" pitchFamily="2" charset="0"/>
              <a:ea typeface="Roboto" pitchFamily="2" charset="0"/>
            </a:endParaRPr>
          </a:p>
          <a:p>
            <a:br>
              <a:rPr lang="en-US" sz="2800" dirty="0">
                <a:latin typeface="Roboto" pitchFamily="2" charset="0"/>
                <a:ea typeface="Roboto" pitchFamily="2" charset="0"/>
              </a:rPr>
            </a:br>
            <a:endParaRPr lang="en-US" sz="2800" b="1" dirty="0">
              <a:latin typeface="Roboto" pitchFamily="2" charset="0"/>
              <a:ea typeface="Roboto" pitchFamily="2" charset="0"/>
            </a:endParaRPr>
          </a:p>
        </p:txBody>
      </p:sp>
      <p:sp>
        <p:nvSpPr>
          <p:cNvPr id="3" name="TextBox 2">
            <a:extLst>
              <a:ext uri="{FF2B5EF4-FFF2-40B4-BE49-F238E27FC236}">
                <a16:creationId xmlns:a16="http://schemas.microsoft.com/office/drawing/2014/main" id="{61B6065C-7FD4-4FDB-98CD-161D2AB0E423}"/>
              </a:ext>
            </a:extLst>
          </p:cNvPr>
          <p:cNvSpPr txBox="1"/>
          <p:nvPr/>
        </p:nvSpPr>
        <p:spPr>
          <a:xfrm>
            <a:off x="472699" y="1063448"/>
            <a:ext cx="6664271" cy="307777"/>
          </a:xfrm>
          <a:prstGeom prst="rect">
            <a:avLst/>
          </a:prstGeom>
          <a:noFill/>
        </p:spPr>
        <p:txBody>
          <a:bodyPr wrap="square" rtlCol="0">
            <a:spAutoFit/>
          </a:bodyPr>
          <a:lstStyle/>
          <a:p>
            <a:r>
              <a:rPr lang="en-US" b="1" i="1" dirty="0" err="1">
                <a:latin typeface="Roboto" pitchFamily="2" charset="0"/>
                <a:ea typeface="Roboto" pitchFamily="2" charset="0"/>
              </a:rPr>
              <a:t>Phiên</a:t>
            </a:r>
            <a:r>
              <a:rPr lang="en-US" b="1" i="1" dirty="0">
                <a:latin typeface="Roboto" pitchFamily="2" charset="0"/>
                <a:ea typeface="Roboto" pitchFamily="2" charset="0"/>
              </a:rPr>
              <a:t> </a:t>
            </a:r>
            <a:r>
              <a:rPr lang="en-US" b="1" i="1" dirty="0" err="1">
                <a:latin typeface="Roboto" pitchFamily="2" charset="0"/>
                <a:ea typeface="Roboto" pitchFamily="2" charset="0"/>
              </a:rPr>
              <a:t>bản</a:t>
            </a:r>
            <a:r>
              <a:rPr lang="en-US" b="1" i="1" dirty="0">
                <a:latin typeface="Roboto" pitchFamily="2" charset="0"/>
                <a:ea typeface="Roboto" pitchFamily="2" charset="0"/>
              </a:rPr>
              <a:t> </a:t>
            </a:r>
            <a:r>
              <a:rPr lang="en-US" b="1" i="1" dirty="0" err="1">
                <a:latin typeface="Roboto" pitchFamily="2" charset="0"/>
                <a:ea typeface="Roboto" pitchFamily="2" charset="0"/>
              </a:rPr>
              <a:t>hiện</a:t>
            </a:r>
            <a:r>
              <a:rPr lang="en-US" b="1" i="1" dirty="0">
                <a:latin typeface="Roboto" pitchFamily="2" charset="0"/>
                <a:ea typeface="Roboto" pitchFamily="2" charset="0"/>
              </a:rPr>
              <a:t> </a:t>
            </a:r>
            <a:r>
              <a:rPr lang="en-US" b="1" i="1" dirty="0" err="1">
                <a:latin typeface="Roboto" pitchFamily="2" charset="0"/>
                <a:ea typeface="Roboto" pitchFamily="2" charset="0"/>
              </a:rPr>
              <a:t>tại</a:t>
            </a:r>
            <a:r>
              <a:rPr lang="en-US" b="1" i="1" dirty="0">
                <a:latin typeface="Roboto" pitchFamily="2" charset="0"/>
                <a:ea typeface="Roboto" pitchFamily="2" charset="0"/>
              </a:rPr>
              <a:t> </a:t>
            </a:r>
            <a:r>
              <a:rPr lang="en-US" b="1" i="1" dirty="0" err="1">
                <a:latin typeface="Roboto" pitchFamily="2" charset="0"/>
                <a:ea typeface="Roboto" pitchFamily="2" charset="0"/>
              </a:rPr>
              <a:t>của</a:t>
            </a:r>
            <a:r>
              <a:rPr lang="en-US" b="1" i="1" dirty="0">
                <a:latin typeface="Roboto" pitchFamily="2" charset="0"/>
                <a:ea typeface="Roboto" pitchFamily="2" charset="0"/>
              </a:rPr>
              <a:t> Arduino Uno R3 </a:t>
            </a:r>
            <a:r>
              <a:rPr lang="en-US" b="1" i="1" dirty="0" err="1">
                <a:latin typeface="Roboto" pitchFamily="2" charset="0"/>
                <a:ea typeface="Roboto" pitchFamily="2" charset="0"/>
              </a:rPr>
              <a:t>đi</a:t>
            </a:r>
            <a:r>
              <a:rPr lang="en-US" b="1" i="1" dirty="0">
                <a:latin typeface="Roboto" pitchFamily="2" charset="0"/>
                <a:ea typeface="Roboto" pitchFamily="2" charset="0"/>
              </a:rPr>
              <a:t> </a:t>
            </a:r>
            <a:r>
              <a:rPr lang="en-US" b="1" i="1" dirty="0" err="1">
                <a:latin typeface="Roboto" pitchFamily="2" charset="0"/>
                <a:ea typeface="Roboto" pitchFamily="2" charset="0"/>
              </a:rPr>
              <a:t>kèm</a:t>
            </a:r>
            <a:r>
              <a:rPr lang="en-US" b="1" i="1" dirty="0">
                <a:latin typeface="Roboto" pitchFamily="2" charset="0"/>
                <a:ea typeface="Roboto" pitchFamily="2" charset="0"/>
              </a:rPr>
              <a:t> </a:t>
            </a:r>
            <a:r>
              <a:rPr lang="en-US" b="1" i="1" dirty="0" err="1">
                <a:latin typeface="Roboto" pitchFamily="2" charset="0"/>
                <a:ea typeface="Roboto" pitchFamily="2" charset="0"/>
              </a:rPr>
              <a:t>với</a:t>
            </a:r>
            <a:r>
              <a:rPr lang="en-US" b="1" i="1" dirty="0">
                <a:latin typeface="Roboto" pitchFamily="2" charset="0"/>
                <a:ea typeface="Roboto" pitchFamily="2" charset="0"/>
              </a:rPr>
              <a:t> </a:t>
            </a:r>
            <a:r>
              <a:rPr lang="en-US" b="1" i="1" dirty="0" err="1">
                <a:latin typeface="Roboto" pitchFamily="2" charset="0"/>
                <a:ea typeface="Roboto" pitchFamily="2" charset="0"/>
              </a:rPr>
              <a:t>giao</a:t>
            </a:r>
            <a:r>
              <a:rPr lang="en-US" b="1" i="1" dirty="0">
                <a:latin typeface="Roboto" pitchFamily="2" charset="0"/>
                <a:ea typeface="Roboto" pitchFamily="2" charset="0"/>
              </a:rPr>
              <a:t> </a:t>
            </a:r>
            <a:r>
              <a:rPr lang="en-US" b="1" i="1" dirty="0" err="1">
                <a:latin typeface="Roboto" pitchFamily="2" charset="0"/>
                <a:ea typeface="Roboto" pitchFamily="2" charset="0"/>
              </a:rPr>
              <a:t>diện</a:t>
            </a:r>
            <a:r>
              <a:rPr lang="en-US" b="1" i="1" dirty="0">
                <a:latin typeface="Roboto" pitchFamily="2" charset="0"/>
                <a:ea typeface="Roboto" pitchFamily="2" charset="0"/>
              </a:rPr>
              <a:t> USB</a:t>
            </a:r>
          </a:p>
        </p:txBody>
      </p:sp>
      <p:sp>
        <p:nvSpPr>
          <p:cNvPr id="4" name="TextBox 3">
            <a:extLst>
              <a:ext uri="{FF2B5EF4-FFF2-40B4-BE49-F238E27FC236}">
                <a16:creationId xmlns:a16="http://schemas.microsoft.com/office/drawing/2014/main" id="{DA7A02BA-448D-463D-B66D-35680E72B37A}"/>
              </a:ext>
            </a:extLst>
          </p:cNvPr>
          <p:cNvSpPr txBox="1"/>
          <p:nvPr/>
        </p:nvSpPr>
        <p:spPr>
          <a:xfrm>
            <a:off x="2803380" y="1494986"/>
            <a:ext cx="730840" cy="92333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5400" b="1" dirty="0">
                <a:latin typeface="Roboto" pitchFamily="2" charset="0"/>
                <a:ea typeface="Roboto" pitchFamily="2" charset="0"/>
              </a:rPr>
              <a:t>6</a:t>
            </a:r>
          </a:p>
        </p:txBody>
      </p:sp>
      <p:sp>
        <p:nvSpPr>
          <p:cNvPr id="5" name="Rectangle 4">
            <a:extLst>
              <a:ext uri="{FF2B5EF4-FFF2-40B4-BE49-F238E27FC236}">
                <a16:creationId xmlns:a16="http://schemas.microsoft.com/office/drawing/2014/main" id="{E9C2F790-23A5-442A-B94A-95533005646C}"/>
              </a:ext>
            </a:extLst>
          </p:cNvPr>
          <p:cNvSpPr/>
          <p:nvPr/>
        </p:nvSpPr>
        <p:spPr>
          <a:xfrm>
            <a:off x="2014542" y="2550407"/>
            <a:ext cx="1577676" cy="276999"/>
          </a:xfrm>
          <a:prstGeom prst="rect">
            <a:avLst/>
          </a:prstGeom>
        </p:spPr>
        <p:txBody>
          <a:bodyPr wrap="none">
            <a:spAutoFit/>
          </a:bodyPr>
          <a:lstStyle/>
          <a:p>
            <a:r>
              <a:rPr lang="en-US" sz="1200" dirty="0" err="1">
                <a:latin typeface="Roboto" pitchFamily="2" charset="0"/>
                <a:ea typeface="Roboto" pitchFamily="2" charset="0"/>
              </a:rPr>
              <a:t>chân</a:t>
            </a:r>
            <a:r>
              <a:rPr lang="en-US" sz="1200" dirty="0">
                <a:latin typeface="Roboto" pitchFamily="2" charset="0"/>
                <a:ea typeface="Roboto" pitchFamily="2" charset="0"/>
              </a:rPr>
              <a:t> </a:t>
            </a:r>
            <a:r>
              <a:rPr lang="en-US" sz="1200" dirty="0" err="1">
                <a:latin typeface="Roboto" pitchFamily="2" charset="0"/>
                <a:ea typeface="Roboto" pitchFamily="2" charset="0"/>
              </a:rPr>
              <a:t>đầu</a:t>
            </a:r>
            <a:r>
              <a:rPr lang="en-US" sz="1200" dirty="0">
                <a:latin typeface="Roboto" pitchFamily="2" charset="0"/>
                <a:ea typeface="Roboto" pitchFamily="2" charset="0"/>
              </a:rPr>
              <a:t> </a:t>
            </a:r>
            <a:r>
              <a:rPr lang="en-US" sz="1200" dirty="0" err="1">
                <a:latin typeface="Roboto" pitchFamily="2" charset="0"/>
                <a:ea typeface="Roboto" pitchFamily="2" charset="0"/>
              </a:rPr>
              <a:t>vào</a:t>
            </a:r>
            <a:r>
              <a:rPr lang="en-US" sz="1200" dirty="0">
                <a:latin typeface="Roboto" pitchFamily="2" charset="0"/>
                <a:ea typeface="Roboto" pitchFamily="2" charset="0"/>
              </a:rPr>
              <a:t> analog</a:t>
            </a:r>
          </a:p>
        </p:txBody>
      </p:sp>
      <p:sp>
        <p:nvSpPr>
          <p:cNvPr id="6" name="Rectangle 5">
            <a:extLst>
              <a:ext uri="{FF2B5EF4-FFF2-40B4-BE49-F238E27FC236}">
                <a16:creationId xmlns:a16="http://schemas.microsoft.com/office/drawing/2014/main" id="{D88DAA1E-FBD6-4B9A-B7FA-3A7AC3875599}"/>
              </a:ext>
            </a:extLst>
          </p:cNvPr>
          <p:cNvSpPr/>
          <p:nvPr/>
        </p:nvSpPr>
        <p:spPr>
          <a:xfrm>
            <a:off x="5551784" y="2499509"/>
            <a:ext cx="2905933" cy="571951"/>
          </a:xfrm>
          <a:prstGeom prst="rect">
            <a:avLst/>
          </a:prstGeom>
        </p:spPr>
        <p:txBody>
          <a:bodyPr wrap="square">
            <a:spAutoFit/>
          </a:bodyPr>
          <a:lstStyle/>
          <a:p>
            <a:pPr>
              <a:lnSpc>
                <a:spcPct val="150000"/>
              </a:lnSpc>
            </a:pPr>
            <a:r>
              <a:rPr lang="vi-VN" sz="1100" dirty="0">
                <a:latin typeface="Roboto" pitchFamily="2" charset="0"/>
                <a:ea typeface="Roboto" pitchFamily="2" charset="0"/>
              </a:rPr>
              <a:t>cổng kỹ thuật số I / O được sử dụng để kết nối với các mạch điện tử, thiết bị bên ngoà</a:t>
            </a:r>
            <a:r>
              <a:rPr lang="en-US" sz="1100" dirty="0" err="1">
                <a:latin typeface="Roboto" pitchFamily="2" charset="0"/>
                <a:ea typeface="Roboto" pitchFamily="2" charset="0"/>
              </a:rPr>
              <a:t>i</a:t>
            </a:r>
            <a:endParaRPr lang="en-US" sz="1100" dirty="0">
              <a:latin typeface="Roboto" pitchFamily="2" charset="0"/>
              <a:ea typeface="Roboto" pitchFamily="2" charset="0"/>
            </a:endParaRPr>
          </a:p>
        </p:txBody>
      </p:sp>
      <p:sp>
        <p:nvSpPr>
          <p:cNvPr id="7" name="TextBox 6">
            <a:extLst>
              <a:ext uri="{FF2B5EF4-FFF2-40B4-BE49-F238E27FC236}">
                <a16:creationId xmlns:a16="http://schemas.microsoft.com/office/drawing/2014/main" id="{E10112EA-E683-4F24-AE8C-B9AD01A4DF12}"/>
              </a:ext>
            </a:extLst>
          </p:cNvPr>
          <p:cNvSpPr txBox="1"/>
          <p:nvPr/>
        </p:nvSpPr>
        <p:spPr>
          <a:xfrm>
            <a:off x="5664630" y="1465690"/>
            <a:ext cx="1100381" cy="92333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5400" b="1" dirty="0">
                <a:latin typeface="Roboto" pitchFamily="2" charset="0"/>
                <a:ea typeface="Roboto" pitchFamily="2" charset="0"/>
              </a:rPr>
              <a:t>14</a:t>
            </a:r>
          </a:p>
        </p:txBody>
      </p:sp>
      <p:sp>
        <p:nvSpPr>
          <p:cNvPr id="8" name="Rectangle 7">
            <a:extLst>
              <a:ext uri="{FF2B5EF4-FFF2-40B4-BE49-F238E27FC236}">
                <a16:creationId xmlns:a16="http://schemas.microsoft.com/office/drawing/2014/main" id="{B3E7D55D-8A33-420E-979A-28460861C2B1}"/>
              </a:ext>
            </a:extLst>
          </p:cNvPr>
          <p:cNvSpPr/>
          <p:nvPr/>
        </p:nvSpPr>
        <p:spPr>
          <a:xfrm>
            <a:off x="4206580" y="3059570"/>
            <a:ext cx="730840" cy="92333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US" sz="5400" b="1" dirty="0">
                <a:latin typeface="Roboto" pitchFamily="2" charset="0"/>
                <a:ea typeface="Roboto" pitchFamily="2" charset="0"/>
              </a:rPr>
              <a:t>6</a:t>
            </a:r>
          </a:p>
        </p:txBody>
      </p:sp>
      <p:sp>
        <p:nvSpPr>
          <p:cNvPr id="9" name="Rectangle 8">
            <a:extLst>
              <a:ext uri="{FF2B5EF4-FFF2-40B4-BE49-F238E27FC236}">
                <a16:creationId xmlns:a16="http://schemas.microsoft.com/office/drawing/2014/main" id="{DC686E95-D0E2-46C7-87F5-8B92759B7523}"/>
              </a:ext>
            </a:extLst>
          </p:cNvPr>
          <p:cNvSpPr/>
          <p:nvPr/>
        </p:nvSpPr>
        <p:spPr>
          <a:xfrm>
            <a:off x="2255204" y="4107297"/>
            <a:ext cx="4633592" cy="1169551"/>
          </a:xfrm>
          <a:prstGeom prst="rect">
            <a:avLst/>
          </a:prstGeom>
        </p:spPr>
        <p:txBody>
          <a:bodyPr wrap="square">
            <a:spAutoFit/>
          </a:bodyPr>
          <a:lstStyle/>
          <a:p>
            <a:pPr indent="-1905">
              <a:lnSpc>
                <a:spcPct val="150000"/>
              </a:lnSpc>
            </a:pPr>
            <a:r>
              <a:rPr lang="en-US" sz="1200" dirty="0" err="1">
                <a:latin typeface="Roboto" pitchFamily="2" charset="0"/>
                <a:ea typeface="Roboto" pitchFamily="2" charset="0"/>
              </a:rPr>
              <a:t>chân</a:t>
            </a:r>
            <a:r>
              <a:rPr lang="en-US" sz="1200" dirty="0">
                <a:latin typeface="Roboto" pitchFamily="2" charset="0"/>
                <a:ea typeface="Roboto" pitchFamily="2" charset="0"/>
              </a:rPr>
              <a:t> </a:t>
            </a:r>
            <a:r>
              <a:rPr lang="en-US" sz="1200" dirty="0" err="1">
                <a:latin typeface="Roboto" pitchFamily="2" charset="0"/>
                <a:ea typeface="Roboto" pitchFamily="2" charset="0"/>
              </a:rPr>
              <a:t>đầu</a:t>
            </a:r>
            <a:r>
              <a:rPr lang="en-US" sz="1200" dirty="0">
                <a:latin typeface="Roboto" pitchFamily="2" charset="0"/>
                <a:ea typeface="Roboto" pitchFamily="2" charset="0"/>
              </a:rPr>
              <a:t> ra </a:t>
            </a:r>
            <a:r>
              <a:rPr lang="en-US" sz="1200" dirty="0" err="1">
                <a:latin typeface="Roboto" pitchFamily="2" charset="0"/>
                <a:ea typeface="Roboto" pitchFamily="2" charset="0"/>
              </a:rPr>
              <a:t>xung</a:t>
            </a:r>
            <a:r>
              <a:rPr lang="en-US" sz="1200" dirty="0">
                <a:latin typeface="Roboto" pitchFamily="2" charset="0"/>
                <a:ea typeface="Roboto" pitchFamily="2" charset="0"/>
              </a:rPr>
              <a:t> PWM </a:t>
            </a:r>
            <a:r>
              <a:rPr lang="en-US" sz="1200" dirty="0" err="1">
                <a:latin typeface="Roboto" pitchFamily="2" charset="0"/>
                <a:ea typeface="Roboto" pitchFamily="2" charset="0"/>
              </a:rPr>
              <a:t>cho</a:t>
            </a:r>
            <a:r>
              <a:rPr lang="en-US" sz="1200" dirty="0">
                <a:latin typeface="Roboto" pitchFamily="2" charset="0"/>
                <a:ea typeface="Roboto" pitchFamily="2" charset="0"/>
              </a:rPr>
              <a:t> </a:t>
            </a:r>
            <a:r>
              <a:rPr lang="en-US" sz="1200" dirty="0" err="1">
                <a:latin typeface="Roboto" pitchFamily="2" charset="0"/>
                <a:ea typeface="Roboto" pitchFamily="2" charset="0"/>
              </a:rPr>
              <a:t>phép</a:t>
            </a:r>
            <a:r>
              <a:rPr lang="en-US" sz="1200" dirty="0">
                <a:latin typeface="Roboto" pitchFamily="2" charset="0"/>
                <a:ea typeface="Roboto" pitchFamily="2" charset="0"/>
              </a:rPr>
              <a:t> </a:t>
            </a:r>
            <a:r>
              <a:rPr lang="en-US" sz="1200" dirty="0" err="1">
                <a:latin typeface="Roboto" pitchFamily="2" charset="0"/>
                <a:ea typeface="Roboto" pitchFamily="2" charset="0"/>
              </a:rPr>
              <a:t>các</a:t>
            </a:r>
            <a:r>
              <a:rPr lang="en-US" sz="1200" dirty="0">
                <a:latin typeface="Roboto" pitchFamily="2" charset="0"/>
                <a:ea typeface="Roboto" pitchFamily="2" charset="0"/>
              </a:rPr>
              <a:t> </a:t>
            </a:r>
            <a:r>
              <a:rPr lang="en-US" sz="1200" dirty="0" err="1">
                <a:latin typeface="Roboto" pitchFamily="2" charset="0"/>
                <a:ea typeface="Roboto" pitchFamily="2" charset="0"/>
              </a:rPr>
              <a:t>nhà</a:t>
            </a:r>
            <a:r>
              <a:rPr lang="en-US" sz="1200" dirty="0">
                <a:latin typeface="Roboto" pitchFamily="2" charset="0"/>
                <a:ea typeface="Roboto" pitchFamily="2" charset="0"/>
              </a:rPr>
              <a:t> </a:t>
            </a:r>
            <a:r>
              <a:rPr lang="en-US" sz="1200" dirty="0" err="1">
                <a:latin typeface="Roboto" pitchFamily="2" charset="0"/>
                <a:ea typeface="Roboto" pitchFamily="2" charset="0"/>
              </a:rPr>
              <a:t>thiết</a:t>
            </a:r>
            <a:r>
              <a:rPr lang="en-US" sz="1200" dirty="0">
                <a:latin typeface="Roboto" pitchFamily="2" charset="0"/>
                <a:ea typeface="Roboto" pitchFamily="2" charset="0"/>
              </a:rPr>
              <a:t> </a:t>
            </a:r>
            <a:r>
              <a:rPr lang="en-US" sz="1200" dirty="0" err="1">
                <a:latin typeface="Roboto" pitchFamily="2" charset="0"/>
                <a:ea typeface="Roboto" pitchFamily="2" charset="0"/>
              </a:rPr>
              <a:t>kế</a:t>
            </a:r>
            <a:r>
              <a:rPr lang="en-US" sz="1200" dirty="0">
                <a:latin typeface="Roboto" pitchFamily="2" charset="0"/>
                <a:ea typeface="Roboto" pitchFamily="2" charset="0"/>
              </a:rPr>
              <a:t> </a:t>
            </a:r>
            <a:r>
              <a:rPr lang="en-US" sz="1200" dirty="0" err="1">
                <a:latin typeface="Roboto" pitchFamily="2" charset="0"/>
                <a:ea typeface="Roboto" pitchFamily="2" charset="0"/>
              </a:rPr>
              <a:t>kiểm</a:t>
            </a:r>
            <a:r>
              <a:rPr lang="en-US" sz="1200" dirty="0">
                <a:latin typeface="Roboto" pitchFamily="2" charset="0"/>
                <a:ea typeface="Roboto" pitchFamily="2" charset="0"/>
              </a:rPr>
              <a:t> </a:t>
            </a:r>
            <a:r>
              <a:rPr lang="en-US" sz="1200" dirty="0" err="1">
                <a:latin typeface="Roboto" pitchFamily="2" charset="0"/>
                <a:ea typeface="Roboto" pitchFamily="2" charset="0"/>
              </a:rPr>
              <a:t>soát</a:t>
            </a:r>
            <a:r>
              <a:rPr lang="en-US" sz="1200" dirty="0">
                <a:latin typeface="Roboto" pitchFamily="2" charset="0"/>
                <a:ea typeface="Roboto" pitchFamily="2" charset="0"/>
              </a:rPr>
              <a:t> </a:t>
            </a:r>
            <a:r>
              <a:rPr lang="en-US" sz="1200" dirty="0" err="1">
                <a:latin typeface="Roboto" pitchFamily="2" charset="0"/>
                <a:ea typeface="Roboto" pitchFamily="2" charset="0"/>
              </a:rPr>
              <a:t>và</a:t>
            </a:r>
            <a:r>
              <a:rPr lang="en-US" sz="1200" dirty="0">
                <a:latin typeface="Roboto" pitchFamily="2" charset="0"/>
                <a:ea typeface="Roboto" pitchFamily="2" charset="0"/>
              </a:rPr>
              <a:t> </a:t>
            </a:r>
            <a:r>
              <a:rPr lang="en-US" sz="1200" dirty="0" err="1">
                <a:latin typeface="Roboto" pitchFamily="2" charset="0"/>
                <a:ea typeface="Roboto" pitchFamily="2" charset="0"/>
              </a:rPr>
              <a:t>điều</a:t>
            </a:r>
            <a:r>
              <a:rPr lang="en-US" sz="1200" dirty="0">
                <a:latin typeface="Roboto" pitchFamily="2" charset="0"/>
                <a:ea typeface="Roboto" pitchFamily="2" charset="0"/>
              </a:rPr>
              <a:t> </a:t>
            </a:r>
            <a:r>
              <a:rPr lang="en-US" sz="1200" dirty="0" err="1">
                <a:latin typeface="Roboto" pitchFamily="2" charset="0"/>
                <a:ea typeface="Roboto" pitchFamily="2" charset="0"/>
              </a:rPr>
              <a:t>khiển</a:t>
            </a:r>
            <a:r>
              <a:rPr lang="en-US" sz="1200" dirty="0">
                <a:latin typeface="Roboto" pitchFamily="2" charset="0"/>
                <a:ea typeface="Roboto" pitchFamily="2" charset="0"/>
              </a:rPr>
              <a:t> </a:t>
            </a:r>
            <a:r>
              <a:rPr lang="en-US" sz="1200" dirty="0" err="1">
                <a:latin typeface="Roboto" pitchFamily="2" charset="0"/>
                <a:ea typeface="Roboto" pitchFamily="2" charset="0"/>
              </a:rPr>
              <a:t>các</a:t>
            </a:r>
            <a:r>
              <a:rPr lang="en-US" sz="1200" dirty="0">
                <a:latin typeface="Roboto" pitchFamily="2" charset="0"/>
                <a:ea typeface="Roboto" pitchFamily="2" charset="0"/>
              </a:rPr>
              <a:t> </a:t>
            </a:r>
            <a:r>
              <a:rPr lang="en-US" sz="1200" dirty="0" err="1">
                <a:latin typeface="Roboto" pitchFamily="2" charset="0"/>
                <a:ea typeface="Roboto" pitchFamily="2" charset="0"/>
              </a:rPr>
              <a:t>thiết</a:t>
            </a:r>
            <a:r>
              <a:rPr lang="en-US" sz="1200" dirty="0">
                <a:latin typeface="Roboto" pitchFamily="2" charset="0"/>
                <a:ea typeface="Roboto" pitchFamily="2" charset="0"/>
              </a:rPr>
              <a:t> </a:t>
            </a:r>
            <a:r>
              <a:rPr lang="en-US" sz="1200" dirty="0" err="1">
                <a:latin typeface="Roboto" pitchFamily="2" charset="0"/>
                <a:ea typeface="Roboto" pitchFamily="2" charset="0"/>
              </a:rPr>
              <a:t>bị</a:t>
            </a:r>
            <a:r>
              <a:rPr lang="en-US" sz="1200" dirty="0">
                <a:latin typeface="Roboto" pitchFamily="2" charset="0"/>
                <a:ea typeface="Roboto" pitchFamily="2" charset="0"/>
              </a:rPr>
              <a:t> </a:t>
            </a:r>
            <a:r>
              <a:rPr lang="en-US" sz="1200" dirty="0" err="1">
                <a:latin typeface="Roboto" pitchFamily="2" charset="0"/>
                <a:ea typeface="Roboto" pitchFamily="2" charset="0"/>
              </a:rPr>
              <a:t>mạch</a:t>
            </a:r>
            <a:r>
              <a:rPr lang="en-US" sz="1200" dirty="0">
                <a:latin typeface="Roboto" pitchFamily="2" charset="0"/>
                <a:ea typeface="Roboto" pitchFamily="2" charset="0"/>
              </a:rPr>
              <a:t> </a:t>
            </a:r>
            <a:r>
              <a:rPr lang="en-US" sz="1200" dirty="0" err="1">
                <a:latin typeface="Roboto" pitchFamily="2" charset="0"/>
                <a:ea typeface="Roboto" pitchFamily="2" charset="0"/>
              </a:rPr>
              <a:t>điện</a:t>
            </a:r>
            <a:r>
              <a:rPr lang="en-US" sz="1200" dirty="0">
                <a:latin typeface="Roboto" pitchFamily="2" charset="0"/>
                <a:ea typeface="Roboto" pitchFamily="2" charset="0"/>
              </a:rPr>
              <a:t> </a:t>
            </a:r>
            <a:r>
              <a:rPr lang="en-US" sz="1200" dirty="0" err="1">
                <a:latin typeface="Roboto" pitchFamily="2" charset="0"/>
                <a:ea typeface="Roboto" pitchFamily="2" charset="0"/>
              </a:rPr>
              <a:t>tử</a:t>
            </a:r>
            <a:r>
              <a:rPr lang="en-US" sz="1200" dirty="0">
                <a:latin typeface="Roboto" pitchFamily="2" charset="0"/>
                <a:ea typeface="Roboto" pitchFamily="2" charset="0"/>
              </a:rPr>
              <a:t> </a:t>
            </a:r>
            <a:r>
              <a:rPr lang="en-US" sz="1200" dirty="0" err="1">
                <a:latin typeface="Roboto" pitchFamily="2" charset="0"/>
                <a:ea typeface="Roboto" pitchFamily="2" charset="0"/>
              </a:rPr>
              <a:t>ngoại</a:t>
            </a:r>
            <a:r>
              <a:rPr lang="en-US" sz="1200" dirty="0">
                <a:latin typeface="Roboto" pitchFamily="2" charset="0"/>
                <a:ea typeface="Roboto" pitchFamily="2" charset="0"/>
              </a:rPr>
              <a:t> vi </a:t>
            </a:r>
            <a:r>
              <a:rPr lang="en-US" sz="1200" dirty="0" err="1">
                <a:latin typeface="Roboto" pitchFamily="2" charset="0"/>
                <a:ea typeface="Roboto" pitchFamily="2" charset="0"/>
              </a:rPr>
              <a:t>một</a:t>
            </a:r>
            <a:r>
              <a:rPr lang="en-US" sz="1200" dirty="0">
                <a:latin typeface="Roboto" pitchFamily="2" charset="0"/>
                <a:ea typeface="Roboto" pitchFamily="2" charset="0"/>
              </a:rPr>
              <a:t> </a:t>
            </a:r>
            <a:r>
              <a:rPr lang="en-US" sz="1200" dirty="0" err="1">
                <a:latin typeface="Roboto" pitchFamily="2" charset="0"/>
                <a:ea typeface="Roboto" pitchFamily="2" charset="0"/>
              </a:rPr>
              <a:t>cách</a:t>
            </a:r>
            <a:r>
              <a:rPr lang="en-US" sz="1200" dirty="0">
                <a:latin typeface="Roboto" pitchFamily="2" charset="0"/>
                <a:ea typeface="Roboto" pitchFamily="2" charset="0"/>
              </a:rPr>
              <a:t> </a:t>
            </a:r>
            <a:r>
              <a:rPr lang="en-US" sz="1200" dirty="0" err="1">
                <a:latin typeface="Roboto" pitchFamily="2" charset="0"/>
                <a:ea typeface="Roboto" pitchFamily="2" charset="0"/>
              </a:rPr>
              <a:t>trực</a:t>
            </a:r>
            <a:r>
              <a:rPr lang="en-US" sz="1200" dirty="0">
                <a:latin typeface="Roboto" pitchFamily="2" charset="0"/>
                <a:ea typeface="Roboto" pitchFamily="2" charset="0"/>
              </a:rPr>
              <a:t> </a:t>
            </a:r>
            <a:r>
              <a:rPr lang="en-US" sz="1200" dirty="0" err="1">
                <a:latin typeface="Roboto" pitchFamily="2" charset="0"/>
                <a:ea typeface="Roboto" pitchFamily="2" charset="0"/>
              </a:rPr>
              <a:t>quan</a:t>
            </a:r>
            <a:r>
              <a:rPr lang="en-US" sz="1200" dirty="0">
                <a:latin typeface="Roboto" pitchFamily="2" charset="0"/>
                <a:ea typeface="Roboto" pitchFamily="2" charset="0"/>
              </a:rPr>
              <a:t>. </a:t>
            </a:r>
          </a:p>
          <a:p>
            <a:pPr>
              <a:lnSpc>
                <a:spcPct val="150000"/>
              </a:lnSpc>
            </a:pPr>
            <a:br>
              <a:rPr lang="en-US" sz="1200" dirty="0">
                <a:latin typeface="Roboto" pitchFamily="2" charset="0"/>
                <a:ea typeface="Roboto" pitchFamily="2" charset="0"/>
              </a:rPr>
            </a:br>
            <a:endParaRPr lang="en-US" sz="1200" dirty="0">
              <a:latin typeface="Roboto" pitchFamily="2" charset="0"/>
              <a:ea typeface="Roboto" pitchFamily="2" charset="0"/>
            </a:endParaRPr>
          </a:p>
        </p:txBody>
      </p:sp>
      <p:pic>
        <p:nvPicPr>
          <p:cNvPr id="10" name="Picture 2" descr="Arduino Uno R3 Chip Cắm">
            <a:extLst>
              <a:ext uri="{FF2B5EF4-FFF2-40B4-BE49-F238E27FC236}">
                <a16:creationId xmlns:a16="http://schemas.microsoft.com/office/drawing/2014/main" id="{A2F51391-37B0-4AFF-BDDA-941B35BE96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01155" y="3059570"/>
            <a:ext cx="3411154" cy="234652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12544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000"/>
                                        <p:tgtEl>
                                          <p:spTgt spid="7"/>
                                        </p:tgtEl>
                                      </p:cBhvr>
                                    </p:animEffect>
                                    <p:anim calcmode="lin" valueType="num">
                                      <p:cBhvr>
                                        <p:cTn id="27" dur="1000" fill="hold"/>
                                        <p:tgtEl>
                                          <p:spTgt spid="7"/>
                                        </p:tgtEl>
                                        <p:attrNameLst>
                                          <p:attrName>ppt_x</p:attrName>
                                        </p:attrNameLst>
                                      </p:cBhvr>
                                      <p:tavLst>
                                        <p:tav tm="0">
                                          <p:val>
                                            <p:strVal val="#ppt_x"/>
                                          </p:val>
                                        </p:tav>
                                        <p:tav tm="100000">
                                          <p:val>
                                            <p:strVal val="#ppt_x"/>
                                          </p:val>
                                        </p:tav>
                                      </p:tavLst>
                                    </p:anim>
                                    <p:anim calcmode="lin" valueType="num">
                                      <p:cBhvr>
                                        <p:cTn id="28" dur="1000" fill="hold"/>
                                        <p:tgtEl>
                                          <p:spTgt spid="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fade">
                                      <p:cBhvr>
                                        <p:cTn id="38" dur="1000"/>
                                        <p:tgtEl>
                                          <p:spTgt spid="9"/>
                                        </p:tgtEl>
                                      </p:cBhvr>
                                    </p:animEffect>
                                    <p:anim calcmode="lin" valueType="num">
                                      <p:cBhvr>
                                        <p:cTn id="39" dur="1000" fill="hold"/>
                                        <p:tgtEl>
                                          <p:spTgt spid="9"/>
                                        </p:tgtEl>
                                        <p:attrNameLst>
                                          <p:attrName>ppt_x</p:attrName>
                                        </p:attrNameLst>
                                      </p:cBhvr>
                                      <p:tavLst>
                                        <p:tav tm="0">
                                          <p:val>
                                            <p:strVal val="#ppt_x"/>
                                          </p:val>
                                        </p:tav>
                                        <p:tav tm="100000">
                                          <p:val>
                                            <p:strVal val="#ppt_x"/>
                                          </p:val>
                                        </p:tav>
                                      </p:tavLst>
                                    </p:anim>
                                    <p:anim calcmode="lin" valueType="num">
                                      <p:cBhvr>
                                        <p:cTn id="40" dur="1000" fill="hold"/>
                                        <p:tgtEl>
                                          <p:spTgt spid="9"/>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1000"/>
                                        <p:tgtEl>
                                          <p:spTgt spid="8"/>
                                        </p:tgtEl>
                                      </p:cBhvr>
                                    </p:animEffect>
                                    <p:anim calcmode="lin" valueType="num">
                                      <p:cBhvr>
                                        <p:cTn id="44" dur="1000" fill="hold"/>
                                        <p:tgtEl>
                                          <p:spTgt spid="8"/>
                                        </p:tgtEl>
                                        <p:attrNameLst>
                                          <p:attrName>ppt_x</p:attrName>
                                        </p:attrNameLst>
                                      </p:cBhvr>
                                      <p:tavLst>
                                        <p:tav tm="0">
                                          <p:val>
                                            <p:strVal val="#ppt_x"/>
                                          </p:val>
                                        </p:tav>
                                        <p:tav tm="100000">
                                          <p:val>
                                            <p:strVal val="#ppt_x"/>
                                          </p:val>
                                        </p:tav>
                                      </p:tavLst>
                                    </p:anim>
                                    <p:anim calcmode="lin" valueType="num">
                                      <p:cBhvr>
                                        <p:cTn id="4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p:bldP spid="6" grpId="0"/>
      <p:bldP spid="7" grpId="0" animBg="1"/>
      <p:bldP spid="8" grpId="0" animBg="1"/>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90" name="Google Shape;790;p29"/>
          <p:cNvSpPr/>
          <p:nvPr/>
        </p:nvSpPr>
        <p:spPr>
          <a:xfrm>
            <a:off x="4524075" y="1249275"/>
            <a:ext cx="95875" cy="3894244"/>
          </a:xfrm>
          <a:custGeom>
            <a:avLst/>
            <a:gdLst/>
            <a:ahLst/>
            <a:cxnLst/>
            <a:rect l="l" t="t" r="r" b="b"/>
            <a:pathLst>
              <a:path w="3835" h="137351" extrusionOk="0">
                <a:moveTo>
                  <a:pt x="1918" y="0"/>
                </a:moveTo>
                <a:cubicBezTo>
                  <a:pt x="858" y="0"/>
                  <a:pt x="1" y="857"/>
                  <a:pt x="1" y="1917"/>
                </a:cubicBezTo>
                <a:lnTo>
                  <a:pt x="1" y="137350"/>
                </a:lnTo>
                <a:lnTo>
                  <a:pt x="3835" y="137350"/>
                </a:lnTo>
                <a:lnTo>
                  <a:pt x="3835" y="1917"/>
                </a:lnTo>
                <a:cubicBezTo>
                  <a:pt x="3835" y="857"/>
                  <a:pt x="2977" y="0"/>
                  <a:pt x="1918" y="0"/>
                </a:cubicBezTo>
                <a:close/>
              </a:path>
            </a:pathLst>
          </a:custGeom>
          <a:solidFill>
            <a:srgbClr val="AF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9"/>
          <p:cNvSpPr/>
          <p:nvPr/>
        </p:nvSpPr>
        <p:spPr>
          <a:xfrm>
            <a:off x="4592199" y="4048689"/>
            <a:ext cx="560225" cy="538800"/>
          </a:xfrm>
          <a:custGeom>
            <a:avLst/>
            <a:gdLst/>
            <a:ahLst/>
            <a:cxnLst/>
            <a:rect l="l" t="t" r="r" b="b"/>
            <a:pathLst>
              <a:path w="22409" h="21552" extrusionOk="0">
                <a:moveTo>
                  <a:pt x="1" y="1"/>
                </a:moveTo>
                <a:lnTo>
                  <a:pt x="1" y="21551"/>
                </a:lnTo>
                <a:lnTo>
                  <a:pt x="22408" y="21551"/>
                </a:lnTo>
                <a:lnTo>
                  <a:pt x="22408" y="1"/>
                </a:ln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sz="1500"/>
          </a:p>
        </p:txBody>
      </p:sp>
      <p:sp>
        <p:nvSpPr>
          <p:cNvPr id="797" name="Google Shape;797;p29"/>
          <p:cNvSpPr/>
          <p:nvPr/>
        </p:nvSpPr>
        <p:spPr>
          <a:xfrm>
            <a:off x="4564447" y="2194880"/>
            <a:ext cx="560225" cy="538475"/>
          </a:xfrm>
          <a:custGeom>
            <a:avLst/>
            <a:gdLst/>
            <a:ahLst/>
            <a:cxnLst/>
            <a:rect l="l" t="t" r="r" b="b"/>
            <a:pathLst>
              <a:path w="22409" h="21539" extrusionOk="0">
                <a:moveTo>
                  <a:pt x="1" y="0"/>
                </a:moveTo>
                <a:lnTo>
                  <a:pt x="1" y="21539"/>
                </a:lnTo>
                <a:lnTo>
                  <a:pt x="22408" y="21539"/>
                </a:lnTo>
                <a:lnTo>
                  <a:pt x="22408"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sz="1500" dirty="0"/>
          </a:p>
        </p:txBody>
      </p:sp>
      <p:sp>
        <p:nvSpPr>
          <p:cNvPr id="805" name="Google Shape;805;p29"/>
          <p:cNvSpPr/>
          <p:nvPr/>
        </p:nvSpPr>
        <p:spPr>
          <a:xfrm>
            <a:off x="4030557" y="2995646"/>
            <a:ext cx="560200" cy="538475"/>
          </a:xfrm>
          <a:custGeom>
            <a:avLst/>
            <a:gdLst/>
            <a:ahLst/>
            <a:cxnLst/>
            <a:rect l="l" t="t" r="r" b="b"/>
            <a:pathLst>
              <a:path w="22408" h="21539" extrusionOk="0">
                <a:moveTo>
                  <a:pt x="0" y="1"/>
                </a:moveTo>
                <a:lnTo>
                  <a:pt x="0" y="21539"/>
                </a:lnTo>
                <a:lnTo>
                  <a:pt x="22408" y="21539"/>
                </a:lnTo>
                <a:lnTo>
                  <a:pt x="22408"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sz="1500"/>
          </a:p>
        </p:txBody>
      </p:sp>
      <p:sp>
        <p:nvSpPr>
          <p:cNvPr id="809" name="Google Shape;809;p29"/>
          <p:cNvSpPr/>
          <p:nvPr/>
        </p:nvSpPr>
        <p:spPr>
          <a:xfrm>
            <a:off x="4028701" y="1366214"/>
            <a:ext cx="560200" cy="538775"/>
          </a:xfrm>
          <a:custGeom>
            <a:avLst/>
            <a:gdLst/>
            <a:ahLst/>
            <a:cxnLst/>
            <a:rect l="l" t="t" r="r" b="b"/>
            <a:pathLst>
              <a:path w="22408" h="21551" extrusionOk="0">
                <a:moveTo>
                  <a:pt x="0" y="0"/>
                </a:moveTo>
                <a:lnTo>
                  <a:pt x="0" y="21550"/>
                </a:lnTo>
                <a:lnTo>
                  <a:pt x="22408" y="21550"/>
                </a:lnTo>
                <a:lnTo>
                  <a:pt x="22408" y="0"/>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sz="1300">
              <a:solidFill>
                <a:srgbClr val="FFFFFF"/>
              </a:solidFill>
              <a:latin typeface="Roboto"/>
              <a:ea typeface="Roboto"/>
              <a:cs typeface="Roboto"/>
              <a:sym typeface="Roboto"/>
            </a:endParaRPr>
          </a:p>
        </p:txBody>
      </p:sp>
      <p:grpSp>
        <p:nvGrpSpPr>
          <p:cNvPr id="811" name="Google Shape;811;p29"/>
          <p:cNvGrpSpPr/>
          <p:nvPr/>
        </p:nvGrpSpPr>
        <p:grpSpPr>
          <a:xfrm>
            <a:off x="4182920" y="1484421"/>
            <a:ext cx="303645" cy="303598"/>
            <a:chOff x="2685825" y="840375"/>
            <a:chExt cx="481900" cy="481825"/>
          </a:xfrm>
        </p:grpSpPr>
        <p:sp>
          <p:nvSpPr>
            <p:cNvPr id="812" name="Google Shape;812;p2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3" name="Google Shape;813;p2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4" name="Google Shape;814;p29"/>
          <p:cNvGrpSpPr/>
          <p:nvPr/>
        </p:nvGrpSpPr>
        <p:grpSpPr>
          <a:xfrm>
            <a:off x="4162955" y="3112812"/>
            <a:ext cx="313601" cy="304165"/>
            <a:chOff x="3270675" y="841800"/>
            <a:chExt cx="497700" cy="482725"/>
          </a:xfrm>
        </p:grpSpPr>
        <p:sp>
          <p:nvSpPr>
            <p:cNvPr id="815" name="Google Shape;815;p2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6" name="Google Shape;816;p2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7" name="Google Shape;817;p2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18" name="Google Shape;818;p29"/>
          <p:cNvSpPr/>
          <p:nvPr/>
        </p:nvSpPr>
        <p:spPr>
          <a:xfrm>
            <a:off x="4692760" y="2254751"/>
            <a:ext cx="303598" cy="336187"/>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19" name="Google Shape;819;p29"/>
          <p:cNvGrpSpPr/>
          <p:nvPr/>
        </p:nvGrpSpPr>
        <p:grpSpPr>
          <a:xfrm>
            <a:off x="4720512" y="4109659"/>
            <a:ext cx="303598" cy="303598"/>
            <a:chOff x="3271200" y="1435075"/>
            <a:chExt cx="481825" cy="481825"/>
          </a:xfrm>
        </p:grpSpPr>
        <p:sp>
          <p:nvSpPr>
            <p:cNvPr id="820" name="Google Shape;820;p2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1" name="Google Shape;821;p2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2" name="Google Shape;822;p29"/>
          <p:cNvGrpSpPr/>
          <p:nvPr/>
        </p:nvGrpSpPr>
        <p:grpSpPr>
          <a:xfrm>
            <a:off x="4185795" y="4020193"/>
            <a:ext cx="297896" cy="297896"/>
            <a:chOff x="6239925" y="2032450"/>
            <a:chExt cx="472775" cy="472775"/>
          </a:xfrm>
        </p:grpSpPr>
        <p:sp>
          <p:nvSpPr>
            <p:cNvPr id="823" name="Google Shape;823;p2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4" name="Google Shape;824;p2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 name="Rectangle 40">
            <a:extLst>
              <a:ext uri="{FF2B5EF4-FFF2-40B4-BE49-F238E27FC236}">
                <a16:creationId xmlns:a16="http://schemas.microsoft.com/office/drawing/2014/main" id="{6B726C3D-AC3B-455B-9C14-7956B87EE946}"/>
              </a:ext>
            </a:extLst>
          </p:cNvPr>
          <p:cNvSpPr/>
          <p:nvPr/>
        </p:nvSpPr>
        <p:spPr>
          <a:xfrm>
            <a:off x="391934" y="276829"/>
            <a:ext cx="7794121" cy="1384995"/>
          </a:xfrm>
          <a:prstGeom prst="rect">
            <a:avLst/>
          </a:prstGeom>
        </p:spPr>
        <p:txBody>
          <a:bodyPr wrap="none">
            <a:spAutoFit/>
          </a:bodyPr>
          <a:lstStyle/>
          <a:p>
            <a:r>
              <a:rPr lang="en-US" sz="2800" b="1" dirty="0">
                <a:latin typeface="Roboto" pitchFamily="2" charset="0"/>
                <a:ea typeface="Roboto" pitchFamily="2" charset="0"/>
              </a:rPr>
              <a:t>3.2.2  GIỚI THIỆU VỀ BOARD ARDUINO UNO R3</a:t>
            </a:r>
            <a:endParaRPr lang="en-US" sz="2800" dirty="0">
              <a:latin typeface="Roboto" pitchFamily="2" charset="0"/>
              <a:ea typeface="Roboto" pitchFamily="2" charset="0"/>
            </a:endParaRPr>
          </a:p>
          <a:p>
            <a:br>
              <a:rPr lang="en-US" sz="2800" dirty="0">
                <a:latin typeface="Roboto" pitchFamily="2" charset="0"/>
                <a:ea typeface="Roboto" pitchFamily="2" charset="0"/>
              </a:rPr>
            </a:br>
            <a:endParaRPr lang="en-US" sz="2800" b="1" dirty="0">
              <a:latin typeface="Roboto" pitchFamily="2" charset="0"/>
              <a:ea typeface="Roboto" pitchFamily="2" charset="0"/>
            </a:endParaRPr>
          </a:p>
        </p:txBody>
      </p:sp>
      <p:sp>
        <p:nvSpPr>
          <p:cNvPr id="5" name="Rectangle 4">
            <a:extLst>
              <a:ext uri="{FF2B5EF4-FFF2-40B4-BE49-F238E27FC236}">
                <a16:creationId xmlns:a16="http://schemas.microsoft.com/office/drawing/2014/main" id="{41D31B1B-6069-4B8B-8C1E-D82114ED9CB5}"/>
              </a:ext>
            </a:extLst>
          </p:cNvPr>
          <p:cNvSpPr/>
          <p:nvPr/>
        </p:nvSpPr>
        <p:spPr>
          <a:xfrm>
            <a:off x="520248" y="1190216"/>
            <a:ext cx="3510309" cy="1025922"/>
          </a:xfrm>
          <a:prstGeom prst="rect">
            <a:avLst/>
          </a:prstGeom>
        </p:spPr>
        <p:txBody>
          <a:bodyPr wrap="square">
            <a:spAutoFit/>
          </a:bodyPr>
          <a:lstStyle/>
          <a:p>
            <a:pPr>
              <a:lnSpc>
                <a:spcPct val="150000"/>
              </a:lnSpc>
            </a:pPr>
            <a:r>
              <a:rPr lang="en-US" dirty="0">
                <a:latin typeface="Roboto" pitchFamily="2" charset="0"/>
                <a:ea typeface="Roboto" pitchFamily="2" charset="0"/>
              </a:rPr>
              <a:t>Đ</a:t>
            </a:r>
            <a:r>
              <a:rPr lang="vi-VN" dirty="0">
                <a:latin typeface="Roboto" pitchFamily="2" charset="0"/>
                <a:ea typeface="Roboto" pitchFamily="2" charset="0"/>
              </a:rPr>
              <a:t>ược </a:t>
            </a:r>
            <a:r>
              <a:rPr lang="vi-VN" b="1" dirty="0">
                <a:latin typeface="Roboto" pitchFamily="2" charset="0"/>
                <a:ea typeface="Roboto" pitchFamily="2" charset="0"/>
              </a:rPr>
              <a:t>kết nối trực tiếp với máy tính </a:t>
            </a:r>
            <a:r>
              <a:rPr lang="vi-VN" dirty="0">
                <a:latin typeface="Roboto" pitchFamily="2" charset="0"/>
                <a:ea typeface="Roboto" pitchFamily="2" charset="0"/>
              </a:rPr>
              <a:t>thông qua USB  để giao tiếp với phần mềm lập trình IDE</a:t>
            </a:r>
            <a:endParaRPr lang="en-US" dirty="0">
              <a:latin typeface="Roboto" pitchFamily="2" charset="0"/>
              <a:ea typeface="Roboto" pitchFamily="2" charset="0"/>
            </a:endParaRPr>
          </a:p>
        </p:txBody>
      </p:sp>
      <p:sp>
        <p:nvSpPr>
          <p:cNvPr id="6" name="Rectangle 5">
            <a:extLst>
              <a:ext uri="{FF2B5EF4-FFF2-40B4-BE49-F238E27FC236}">
                <a16:creationId xmlns:a16="http://schemas.microsoft.com/office/drawing/2014/main" id="{9EEB9C34-E835-4885-A8C9-B46840134955}"/>
              </a:ext>
            </a:extLst>
          </p:cNvPr>
          <p:cNvSpPr/>
          <p:nvPr/>
        </p:nvSpPr>
        <p:spPr>
          <a:xfrm>
            <a:off x="5197482" y="2112739"/>
            <a:ext cx="3594655" cy="702756"/>
          </a:xfrm>
          <a:prstGeom prst="rect">
            <a:avLst/>
          </a:prstGeom>
        </p:spPr>
        <p:txBody>
          <a:bodyPr wrap="square">
            <a:spAutoFit/>
          </a:bodyPr>
          <a:lstStyle/>
          <a:p>
            <a:pPr indent="-1905">
              <a:lnSpc>
                <a:spcPct val="150000"/>
              </a:lnSpc>
            </a:pPr>
            <a:r>
              <a:rPr lang="vi-VN" dirty="0">
                <a:latin typeface="Roboto" pitchFamily="2" charset="0"/>
                <a:ea typeface="Roboto" pitchFamily="2" charset="0"/>
              </a:rPr>
              <a:t>Ngoài USB, người dùng có thể </a:t>
            </a:r>
            <a:r>
              <a:rPr lang="vi-VN" b="1" dirty="0">
                <a:latin typeface="Roboto" pitchFamily="2" charset="0"/>
                <a:ea typeface="Roboto" pitchFamily="2" charset="0"/>
              </a:rPr>
              <a:t>dùng nguồn điện ngoài </a:t>
            </a:r>
            <a:r>
              <a:rPr lang="vi-VN" dirty="0">
                <a:latin typeface="Roboto" pitchFamily="2" charset="0"/>
                <a:ea typeface="Roboto" pitchFamily="2" charset="0"/>
              </a:rPr>
              <a:t>để cấp nguồn cho bo mạch. </a:t>
            </a:r>
            <a:endParaRPr lang="en-US" dirty="0">
              <a:latin typeface="Roboto" pitchFamily="2" charset="0"/>
              <a:ea typeface="Roboto" pitchFamily="2" charset="0"/>
            </a:endParaRPr>
          </a:p>
        </p:txBody>
      </p:sp>
      <p:sp>
        <p:nvSpPr>
          <p:cNvPr id="7" name="Rectangle 6">
            <a:extLst>
              <a:ext uri="{FF2B5EF4-FFF2-40B4-BE49-F238E27FC236}">
                <a16:creationId xmlns:a16="http://schemas.microsoft.com/office/drawing/2014/main" id="{527AE604-4E1B-4154-A1C2-0E933B8F0E33}"/>
              </a:ext>
            </a:extLst>
          </p:cNvPr>
          <p:cNvSpPr/>
          <p:nvPr/>
        </p:nvSpPr>
        <p:spPr>
          <a:xfrm>
            <a:off x="552084" y="2535318"/>
            <a:ext cx="3510309" cy="1322157"/>
          </a:xfrm>
          <a:prstGeom prst="rect">
            <a:avLst/>
          </a:prstGeom>
        </p:spPr>
        <p:txBody>
          <a:bodyPr wrap="square">
            <a:spAutoFit/>
          </a:bodyPr>
          <a:lstStyle/>
          <a:p>
            <a:pPr>
              <a:lnSpc>
                <a:spcPct val="200000"/>
              </a:lnSpc>
            </a:pPr>
            <a:r>
              <a:rPr lang="en-US" dirty="0" err="1">
                <a:latin typeface="Roboto" pitchFamily="2" charset="0"/>
                <a:ea typeface="Roboto" pitchFamily="2" charset="0"/>
              </a:rPr>
              <a:t>Là</a:t>
            </a:r>
            <a:r>
              <a:rPr lang="en-US" dirty="0">
                <a:latin typeface="Roboto" pitchFamily="2" charset="0"/>
                <a:ea typeface="Roboto" pitchFamily="2" charset="0"/>
              </a:rPr>
              <a:t> </a:t>
            </a:r>
            <a:r>
              <a:rPr lang="en-US" dirty="0" err="1">
                <a:latin typeface="Roboto" pitchFamily="2" charset="0"/>
                <a:ea typeface="Roboto" pitchFamily="2" charset="0"/>
              </a:rPr>
              <a:t>phiên</a:t>
            </a:r>
            <a:r>
              <a:rPr lang="en-US" dirty="0">
                <a:latin typeface="Roboto" pitchFamily="2" charset="0"/>
                <a:ea typeface="Roboto" pitchFamily="2" charset="0"/>
              </a:rPr>
              <a:t> </a:t>
            </a:r>
            <a:r>
              <a:rPr lang="en-US" dirty="0" err="1">
                <a:latin typeface="Roboto" pitchFamily="2" charset="0"/>
                <a:ea typeface="Roboto" pitchFamily="2" charset="0"/>
              </a:rPr>
              <a:t>bản</a:t>
            </a:r>
            <a:r>
              <a:rPr lang="en-US" dirty="0">
                <a:latin typeface="Roboto" pitchFamily="2" charset="0"/>
                <a:ea typeface="Roboto" pitchFamily="2" charset="0"/>
              </a:rPr>
              <a:t> </a:t>
            </a:r>
            <a:r>
              <a:rPr lang="en-US" dirty="0" err="1">
                <a:latin typeface="Roboto" pitchFamily="2" charset="0"/>
                <a:ea typeface="Roboto" pitchFamily="2" charset="0"/>
              </a:rPr>
              <a:t>chính</a:t>
            </a:r>
            <a:r>
              <a:rPr lang="en-US" dirty="0">
                <a:latin typeface="Roboto" pitchFamily="2" charset="0"/>
                <a:ea typeface="Roboto" pitchFamily="2" charset="0"/>
              </a:rPr>
              <a:t> </a:t>
            </a:r>
            <a:r>
              <a:rPr lang="en-US" dirty="0" err="1">
                <a:latin typeface="Roboto" pitchFamily="2" charset="0"/>
                <a:ea typeface="Roboto" pitchFamily="2" charset="0"/>
              </a:rPr>
              <a:t>thức</a:t>
            </a:r>
            <a:r>
              <a:rPr lang="en-US" dirty="0">
                <a:latin typeface="Roboto" pitchFamily="2" charset="0"/>
                <a:ea typeface="Roboto" pitchFamily="2" charset="0"/>
              </a:rPr>
              <a:t> </a:t>
            </a:r>
            <a:r>
              <a:rPr lang="en-US" dirty="0" err="1">
                <a:latin typeface="Roboto" pitchFamily="2" charset="0"/>
                <a:ea typeface="Roboto" pitchFamily="2" charset="0"/>
              </a:rPr>
              <a:t>nhất</a:t>
            </a:r>
            <a:r>
              <a:rPr lang="en-US" dirty="0">
                <a:latin typeface="Roboto" pitchFamily="2" charset="0"/>
                <a:ea typeface="Roboto" pitchFamily="2" charset="0"/>
              </a:rPr>
              <a:t> </a:t>
            </a:r>
            <a:r>
              <a:rPr lang="en-US" dirty="0" err="1">
                <a:latin typeface="Roboto" pitchFamily="2" charset="0"/>
                <a:ea typeface="Roboto" pitchFamily="2" charset="0"/>
              </a:rPr>
              <a:t>đi</a:t>
            </a:r>
            <a:r>
              <a:rPr lang="en-US" dirty="0">
                <a:latin typeface="Roboto" pitchFamily="2" charset="0"/>
                <a:ea typeface="Roboto" pitchFamily="2" charset="0"/>
              </a:rPr>
              <a:t> </a:t>
            </a:r>
            <a:r>
              <a:rPr lang="en-US" dirty="0" err="1">
                <a:latin typeface="Roboto" pitchFamily="2" charset="0"/>
                <a:ea typeface="Roboto" pitchFamily="2" charset="0"/>
              </a:rPr>
              <a:t>kèm</a:t>
            </a:r>
            <a:r>
              <a:rPr lang="en-US" dirty="0">
                <a:latin typeface="Roboto" pitchFamily="2" charset="0"/>
                <a:ea typeface="Roboto" pitchFamily="2" charset="0"/>
              </a:rPr>
              <a:t> </a:t>
            </a:r>
            <a:r>
              <a:rPr lang="en-US" dirty="0" err="1">
                <a:latin typeface="Roboto" pitchFamily="2" charset="0"/>
                <a:ea typeface="Roboto" pitchFamily="2" charset="0"/>
              </a:rPr>
              <a:t>với</a:t>
            </a:r>
            <a:r>
              <a:rPr lang="en-US" dirty="0">
                <a:latin typeface="Roboto" pitchFamily="2" charset="0"/>
                <a:ea typeface="Roboto" pitchFamily="2" charset="0"/>
              </a:rPr>
              <a:t> </a:t>
            </a:r>
            <a:r>
              <a:rPr lang="en-US" b="1" dirty="0">
                <a:latin typeface="Roboto" pitchFamily="2" charset="0"/>
                <a:ea typeface="Roboto" pitchFamily="2" charset="0"/>
              </a:rPr>
              <a:t>vi </a:t>
            </a:r>
            <a:r>
              <a:rPr lang="en-US" b="1" dirty="0" err="1">
                <a:latin typeface="Roboto" pitchFamily="2" charset="0"/>
                <a:ea typeface="Roboto" pitchFamily="2" charset="0"/>
              </a:rPr>
              <a:t>điều</a:t>
            </a:r>
            <a:r>
              <a:rPr lang="en-US" b="1" dirty="0">
                <a:latin typeface="Roboto" pitchFamily="2" charset="0"/>
                <a:ea typeface="Roboto" pitchFamily="2" charset="0"/>
              </a:rPr>
              <a:t> </a:t>
            </a:r>
            <a:r>
              <a:rPr lang="en-US" b="1" dirty="0" err="1">
                <a:latin typeface="Roboto" pitchFamily="2" charset="0"/>
                <a:ea typeface="Roboto" pitchFamily="2" charset="0"/>
              </a:rPr>
              <a:t>khiển</a:t>
            </a:r>
            <a:r>
              <a:rPr lang="en-US" b="1" dirty="0">
                <a:latin typeface="Roboto" pitchFamily="2" charset="0"/>
                <a:ea typeface="Roboto" pitchFamily="2" charset="0"/>
              </a:rPr>
              <a:t> Atmega328 8 bit AVR Atmel </a:t>
            </a:r>
            <a:r>
              <a:rPr lang="en-US" b="1" dirty="0" err="1">
                <a:latin typeface="Roboto" pitchFamily="2" charset="0"/>
                <a:ea typeface="Roboto" pitchFamily="2" charset="0"/>
              </a:rPr>
              <a:t>trong</a:t>
            </a:r>
            <a:r>
              <a:rPr lang="en-US" b="1" dirty="0">
                <a:latin typeface="Roboto" pitchFamily="2" charset="0"/>
                <a:ea typeface="Roboto" pitchFamily="2" charset="0"/>
              </a:rPr>
              <a:t> </a:t>
            </a:r>
            <a:r>
              <a:rPr lang="en-US" b="1" dirty="0" err="1">
                <a:latin typeface="Roboto" pitchFamily="2" charset="0"/>
                <a:ea typeface="Roboto" pitchFamily="2" charset="0"/>
              </a:rPr>
              <a:t>đó</a:t>
            </a:r>
            <a:r>
              <a:rPr lang="en-US" b="1" dirty="0">
                <a:latin typeface="Roboto" pitchFamily="2" charset="0"/>
                <a:ea typeface="Roboto" pitchFamily="2" charset="0"/>
              </a:rPr>
              <a:t> </a:t>
            </a:r>
            <a:r>
              <a:rPr lang="en-US" b="1" dirty="0" err="1">
                <a:latin typeface="Roboto" pitchFamily="2" charset="0"/>
                <a:ea typeface="Roboto" pitchFamily="2" charset="0"/>
              </a:rPr>
              <a:t>bộ</a:t>
            </a:r>
            <a:r>
              <a:rPr lang="en-US" b="1" dirty="0">
                <a:latin typeface="Roboto" pitchFamily="2" charset="0"/>
                <a:ea typeface="Roboto" pitchFamily="2" charset="0"/>
              </a:rPr>
              <a:t> </a:t>
            </a:r>
            <a:r>
              <a:rPr lang="en-US" b="1" dirty="0" err="1">
                <a:latin typeface="Roboto" pitchFamily="2" charset="0"/>
                <a:ea typeface="Roboto" pitchFamily="2" charset="0"/>
              </a:rPr>
              <a:t>nhớ</a:t>
            </a:r>
            <a:r>
              <a:rPr lang="en-US" b="1" dirty="0">
                <a:latin typeface="Roboto" pitchFamily="2" charset="0"/>
                <a:ea typeface="Roboto" pitchFamily="2" charset="0"/>
              </a:rPr>
              <a:t> RAM </a:t>
            </a:r>
            <a:r>
              <a:rPr lang="en-US" b="1" dirty="0" err="1">
                <a:latin typeface="Roboto" pitchFamily="2" charset="0"/>
                <a:ea typeface="Roboto" pitchFamily="2" charset="0"/>
              </a:rPr>
              <a:t>là</a:t>
            </a:r>
            <a:r>
              <a:rPr lang="en-US" b="1" dirty="0">
                <a:latin typeface="Roboto" pitchFamily="2" charset="0"/>
                <a:ea typeface="Roboto" pitchFamily="2" charset="0"/>
              </a:rPr>
              <a:t> 32KB</a:t>
            </a:r>
            <a:r>
              <a:rPr lang="en-US" dirty="0">
                <a:latin typeface="Roboto" pitchFamily="2" charset="0"/>
                <a:ea typeface="Roboto" pitchFamily="2" charset="0"/>
              </a:rPr>
              <a:t>.</a:t>
            </a:r>
          </a:p>
        </p:txBody>
      </p:sp>
      <p:sp>
        <p:nvSpPr>
          <p:cNvPr id="8" name="Rectangle 7">
            <a:extLst>
              <a:ext uri="{FF2B5EF4-FFF2-40B4-BE49-F238E27FC236}">
                <a16:creationId xmlns:a16="http://schemas.microsoft.com/office/drawing/2014/main" id="{9D00ABA1-108A-4DE8-9663-0A5B63D8F97C}"/>
              </a:ext>
            </a:extLst>
          </p:cNvPr>
          <p:cNvSpPr/>
          <p:nvPr/>
        </p:nvSpPr>
        <p:spPr>
          <a:xfrm>
            <a:off x="5182237" y="3435115"/>
            <a:ext cx="3609900" cy="1349087"/>
          </a:xfrm>
          <a:prstGeom prst="rect">
            <a:avLst/>
          </a:prstGeom>
        </p:spPr>
        <p:txBody>
          <a:bodyPr wrap="square">
            <a:spAutoFit/>
          </a:bodyPr>
          <a:lstStyle/>
          <a:p>
            <a:pPr>
              <a:lnSpc>
                <a:spcPct val="150000"/>
              </a:lnSpc>
            </a:pPr>
            <a:r>
              <a:rPr lang="vi-VN" dirty="0">
                <a:latin typeface="Roboto" pitchFamily="2" charset="0"/>
                <a:ea typeface="Roboto" pitchFamily="2" charset="0"/>
              </a:rPr>
              <a:t> Khi tính chất và chức năng của nhiệm vụ trở nên phức tạp, thẻ nhớ </a:t>
            </a:r>
            <a:r>
              <a:rPr lang="vi-VN" b="1" dirty="0">
                <a:latin typeface="Roboto" pitchFamily="2" charset="0"/>
                <a:ea typeface="Roboto" pitchFamily="2" charset="0"/>
              </a:rPr>
              <a:t>SD Mirco có thể được kết nối thêm vào Arduino </a:t>
            </a:r>
            <a:r>
              <a:rPr lang="vi-VN" dirty="0">
                <a:latin typeface="Roboto" pitchFamily="2" charset="0"/>
                <a:ea typeface="Roboto" pitchFamily="2" charset="0"/>
              </a:rPr>
              <a:t>để lưu trữ được nhiều thông tin hơn.</a:t>
            </a:r>
            <a:endParaRPr lang="en-US" dirty="0">
              <a:latin typeface="Roboto" pitchFamily="2" charset="0"/>
              <a:ea typeface="Roboto" pitchFamily="2"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11"/>
                                        </p:tgtEl>
                                        <p:attrNameLst>
                                          <p:attrName>style.visibility</p:attrName>
                                        </p:attrNameLst>
                                      </p:cBhvr>
                                      <p:to>
                                        <p:strVal val="visible"/>
                                      </p:to>
                                    </p:set>
                                    <p:animEffect transition="in" filter="fade">
                                      <p:cBhvr>
                                        <p:cTn id="7" dur="1000"/>
                                        <p:tgtEl>
                                          <p:spTgt spid="811"/>
                                        </p:tgtEl>
                                      </p:cBhvr>
                                    </p:animEffect>
                                    <p:anim calcmode="lin" valueType="num">
                                      <p:cBhvr>
                                        <p:cTn id="8" dur="1000" fill="hold"/>
                                        <p:tgtEl>
                                          <p:spTgt spid="811"/>
                                        </p:tgtEl>
                                        <p:attrNameLst>
                                          <p:attrName>ppt_x</p:attrName>
                                        </p:attrNameLst>
                                      </p:cBhvr>
                                      <p:tavLst>
                                        <p:tav tm="0">
                                          <p:val>
                                            <p:strVal val="#ppt_x"/>
                                          </p:val>
                                        </p:tav>
                                        <p:tav tm="100000">
                                          <p:val>
                                            <p:strVal val="#ppt_x"/>
                                          </p:val>
                                        </p:tav>
                                      </p:tavLst>
                                    </p:anim>
                                    <p:anim calcmode="lin" valueType="num">
                                      <p:cBhvr>
                                        <p:cTn id="9" dur="1000" fill="hold"/>
                                        <p:tgtEl>
                                          <p:spTgt spid="8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09"/>
                                        </p:tgtEl>
                                        <p:attrNameLst>
                                          <p:attrName>style.visibility</p:attrName>
                                        </p:attrNameLst>
                                      </p:cBhvr>
                                      <p:to>
                                        <p:strVal val="visible"/>
                                      </p:to>
                                    </p:set>
                                    <p:animEffect transition="in" filter="fade">
                                      <p:cBhvr>
                                        <p:cTn id="12" dur="1000"/>
                                        <p:tgtEl>
                                          <p:spTgt spid="809"/>
                                        </p:tgtEl>
                                      </p:cBhvr>
                                    </p:animEffect>
                                    <p:anim calcmode="lin" valueType="num">
                                      <p:cBhvr>
                                        <p:cTn id="13" dur="1000" fill="hold"/>
                                        <p:tgtEl>
                                          <p:spTgt spid="809"/>
                                        </p:tgtEl>
                                        <p:attrNameLst>
                                          <p:attrName>ppt_x</p:attrName>
                                        </p:attrNameLst>
                                      </p:cBhvr>
                                      <p:tavLst>
                                        <p:tav tm="0">
                                          <p:val>
                                            <p:strVal val="#ppt_x"/>
                                          </p:val>
                                        </p:tav>
                                        <p:tav tm="100000">
                                          <p:val>
                                            <p:strVal val="#ppt_x"/>
                                          </p:val>
                                        </p:tav>
                                      </p:tavLst>
                                    </p:anim>
                                    <p:anim calcmode="lin" valueType="num">
                                      <p:cBhvr>
                                        <p:cTn id="14" dur="1000" fill="hold"/>
                                        <p:tgtEl>
                                          <p:spTgt spid="80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797"/>
                                        </p:tgtEl>
                                        <p:attrNameLst>
                                          <p:attrName>style.visibility</p:attrName>
                                        </p:attrNameLst>
                                      </p:cBhvr>
                                      <p:to>
                                        <p:strVal val="visible"/>
                                      </p:to>
                                    </p:set>
                                    <p:anim calcmode="lin" valueType="num">
                                      <p:cBhvr additive="base">
                                        <p:cTn id="24" dur="500" fill="hold"/>
                                        <p:tgtEl>
                                          <p:spTgt spid="797"/>
                                        </p:tgtEl>
                                        <p:attrNameLst>
                                          <p:attrName>ppt_x</p:attrName>
                                        </p:attrNameLst>
                                      </p:cBhvr>
                                      <p:tavLst>
                                        <p:tav tm="0">
                                          <p:val>
                                            <p:strVal val="#ppt_x"/>
                                          </p:val>
                                        </p:tav>
                                        <p:tav tm="100000">
                                          <p:val>
                                            <p:strVal val="#ppt_x"/>
                                          </p:val>
                                        </p:tav>
                                      </p:tavLst>
                                    </p:anim>
                                    <p:anim calcmode="lin" valueType="num">
                                      <p:cBhvr additive="base">
                                        <p:cTn id="25" dur="500" fill="hold"/>
                                        <p:tgtEl>
                                          <p:spTgt spid="79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818"/>
                                        </p:tgtEl>
                                        <p:attrNameLst>
                                          <p:attrName>style.visibility</p:attrName>
                                        </p:attrNameLst>
                                      </p:cBhvr>
                                      <p:to>
                                        <p:strVal val="visible"/>
                                      </p:to>
                                    </p:set>
                                    <p:anim calcmode="lin" valueType="num">
                                      <p:cBhvr additive="base">
                                        <p:cTn id="28" dur="500" fill="hold"/>
                                        <p:tgtEl>
                                          <p:spTgt spid="818"/>
                                        </p:tgtEl>
                                        <p:attrNameLst>
                                          <p:attrName>ppt_x</p:attrName>
                                        </p:attrNameLst>
                                      </p:cBhvr>
                                      <p:tavLst>
                                        <p:tav tm="0">
                                          <p:val>
                                            <p:strVal val="#ppt_x"/>
                                          </p:val>
                                        </p:tav>
                                        <p:tav tm="100000">
                                          <p:val>
                                            <p:strVal val="#ppt_x"/>
                                          </p:val>
                                        </p:tav>
                                      </p:tavLst>
                                    </p:anim>
                                    <p:anim calcmode="lin" valueType="num">
                                      <p:cBhvr additive="base">
                                        <p:cTn id="29" dur="500" fill="hold"/>
                                        <p:tgtEl>
                                          <p:spTgt spid="818"/>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fill="hold"/>
                                        <p:tgtEl>
                                          <p:spTgt spid="6"/>
                                        </p:tgtEl>
                                        <p:attrNameLst>
                                          <p:attrName>ppt_x</p:attrName>
                                        </p:attrNameLst>
                                      </p:cBhvr>
                                      <p:tavLst>
                                        <p:tav tm="0">
                                          <p:val>
                                            <p:strVal val="#ppt_x"/>
                                          </p:val>
                                        </p:tav>
                                        <p:tav tm="100000">
                                          <p:val>
                                            <p:strVal val="#ppt_x"/>
                                          </p:val>
                                        </p:tav>
                                      </p:tavLst>
                                    </p:anim>
                                    <p:anim calcmode="lin" valueType="num">
                                      <p:cBhvr additive="base">
                                        <p:cTn id="3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805"/>
                                        </p:tgtEl>
                                        <p:attrNameLst>
                                          <p:attrName>style.visibility</p:attrName>
                                        </p:attrNameLst>
                                      </p:cBhvr>
                                      <p:to>
                                        <p:strVal val="visible"/>
                                      </p:to>
                                    </p:set>
                                    <p:anim calcmode="lin" valueType="num">
                                      <p:cBhvr additive="base">
                                        <p:cTn id="38" dur="500" fill="hold"/>
                                        <p:tgtEl>
                                          <p:spTgt spid="805"/>
                                        </p:tgtEl>
                                        <p:attrNameLst>
                                          <p:attrName>ppt_x</p:attrName>
                                        </p:attrNameLst>
                                      </p:cBhvr>
                                      <p:tavLst>
                                        <p:tav tm="0">
                                          <p:val>
                                            <p:strVal val="#ppt_x"/>
                                          </p:val>
                                        </p:tav>
                                        <p:tav tm="100000">
                                          <p:val>
                                            <p:strVal val="#ppt_x"/>
                                          </p:val>
                                        </p:tav>
                                      </p:tavLst>
                                    </p:anim>
                                    <p:anim calcmode="lin" valueType="num">
                                      <p:cBhvr additive="base">
                                        <p:cTn id="39" dur="500" fill="hold"/>
                                        <p:tgtEl>
                                          <p:spTgt spid="805"/>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814"/>
                                        </p:tgtEl>
                                        <p:attrNameLst>
                                          <p:attrName>style.visibility</p:attrName>
                                        </p:attrNameLst>
                                      </p:cBhvr>
                                      <p:to>
                                        <p:strVal val="visible"/>
                                      </p:to>
                                    </p:set>
                                    <p:anim calcmode="lin" valueType="num">
                                      <p:cBhvr additive="base">
                                        <p:cTn id="42" dur="500" fill="hold"/>
                                        <p:tgtEl>
                                          <p:spTgt spid="814"/>
                                        </p:tgtEl>
                                        <p:attrNameLst>
                                          <p:attrName>ppt_x</p:attrName>
                                        </p:attrNameLst>
                                      </p:cBhvr>
                                      <p:tavLst>
                                        <p:tav tm="0">
                                          <p:val>
                                            <p:strVal val="#ppt_x"/>
                                          </p:val>
                                        </p:tav>
                                        <p:tav tm="100000">
                                          <p:val>
                                            <p:strVal val="#ppt_x"/>
                                          </p:val>
                                        </p:tav>
                                      </p:tavLst>
                                    </p:anim>
                                    <p:anim calcmode="lin" valueType="num">
                                      <p:cBhvr additive="base">
                                        <p:cTn id="43" dur="500" fill="hold"/>
                                        <p:tgtEl>
                                          <p:spTgt spid="814"/>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7"/>
                                        </p:tgtEl>
                                        <p:attrNameLst>
                                          <p:attrName>style.visibility</p:attrName>
                                        </p:attrNameLst>
                                      </p:cBhvr>
                                      <p:to>
                                        <p:strVal val="visible"/>
                                      </p:to>
                                    </p:set>
                                    <p:anim calcmode="lin" valueType="num">
                                      <p:cBhvr additive="base">
                                        <p:cTn id="46" dur="500" fill="hold"/>
                                        <p:tgtEl>
                                          <p:spTgt spid="7"/>
                                        </p:tgtEl>
                                        <p:attrNameLst>
                                          <p:attrName>ppt_x</p:attrName>
                                        </p:attrNameLst>
                                      </p:cBhvr>
                                      <p:tavLst>
                                        <p:tav tm="0">
                                          <p:val>
                                            <p:strVal val="#ppt_x"/>
                                          </p:val>
                                        </p:tav>
                                        <p:tav tm="100000">
                                          <p:val>
                                            <p:strVal val="#ppt_x"/>
                                          </p:val>
                                        </p:tav>
                                      </p:tavLst>
                                    </p:anim>
                                    <p:anim calcmode="lin" valueType="num">
                                      <p:cBhvr additive="base">
                                        <p:cTn id="4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793"/>
                                        </p:tgtEl>
                                        <p:attrNameLst>
                                          <p:attrName>style.visibility</p:attrName>
                                        </p:attrNameLst>
                                      </p:cBhvr>
                                      <p:to>
                                        <p:strVal val="visible"/>
                                      </p:to>
                                    </p:set>
                                    <p:anim calcmode="lin" valueType="num">
                                      <p:cBhvr additive="base">
                                        <p:cTn id="52" dur="500" fill="hold"/>
                                        <p:tgtEl>
                                          <p:spTgt spid="793"/>
                                        </p:tgtEl>
                                        <p:attrNameLst>
                                          <p:attrName>ppt_x</p:attrName>
                                        </p:attrNameLst>
                                      </p:cBhvr>
                                      <p:tavLst>
                                        <p:tav tm="0">
                                          <p:val>
                                            <p:strVal val="#ppt_x"/>
                                          </p:val>
                                        </p:tav>
                                        <p:tav tm="100000">
                                          <p:val>
                                            <p:strVal val="#ppt_x"/>
                                          </p:val>
                                        </p:tav>
                                      </p:tavLst>
                                    </p:anim>
                                    <p:anim calcmode="lin" valueType="num">
                                      <p:cBhvr additive="base">
                                        <p:cTn id="53" dur="500" fill="hold"/>
                                        <p:tgtEl>
                                          <p:spTgt spid="793"/>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0"/>
                                  </p:stCondLst>
                                  <p:childTnLst>
                                    <p:set>
                                      <p:cBhvr>
                                        <p:cTn id="55" dur="1" fill="hold">
                                          <p:stCondLst>
                                            <p:cond delay="0"/>
                                          </p:stCondLst>
                                        </p:cTn>
                                        <p:tgtEl>
                                          <p:spTgt spid="819"/>
                                        </p:tgtEl>
                                        <p:attrNameLst>
                                          <p:attrName>style.visibility</p:attrName>
                                        </p:attrNameLst>
                                      </p:cBhvr>
                                      <p:to>
                                        <p:strVal val="visible"/>
                                      </p:to>
                                    </p:set>
                                    <p:anim calcmode="lin" valueType="num">
                                      <p:cBhvr additive="base">
                                        <p:cTn id="56" dur="500" fill="hold"/>
                                        <p:tgtEl>
                                          <p:spTgt spid="819"/>
                                        </p:tgtEl>
                                        <p:attrNameLst>
                                          <p:attrName>ppt_x</p:attrName>
                                        </p:attrNameLst>
                                      </p:cBhvr>
                                      <p:tavLst>
                                        <p:tav tm="0">
                                          <p:val>
                                            <p:strVal val="#ppt_x"/>
                                          </p:val>
                                        </p:tav>
                                        <p:tav tm="100000">
                                          <p:val>
                                            <p:strVal val="#ppt_x"/>
                                          </p:val>
                                        </p:tav>
                                      </p:tavLst>
                                    </p:anim>
                                    <p:anim calcmode="lin" valueType="num">
                                      <p:cBhvr additive="base">
                                        <p:cTn id="57" dur="500" fill="hold"/>
                                        <p:tgtEl>
                                          <p:spTgt spid="819"/>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822"/>
                                        </p:tgtEl>
                                        <p:attrNameLst>
                                          <p:attrName>style.visibility</p:attrName>
                                        </p:attrNameLst>
                                      </p:cBhvr>
                                      <p:to>
                                        <p:strVal val="visible"/>
                                      </p:to>
                                    </p:set>
                                    <p:anim calcmode="lin" valueType="num">
                                      <p:cBhvr additive="base">
                                        <p:cTn id="60" dur="500" fill="hold"/>
                                        <p:tgtEl>
                                          <p:spTgt spid="822"/>
                                        </p:tgtEl>
                                        <p:attrNameLst>
                                          <p:attrName>ppt_x</p:attrName>
                                        </p:attrNameLst>
                                      </p:cBhvr>
                                      <p:tavLst>
                                        <p:tav tm="0">
                                          <p:val>
                                            <p:strVal val="#ppt_x"/>
                                          </p:val>
                                        </p:tav>
                                        <p:tav tm="100000">
                                          <p:val>
                                            <p:strVal val="#ppt_x"/>
                                          </p:val>
                                        </p:tav>
                                      </p:tavLst>
                                    </p:anim>
                                    <p:anim calcmode="lin" valueType="num">
                                      <p:cBhvr additive="base">
                                        <p:cTn id="61" dur="500" fill="hold"/>
                                        <p:tgtEl>
                                          <p:spTgt spid="822"/>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8"/>
                                        </p:tgtEl>
                                        <p:attrNameLst>
                                          <p:attrName>style.visibility</p:attrName>
                                        </p:attrNameLst>
                                      </p:cBhvr>
                                      <p:to>
                                        <p:strVal val="visible"/>
                                      </p:to>
                                    </p:set>
                                    <p:anim calcmode="lin" valueType="num">
                                      <p:cBhvr additive="base">
                                        <p:cTn id="64" dur="500" fill="hold"/>
                                        <p:tgtEl>
                                          <p:spTgt spid="8"/>
                                        </p:tgtEl>
                                        <p:attrNameLst>
                                          <p:attrName>ppt_x</p:attrName>
                                        </p:attrNameLst>
                                      </p:cBhvr>
                                      <p:tavLst>
                                        <p:tav tm="0">
                                          <p:val>
                                            <p:strVal val="#ppt_x"/>
                                          </p:val>
                                        </p:tav>
                                        <p:tav tm="100000">
                                          <p:val>
                                            <p:strVal val="#ppt_x"/>
                                          </p:val>
                                        </p:tav>
                                      </p:tavLst>
                                    </p:anim>
                                    <p:anim calcmode="lin" valueType="num">
                                      <p:cBhvr additive="base">
                                        <p:cTn id="6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3" grpId="0" animBg="1"/>
      <p:bldP spid="797" grpId="0" animBg="1"/>
      <p:bldP spid="805" grpId="0" animBg="1"/>
      <p:bldP spid="809" grpId="0" animBg="1"/>
      <p:bldP spid="818" grpId="0" animBg="1"/>
      <p:bldP spid="5" grpId="0"/>
      <p:bldP spid="6" grpId="0"/>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19BD1D3C-2DC9-4719-8A58-BAF5AAFF2B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469833">
            <a:off x="2522642" y="-402488"/>
            <a:ext cx="3594383" cy="359438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29BCB42-4523-4EC7-87AA-4ADA39A35D39}"/>
              </a:ext>
            </a:extLst>
          </p:cNvPr>
          <p:cNvSpPr/>
          <p:nvPr/>
        </p:nvSpPr>
        <p:spPr>
          <a:xfrm>
            <a:off x="872613" y="176349"/>
            <a:ext cx="6821098" cy="523220"/>
          </a:xfrm>
          <a:prstGeom prst="rect">
            <a:avLst/>
          </a:prstGeom>
        </p:spPr>
        <p:txBody>
          <a:bodyPr wrap="none">
            <a:spAutoFit/>
          </a:bodyPr>
          <a:lstStyle/>
          <a:p>
            <a:r>
              <a:rPr lang="en-US" sz="2800" b="1" dirty="0">
                <a:latin typeface="Roboto" pitchFamily="2" charset="0"/>
                <a:ea typeface="Roboto" pitchFamily="2" charset="0"/>
              </a:rPr>
              <a:t>3.2.3  LỰA CHỌN LINH KIỆN VÀ MODULE</a:t>
            </a:r>
          </a:p>
        </p:txBody>
      </p:sp>
      <p:sp>
        <p:nvSpPr>
          <p:cNvPr id="4" name="Google Shape;595;p25">
            <a:extLst>
              <a:ext uri="{FF2B5EF4-FFF2-40B4-BE49-F238E27FC236}">
                <a16:creationId xmlns:a16="http://schemas.microsoft.com/office/drawing/2014/main" id="{EEBE2160-793D-4EB0-AB76-183404274D1E}"/>
              </a:ext>
            </a:extLst>
          </p:cNvPr>
          <p:cNvSpPr/>
          <p:nvPr/>
        </p:nvSpPr>
        <p:spPr>
          <a:xfrm rot="2700000">
            <a:off x="3959094" y="2545911"/>
            <a:ext cx="1016496" cy="1016496"/>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96;p25">
            <a:extLst>
              <a:ext uri="{FF2B5EF4-FFF2-40B4-BE49-F238E27FC236}">
                <a16:creationId xmlns:a16="http://schemas.microsoft.com/office/drawing/2014/main" id="{CF6E35FD-F7CF-4BDF-B134-B18E118545BC}"/>
              </a:ext>
            </a:extLst>
          </p:cNvPr>
          <p:cNvSpPr/>
          <p:nvPr/>
        </p:nvSpPr>
        <p:spPr>
          <a:xfrm rot="2700000">
            <a:off x="5307712" y="2545911"/>
            <a:ext cx="1016496" cy="1016496"/>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602;p25">
            <a:extLst>
              <a:ext uri="{FF2B5EF4-FFF2-40B4-BE49-F238E27FC236}">
                <a16:creationId xmlns:a16="http://schemas.microsoft.com/office/drawing/2014/main" id="{73A84D8F-F0BF-4E92-B1D2-DCBD2A7EFD21}"/>
              </a:ext>
            </a:extLst>
          </p:cNvPr>
          <p:cNvGrpSpPr/>
          <p:nvPr/>
        </p:nvGrpSpPr>
        <p:grpSpPr>
          <a:xfrm>
            <a:off x="6517373" y="2231068"/>
            <a:ext cx="2187685" cy="566839"/>
            <a:chOff x="6615425" y="1239850"/>
            <a:chExt cx="1861797" cy="482400"/>
          </a:xfrm>
        </p:grpSpPr>
        <p:sp>
          <p:nvSpPr>
            <p:cNvPr id="11" name="Google Shape;603;p25">
              <a:extLst>
                <a:ext uri="{FF2B5EF4-FFF2-40B4-BE49-F238E27FC236}">
                  <a16:creationId xmlns:a16="http://schemas.microsoft.com/office/drawing/2014/main" id="{9313A65A-C4E0-4FD7-9152-08E56B2438E8}"/>
                </a:ext>
              </a:extLst>
            </p:cNvPr>
            <p:cNvSpPr/>
            <p:nvPr/>
          </p:nvSpPr>
          <p:spPr>
            <a:xfrm>
              <a:off x="6615425" y="1239850"/>
              <a:ext cx="1818356" cy="336900"/>
            </a:xfrm>
            <a:custGeom>
              <a:avLst/>
              <a:gdLst/>
              <a:ahLst/>
              <a:cxnLst/>
              <a:rect l="l" t="t" r="r" b="b"/>
              <a:pathLst>
                <a:path w="71950" h="13476" extrusionOk="0">
                  <a:moveTo>
                    <a:pt x="0" y="13476"/>
                  </a:moveTo>
                  <a:lnTo>
                    <a:pt x="13477" y="0"/>
                  </a:lnTo>
                  <a:lnTo>
                    <a:pt x="71950" y="0"/>
                  </a:lnTo>
                </a:path>
              </a:pathLst>
            </a:custGeom>
            <a:noFill/>
            <a:ln w="9525" cap="flat" cmpd="sng">
              <a:solidFill>
                <a:schemeClr val="accent6"/>
              </a:solidFill>
              <a:prstDash val="solid"/>
              <a:round/>
              <a:headEnd type="none" w="med" len="med"/>
              <a:tailEnd type="none" w="med" len="med"/>
            </a:ln>
          </p:spPr>
        </p:sp>
        <p:sp>
          <p:nvSpPr>
            <p:cNvPr id="13" name="Google Shape;605;p25">
              <a:extLst>
                <a:ext uri="{FF2B5EF4-FFF2-40B4-BE49-F238E27FC236}">
                  <a16:creationId xmlns:a16="http://schemas.microsoft.com/office/drawing/2014/main" id="{C3A658D0-374A-4642-A4DF-072B06063FFE}"/>
                </a:ext>
              </a:extLst>
            </p:cNvPr>
            <p:cNvSpPr txBox="1"/>
            <p:nvPr/>
          </p:nvSpPr>
          <p:spPr>
            <a:xfrm>
              <a:off x="6734626" y="1431250"/>
              <a:ext cx="1742596" cy="291000"/>
            </a:xfrm>
            <a:prstGeom prst="rect">
              <a:avLst/>
            </a:prstGeom>
            <a:noFill/>
            <a:ln>
              <a:noFill/>
            </a:ln>
          </p:spPr>
          <p:txBody>
            <a:bodyPr spcFirstLastPara="1" wrap="square" lIns="91425" tIns="91425" rIns="91425" bIns="91425" anchor="ctr" anchorCtr="0">
              <a:noAutofit/>
            </a:bodyPr>
            <a:lstStyle/>
            <a:p>
              <a:pPr algn="r"/>
              <a:r>
                <a:rPr lang="en-US" b="1" dirty="0" err="1">
                  <a:solidFill>
                    <a:schemeClr val="accent6"/>
                  </a:solidFill>
                  <a:latin typeface="Roboto" pitchFamily="2" charset="0"/>
                  <a:ea typeface="Roboto" pitchFamily="2" charset="0"/>
                </a:rPr>
                <a:t>Loại</a:t>
              </a:r>
              <a:r>
                <a:rPr lang="en-US" b="1" dirty="0">
                  <a:solidFill>
                    <a:schemeClr val="accent6"/>
                  </a:solidFill>
                  <a:latin typeface="Roboto" pitchFamily="2" charset="0"/>
                  <a:ea typeface="Roboto" pitchFamily="2" charset="0"/>
                </a:rPr>
                <a:t> </a:t>
              </a:r>
              <a:r>
                <a:rPr lang="en-US" b="1" dirty="0" err="1">
                  <a:solidFill>
                    <a:schemeClr val="accent6"/>
                  </a:solidFill>
                  <a:latin typeface="Roboto" pitchFamily="2" charset="0"/>
                  <a:ea typeface="Roboto" pitchFamily="2" charset="0"/>
                </a:rPr>
                <a:t>dữ</a:t>
              </a:r>
              <a:r>
                <a:rPr lang="en-US" b="1" dirty="0">
                  <a:solidFill>
                    <a:schemeClr val="accent6"/>
                  </a:solidFill>
                  <a:latin typeface="Roboto" pitchFamily="2" charset="0"/>
                  <a:ea typeface="Roboto" pitchFamily="2" charset="0"/>
                </a:rPr>
                <a:t> </a:t>
              </a:r>
              <a:r>
                <a:rPr lang="en-US" b="1" dirty="0" err="1">
                  <a:solidFill>
                    <a:schemeClr val="accent6"/>
                  </a:solidFill>
                  <a:latin typeface="Roboto" pitchFamily="2" charset="0"/>
                  <a:ea typeface="Roboto" pitchFamily="2" charset="0"/>
                </a:rPr>
                <a:t>liệu</a:t>
              </a:r>
              <a:r>
                <a:rPr lang="en-US" b="1" dirty="0">
                  <a:solidFill>
                    <a:schemeClr val="accent6"/>
                  </a:solidFill>
                  <a:latin typeface="Roboto" pitchFamily="2" charset="0"/>
                  <a:ea typeface="Roboto" pitchFamily="2" charset="0"/>
                </a:rPr>
                <a:t>: Analog </a:t>
              </a:r>
            </a:p>
            <a:p>
              <a:pPr marL="0" lvl="0" indent="0" algn="r" rtl="0">
                <a:spcBef>
                  <a:spcPts val="0"/>
                </a:spcBef>
                <a:spcAft>
                  <a:spcPts val="0"/>
                </a:spcAft>
                <a:buNone/>
              </a:pPr>
              <a:endParaRPr sz="1700" b="1" dirty="0">
                <a:solidFill>
                  <a:schemeClr val="accent6"/>
                </a:solidFill>
                <a:latin typeface="Roboto" pitchFamily="2" charset="0"/>
                <a:ea typeface="Roboto" pitchFamily="2" charset="0"/>
                <a:cs typeface="Fira Sans Extra Condensed Medium"/>
                <a:sym typeface="Fira Sans Extra Condensed Medium"/>
              </a:endParaRPr>
            </a:p>
          </p:txBody>
        </p:sp>
      </p:grpSp>
      <p:sp>
        <p:nvSpPr>
          <p:cNvPr id="14" name="Google Shape;606;p25">
            <a:extLst>
              <a:ext uri="{FF2B5EF4-FFF2-40B4-BE49-F238E27FC236}">
                <a16:creationId xmlns:a16="http://schemas.microsoft.com/office/drawing/2014/main" id="{7EA7BF46-A828-4CF7-B209-92520625C3FA}"/>
              </a:ext>
            </a:extLst>
          </p:cNvPr>
          <p:cNvSpPr/>
          <p:nvPr/>
        </p:nvSpPr>
        <p:spPr>
          <a:xfrm rot="2700000">
            <a:off x="2611075" y="2545911"/>
            <a:ext cx="1016496" cy="101649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08;p25">
            <a:extLst>
              <a:ext uri="{FF2B5EF4-FFF2-40B4-BE49-F238E27FC236}">
                <a16:creationId xmlns:a16="http://schemas.microsoft.com/office/drawing/2014/main" id="{7DEA5481-3DEB-4FB5-8C20-1B648FD29505}"/>
              </a:ext>
            </a:extLst>
          </p:cNvPr>
          <p:cNvSpPr/>
          <p:nvPr/>
        </p:nvSpPr>
        <p:spPr>
          <a:xfrm flipH="1">
            <a:off x="612173" y="2231067"/>
            <a:ext cx="2136640" cy="395871"/>
          </a:xfrm>
          <a:custGeom>
            <a:avLst/>
            <a:gdLst/>
            <a:ahLst/>
            <a:cxnLst/>
            <a:rect l="l" t="t" r="r" b="b"/>
            <a:pathLst>
              <a:path w="71950" h="13476" extrusionOk="0">
                <a:moveTo>
                  <a:pt x="0" y="13476"/>
                </a:moveTo>
                <a:lnTo>
                  <a:pt x="13477" y="0"/>
                </a:lnTo>
                <a:lnTo>
                  <a:pt x="71950" y="0"/>
                </a:lnTo>
              </a:path>
            </a:pathLst>
          </a:custGeom>
          <a:noFill/>
          <a:ln w="9525" cap="flat" cmpd="sng">
            <a:solidFill>
              <a:schemeClr val="accent1"/>
            </a:solidFill>
            <a:prstDash val="solid"/>
            <a:round/>
            <a:headEnd type="none" w="med" len="med"/>
            <a:tailEnd type="none" w="med" len="med"/>
          </a:ln>
        </p:spPr>
      </p:sp>
      <p:sp>
        <p:nvSpPr>
          <p:cNvPr id="19" name="Google Shape;611;p25">
            <a:extLst>
              <a:ext uri="{FF2B5EF4-FFF2-40B4-BE49-F238E27FC236}">
                <a16:creationId xmlns:a16="http://schemas.microsoft.com/office/drawing/2014/main" id="{05DB9B29-9D87-4662-A877-988BAAF11268}"/>
              </a:ext>
            </a:extLst>
          </p:cNvPr>
          <p:cNvSpPr/>
          <p:nvPr/>
        </p:nvSpPr>
        <p:spPr>
          <a:xfrm rot="2701683">
            <a:off x="3284126" y="3359016"/>
            <a:ext cx="1018491" cy="1018241"/>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16;p25">
            <a:extLst>
              <a:ext uri="{FF2B5EF4-FFF2-40B4-BE49-F238E27FC236}">
                <a16:creationId xmlns:a16="http://schemas.microsoft.com/office/drawing/2014/main" id="{126184A4-97EA-4468-93E3-D01D94D086D3}"/>
              </a:ext>
            </a:extLst>
          </p:cNvPr>
          <p:cNvSpPr/>
          <p:nvPr/>
        </p:nvSpPr>
        <p:spPr>
          <a:xfrm rot="2700000">
            <a:off x="4632406" y="3358755"/>
            <a:ext cx="1018490" cy="101849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621;p25">
            <a:extLst>
              <a:ext uri="{FF2B5EF4-FFF2-40B4-BE49-F238E27FC236}">
                <a16:creationId xmlns:a16="http://schemas.microsoft.com/office/drawing/2014/main" id="{212561A5-969D-4E24-BF97-A65895D83607}"/>
              </a:ext>
            </a:extLst>
          </p:cNvPr>
          <p:cNvGrpSpPr/>
          <p:nvPr/>
        </p:nvGrpSpPr>
        <p:grpSpPr>
          <a:xfrm>
            <a:off x="4294805" y="2919373"/>
            <a:ext cx="420999" cy="420999"/>
            <a:chOff x="5660400" y="238125"/>
            <a:chExt cx="481825" cy="481825"/>
          </a:xfrm>
        </p:grpSpPr>
        <p:sp>
          <p:nvSpPr>
            <p:cNvPr id="30" name="Google Shape;622;p25">
              <a:extLst>
                <a:ext uri="{FF2B5EF4-FFF2-40B4-BE49-F238E27FC236}">
                  <a16:creationId xmlns:a16="http://schemas.microsoft.com/office/drawing/2014/main" id="{87F33FC8-DDEA-4DB4-8B31-7ADC0070398D}"/>
                </a:ext>
              </a:extLst>
            </p:cNvPr>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623;p25">
              <a:extLst>
                <a:ext uri="{FF2B5EF4-FFF2-40B4-BE49-F238E27FC236}">
                  <a16:creationId xmlns:a16="http://schemas.microsoft.com/office/drawing/2014/main" id="{CFDDFB7F-6017-4BB8-8E55-AF5292CE15E4}"/>
                </a:ext>
              </a:extLst>
            </p:cNvPr>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2" name="Google Shape;624;p25">
            <a:extLst>
              <a:ext uri="{FF2B5EF4-FFF2-40B4-BE49-F238E27FC236}">
                <a16:creationId xmlns:a16="http://schemas.microsoft.com/office/drawing/2014/main" id="{DAC83B85-6B1B-4223-A0DB-912B30CF25CA}"/>
              </a:ext>
            </a:extLst>
          </p:cNvPr>
          <p:cNvSpPr/>
          <p:nvPr/>
        </p:nvSpPr>
        <p:spPr>
          <a:xfrm>
            <a:off x="2959746" y="2919373"/>
            <a:ext cx="375017" cy="420999"/>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 name="Google Shape;625;p25">
            <a:extLst>
              <a:ext uri="{FF2B5EF4-FFF2-40B4-BE49-F238E27FC236}">
                <a16:creationId xmlns:a16="http://schemas.microsoft.com/office/drawing/2014/main" id="{054FA0CD-D519-4744-A2A6-36902D264D04}"/>
              </a:ext>
            </a:extLst>
          </p:cNvPr>
          <p:cNvGrpSpPr/>
          <p:nvPr/>
        </p:nvGrpSpPr>
        <p:grpSpPr>
          <a:xfrm>
            <a:off x="3614190" y="3733296"/>
            <a:ext cx="420999" cy="420999"/>
            <a:chOff x="900750" y="1436075"/>
            <a:chExt cx="481825" cy="481825"/>
          </a:xfrm>
        </p:grpSpPr>
        <p:sp>
          <p:nvSpPr>
            <p:cNvPr id="34" name="Google Shape;626;p25">
              <a:extLst>
                <a:ext uri="{FF2B5EF4-FFF2-40B4-BE49-F238E27FC236}">
                  <a16:creationId xmlns:a16="http://schemas.microsoft.com/office/drawing/2014/main" id="{7D033C4C-1985-4A35-941C-8E59F41BAB3B}"/>
                </a:ext>
              </a:extLst>
            </p:cNvPr>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627;p25">
              <a:extLst>
                <a:ext uri="{FF2B5EF4-FFF2-40B4-BE49-F238E27FC236}">
                  <a16:creationId xmlns:a16="http://schemas.microsoft.com/office/drawing/2014/main" id="{6061F86A-C781-4C25-8B0D-2FC9EED73E95}"/>
                </a:ext>
              </a:extLst>
            </p:cNvPr>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 name="Google Shape;628;p25">
              <a:extLst>
                <a:ext uri="{FF2B5EF4-FFF2-40B4-BE49-F238E27FC236}">
                  <a16:creationId xmlns:a16="http://schemas.microsoft.com/office/drawing/2014/main" id="{52DE881D-1618-4911-B659-A693FBA32FE2}"/>
                </a:ext>
              </a:extLst>
            </p:cNvPr>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 name="Google Shape;629;p25">
              <a:extLst>
                <a:ext uri="{FF2B5EF4-FFF2-40B4-BE49-F238E27FC236}">
                  <a16:creationId xmlns:a16="http://schemas.microsoft.com/office/drawing/2014/main" id="{7CCD365C-8C93-460F-808F-6925DBF73BC7}"/>
                </a:ext>
              </a:extLst>
            </p:cNvPr>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 name="Google Shape;630;p25">
            <a:extLst>
              <a:ext uri="{FF2B5EF4-FFF2-40B4-BE49-F238E27FC236}">
                <a16:creationId xmlns:a16="http://schemas.microsoft.com/office/drawing/2014/main" id="{F720BF63-1C34-4887-8766-310D2C6F01B6}"/>
              </a:ext>
            </a:extLst>
          </p:cNvPr>
          <p:cNvGrpSpPr/>
          <p:nvPr/>
        </p:nvGrpSpPr>
        <p:grpSpPr>
          <a:xfrm>
            <a:off x="4962453" y="3733296"/>
            <a:ext cx="421131" cy="420999"/>
            <a:chOff x="5642475" y="1435075"/>
            <a:chExt cx="481975" cy="481825"/>
          </a:xfrm>
        </p:grpSpPr>
        <p:sp>
          <p:nvSpPr>
            <p:cNvPr id="39" name="Google Shape;631;p25">
              <a:extLst>
                <a:ext uri="{FF2B5EF4-FFF2-40B4-BE49-F238E27FC236}">
                  <a16:creationId xmlns:a16="http://schemas.microsoft.com/office/drawing/2014/main" id="{7E3860FF-29F5-449C-B134-C24318F630C6}"/>
                </a:ext>
              </a:extLst>
            </p:cNvPr>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632;p25">
              <a:extLst>
                <a:ext uri="{FF2B5EF4-FFF2-40B4-BE49-F238E27FC236}">
                  <a16:creationId xmlns:a16="http://schemas.microsoft.com/office/drawing/2014/main" id="{F144E171-E426-417D-96B0-87C61D68F9F6}"/>
                </a:ext>
              </a:extLst>
            </p:cNvPr>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 name="Google Shape;633;p25">
              <a:extLst>
                <a:ext uri="{FF2B5EF4-FFF2-40B4-BE49-F238E27FC236}">
                  <a16:creationId xmlns:a16="http://schemas.microsoft.com/office/drawing/2014/main" id="{4FFB53D1-D2EE-4244-9D5F-3E7542B88281}"/>
                </a:ext>
              </a:extLst>
            </p:cNvPr>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 name="Google Shape;634;p25">
            <a:extLst>
              <a:ext uri="{FF2B5EF4-FFF2-40B4-BE49-F238E27FC236}">
                <a16:creationId xmlns:a16="http://schemas.microsoft.com/office/drawing/2014/main" id="{6F02A027-77CC-466C-8CDD-8D2173C38CED}"/>
              </a:ext>
            </a:extLst>
          </p:cNvPr>
          <p:cNvGrpSpPr/>
          <p:nvPr/>
        </p:nvGrpSpPr>
        <p:grpSpPr>
          <a:xfrm>
            <a:off x="5669006" y="2919375"/>
            <a:ext cx="345353" cy="420998"/>
            <a:chOff x="3907325" y="2620775"/>
            <a:chExt cx="395250" cy="481825"/>
          </a:xfrm>
        </p:grpSpPr>
        <p:sp>
          <p:nvSpPr>
            <p:cNvPr id="43" name="Google Shape;635;p25">
              <a:extLst>
                <a:ext uri="{FF2B5EF4-FFF2-40B4-BE49-F238E27FC236}">
                  <a16:creationId xmlns:a16="http://schemas.microsoft.com/office/drawing/2014/main" id="{5FA67FA6-FB34-4192-9C3A-CA27FF04489A}"/>
                </a:ext>
              </a:extLst>
            </p:cNvPr>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 name="Google Shape;636;p25">
              <a:extLst>
                <a:ext uri="{FF2B5EF4-FFF2-40B4-BE49-F238E27FC236}">
                  <a16:creationId xmlns:a16="http://schemas.microsoft.com/office/drawing/2014/main" id="{8232322D-FE45-4CF6-ABA4-28DF4A1BFEF2}"/>
                </a:ext>
              </a:extLst>
            </p:cNvPr>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637;p25">
              <a:extLst>
                <a:ext uri="{FF2B5EF4-FFF2-40B4-BE49-F238E27FC236}">
                  <a16:creationId xmlns:a16="http://schemas.microsoft.com/office/drawing/2014/main" id="{0333362F-C268-4463-9DF9-EEDB5AA48A15}"/>
                </a:ext>
              </a:extLst>
            </p:cNvPr>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 name="Google Shape;638;p25">
              <a:extLst>
                <a:ext uri="{FF2B5EF4-FFF2-40B4-BE49-F238E27FC236}">
                  <a16:creationId xmlns:a16="http://schemas.microsoft.com/office/drawing/2014/main" id="{B87CF89D-4475-4F89-8B25-ED230F6A1E99}"/>
                </a:ext>
              </a:extLst>
            </p:cNvPr>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 name="Rectangle 2">
            <a:extLst>
              <a:ext uri="{FF2B5EF4-FFF2-40B4-BE49-F238E27FC236}">
                <a16:creationId xmlns:a16="http://schemas.microsoft.com/office/drawing/2014/main" id="{543CF2C3-335F-481C-BBE9-7954E3B2DBCC}"/>
              </a:ext>
            </a:extLst>
          </p:cNvPr>
          <p:cNvSpPr/>
          <p:nvPr/>
        </p:nvSpPr>
        <p:spPr>
          <a:xfrm>
            <a:off x="607833" y="2335387"/>
            <a:ext cx="1935145" cy="307777"/>
          </a:xfrm>
          <a:prstGeom prst="rect">
            <a:avLst/>
          </a:prstGeom>
        </p:spPr>
        <p:txBody>
          <a:bodyPr wrap="none">
            <a:spAutoFit/>
          </a:bodyPr>
          <a:lstStyle/>
          <a:p>
            <a:pPr algn="just" fontAlgn="base">
              <a:spcBef>
                <a:spcPts val="600"/>
              </a:spcBef>
            </a:pPr>
            <a:r>
              <a:rPr lang="en-US" b="1" dirty="0" err="1">
                <a:solidFill>
                  <a:schemeClr val="accent1"/>
                </a:solidFill>
                <a:latin typeface="Roboto" pitchFamily="2" charset="0"/>
                <a:ea typeface="Roboto" pitchFamily="2" charset="0"/>
              </a:rPr>
              <a:t>Nguồn</a:t>
            </a:r>
            <a:r>
              <a:rPr lang="en-US" b="1" dirty="0">
                <a:solidFill>
                  <a:schemeClr val="accent1"/>
                </a:solidFill>
                <a:latin typeface="Roboto" pitchFamily="2" charset="0"/>
                <a:ea typeface="Roboto" pitchFamily="2" charset="0"/>
              </a:rPr>
              <a:t> </a:t>
            </a:r>
            <a:r>
              <a:rPr lang="en-US" b="1" dirty="0" err="1">
                <a:solidFill>
                  <a:schemeClr val="accent1"/>
                </a:solidFill>
                <a:latin typeface="Roboto" pitchFamily="2" charset="0"/>
                <a:ea typeface="Roboto" pitchFamily="2" charset="0"/>
              </a:rPr>
              <a:t>hoạt</a:t>
            </a:r>
            <a:r>
              <a:rPr lang="en-US" b="1" dirty="0">
                <a:solidFill>
                  <a:schemeClr val="accent1"/>
                </a:solidFill>
                <a:latin typeface="Roboto" pitchFamily="2" charset="0"/>
                <a:ea typeface="Roboto" pitchFamily="2" charset="0"/>
              </a:rPr>
              <a:t> </a:t>
            </a:r>
            <a:r>
              <a:rPr lang="en-US" b="1" dirty="0" err="1">
                <a:solidFill>
                  <a:schemeClr val="accent1"/>
                </a:solidFill>
                <a:latin typeface="Roboto" pitchFamily="2" charset="0"/>
                <a:ea typeface="Roboto" pitchFamily="2" charset="0"/>
              </a:rPr>
              <a:t>động</a:t>
            </a:r>
            <a:r>
              <a:rPr lang="en-US" b="1" dirty="0">
                <a:solidFill>
                  <a:schemeClr val="accent1"/>
                </a:solidFill>
                <a:latin typeface="Roboto" pitchFamily="2" charset="0"/>
                <a:ea typeface="Roboto" pitchFamily="2" charset="0"/>
              </a:rPr>
              <a:t>: 5V </a:t>
            </a:r>
          </a:p>
        </p:txBody>
      </p:sp>
      <p:sp>
        <p:nvSpPr>
          <p:cNvPr id="47" name="Rectangle 46">
            <a:extLst>
              <a:ext uri="{FF2B5EF4-FFF2-40B4-BE49-F238E27FC236}">
                <a16:creationId xmlns:a16="http://schemas.microsoft.com/office/drawing/2014/main" id="{F8A042DA-9512-47B7-A74A-E5907DA5951A}"/>
              </a:ext>
            </a:extLst>
          </p:cNvPr>
          <p:cNvSpPr/>
          <p:nvPr/>
        </p:nvSpPr>
        <p:spPr>
          <a:xfrm>
            <a:off x="993755" y="4000406"/>
            <a:ext cx="2048959" cy="307777"/>
          </a:xfrm>
          <a:prstGeom prst="rect">
            <a:avLst/>
          </a:prstGeom>
        </p:spPr>
        <p:txBody>
          <a:bodyPr wrap="none">
            <a:spAutoFit/>
          </a:bodyPr>
          <a:lstStyle/>
          <a:p>
            <a:r>
              <a:rPr lang="en-US" b="1" dirty="0" err="1">
                <a:solidFill>
                  <a:schemeClr val="accent2"/>
                </a:solidFill>
                <a:latin typeface="Roboto" pitchFamily="2" charset="0"/>
                <a:ea typeface="Roboto" pitchFamily="2" charset="0"/>
              </a:rPr>
              <a:t>Phạm</a:t>
            </a:r>
            <a:r>
              <a:rPr lang="en-US" b="1" dirty="0">
                <a:solidFill>
                  <a:schemeClr val="accent2"/>
                </a:solidFill>
                <a:latin typeface="Roboto" pitchFamily="2" charset="0"/>
                <a:ea typeface="Roboto" pitchFamily="2" charset="0"/>
              </a:rPr>
              <a:t> vi </a:t>
            </a:r>
            <a:r>
              <a:rPr lang="en-US" b="1" dirty="0" err="1">
                <a:solidFill>
                  <a:schemeClr val="accent2"/>
                </a:solidFill>
                <a:latin typeface="Roboto" pitchFamily="2" charset="0"/>
                <a:ea typeface="Roboto" pitchFamily="2" charset="0"/>
              </a:rPr>
              <a:t>phát</a:t>
            </a:r>
            <a:r>
              <a:rPr lang="en-US" b="1" dirty="0">
                <a:solidFill>
                  <a:schemeClr val="accent2"/>
                </a:solidFill>
                <a:latin typeface="Roboto" pitchFamily="2" charset="0"/>
                <a:ea typeface="Roboto" pitchFamily="2" charset="0"/>
              </a:rPr>
              <a:t> </a:t>
            </a:r>
            <a:r>
              <a:rPr lang="en-US" b="1" dirty="0" err="1">
                <a:solidFill>
                  <a:schemeClr val="accent2"/>
                </a:solidFill>
                <a:latin typeface="Roboto" pitchFamily="2" charset="0"/>
                <a:ea typeface="Roboto" pitchFamily="2" charset="0"/>
              </a:rPr>
              <a:t>hiện</a:t>
            </a:r>
            <a:r>
              <a:rPr lang="en-US" b="1" dirty="0">
                <a:solidFill>
                  <a:schemeClr val="accent2"/>
                </a:solidFill>
                <a:latin typeface="Roboto" pitchFamily="2" charset="0"/>
                <a:ea typeface="Roboto" pitchFamily="2" charset="0"/>
              </a:rPr>
              <a:t> </a:t>
            </a:r>
            <a:r>
              <a:rPr lang="en-US" b="1" dirty="0" err="1">
                <a:solidFill>
                  <a:schemeClr val="accent2"/>
                </a:solidFill>
                <a:latin typeface="Roboto" pitchFamily="2" charset="0"/>
                <a:ea typeface="Roboto" pitchFamily="2" charset="0"/>
              </a:rPr>
              <a:t>rộng</a:t>
            </a:r>
            <a:endParaRPr lang="en-US" b="1" dirty="0">
              <a:solidFill>
                <a:schemeClr val="accent2"/>
              </a:solidFill>
              <a:latin typeface="Roboto" pitchFamily="2" charset="0"/>
              <a:ea typeface="Roboto" pitchFamily="2" charset="0"/>
            </a:endParaRPr>
          </a:p>
        </p:txBody>
      </p:sp>
      <p:sp>
        <p:nvSpPr>
          <p:cNvPr id="48" name="Rectangle 47">
            <a:extLst>
              <a:ext uri="{FF2B5EF4-FFF2-40B4-BE49-F238E27FC236}">
                <a16:creationId xmlns:a16="http://schemas.microsoft.com/office/drawing/2014/main" id="{99EFAB70-1CFE-47EC-BA2E-7BB1001163CE}"/>
              </a:ext>
            </a:extLst>
          </p:cNvPr>
          <p:cNvSpPr/>
          <p:nvPr/>
        </p:nvSpPr>
        <p:spPr>
          <a:xfrm>
            <a:off x="5612025" y="4046207"/>
            <a:ext cx="3318537" cy="307777"/>
          </a:xfrm>
          <a:prstGeom prst="rect">
            <a:avLst/>
          </a:prstGeom>
        </p:spPr>
        <p:txBody>
          <a:bodyPr wrap="none">
            <a:spAutoFit/>
          </a:bodyPr>
          <a:lstStyle/>
          <a:p>
            <a:pPr algn="just" fontAlgn="base"/>
            <a:r>
              <a:rPr lang="en-US" b="1" dirty="0" err="1">
                <a:solidFill>
                  <a:schemeClr val="accent4"/>
                </a:solidFill>
                <a:latin typeface="Roboto" pitchFamily="2" charset="0"/>
                <a:ea typeface="Roboto" pitchFamily="2" charset="0"/>
              </a:rPr>
              <a:t>Tốc</a:t>
            </a:r>
            <a:r>
              <a:rPr lang="en-US" b="1" dirty="0">
                <a:solidFill>
                  <a:schemeClr val="accent4"/>
                </a:solidFill>
                <a:latin typeface="Roboto" pitchFamily="2" charset="0"/>
                <a:ea typeface="Roboto" pitchFamily="2" charset="0"/>
              </a:rPr>
              <a:t> </a:t>
            </a:r>
            <a:r>
              <a:rPr lang="en-US" b="1" dirty="0" err="1">
                <a:solidFill>
                  <a:schemeClr val="accent4"/>
                </a:solidFill>
                <a:latin typeface="Roboto" pitchFamily="2" charset="0"/>
                <a:ea typeface="Roboto" pitchFamily="2" charset="0"/>
              </a:rPr>
              <a:t>độ</a:t>
            </a:r>
            <a:r>
              <a:rPr lang="en-US" b="1" dirty="0">
                <a:solidFill>
                  <a:schemeClr val="accent4"/>
                </a:solidFill>
                <a:latin typeface="Roboto" pitchFamily="2" charset="0"/>
                <a:ea typeface="Roboto" pitchFamily="2" charset="0"/>
              </a:rPr>
              <a:t> </a:t>
            </a:r>
            <a:r>
              <a:rPr lang="en-US" b="1" dirty="0" err="1">
                <a:solidFill>
                  <a:schemeClr val="accent4"/>
                </a:solidFill>
                <a:latin typeface="Roboto" pitchFamily="2" charset="0"/>
                <a:ea typeface="Roboto" pitchFamily="2" charset="0"/>
              </a:rPr>
              <a:t>phản</a:t>
            </a:r>
            <a:r>
              <a:rPr lang="en-US" b="1" dirty="0">
                <a:solidFill>
                  <a:schemeClr val="accent4"/>
                </a:solidFill>
                <a:latin typeface="Roboto" pitchFamily="2" charset="0"/>
                <a:ea typeface="Roboto" pitchFamily="2" charset="0"/>
              </a:rPr>
              <a:t> </a:t>
            </a:r>
            <a:r>
              <a:rPr lang="en-US" b="1" dirty="0" err="1">
                <a:solidFill>
                  <a:schemeClr val="accent4"/>
                </a:solidFill>
                <a:latin typeface="Roboto" pitchFamily="2" charset="0"/>
                <a:ea typeface="Roboto" pitchFamily="2" charset="0"/>
              </a:rPr>
              <a:t>hồi</a:t>
            </a:r>
            <a:r>
              <a:rPr lang="en-US" b="1" dirty="0">
                <a:solidFill>
                  <a:schemeClr val="accent4"/>
                </a:solidFill>
                <a:latin typeface="Roboto" pitchFamily="2" charset="0"/>
                <a:ea typeface="Roboto" pitchFamily="2" charset="0"/>
              </a:rPr>
              <a:t> </a:t>
            </a:r>
            <a:r>
              <a:rPr lang="en-US" b="1" dirty="0" err="1">
                <a:solidFill>
                  <a:schemeClr val="accent4"/>
                </a:solidFill>
                <a:latin typeface="Roboto" pitchFamily="2" charset="0"/>
                <a:ea typeface="Roboto" pitchFamily="2" charset="0"/>
              </a:rPr>
              <a:t>nhanh</a:t>
            </a:r>
            <a:r>
              <a:rPr lang="en-US" b="1" dirty="0">
                <a:solidFill>
                  <a:schemeClr val="accent4"/>
                </a:solidFill>
                <a:latin typeface="Roboto" pitchFamily="2" charset="0"/>
                <a:ea typeface="Roboto" pitchFamily="2" charset="0"/>
              </a:rPr>
              <a:t> </a:t>
            </a:r>
            <a:r>
              <a:rPr lang="en-US" b="1" dirty="0" err="1">
                <a:solidFill>
                  <a:schemeClr val="accent4"/>
                </a:solidFill>
                <a:latin typeface="Roboto" pitchFamily="2" charset="0"/>
                <a:ea typeface="Roboto" pitchFamily="2" charset="0"/>
              </a:rPr>
              <a:t>và</a:t>
            </a:r>
            <a:r>
              <a:rPr lang="en-US" b="1" dirty="0">
                <a:solidFill>
                  <a:schemeClr val="accent4"/>
                </a:solidFill>
                <a:latin typeface="Roboto" pitchFamily="2" charset="0"/>
                <a:ea typeface="Roboto" pitchFamily="2" charset="0"/>
              </a:rPr>
              <a:t> </a:t>
            </a:r>
            <a:r>
              <a:rPr lang="en-US" b="1" dirty="0" err="1">
                <a:solidFill>
                  <a:schemeClr val="accent4"/>
                </a:solidFill>
                <a:latin typeface="Roboto" pitchFamily="2" charset="0"/>
                <a:ea typeface="Roboto" pitchFamily="2" charset="0"/>
              </a:rPr>
              <a:t>độ</a:t>
            </a:r>
            <a:r>
              <a:rPr lang="en-US" b="1" dirty="0">
                <a:solidFill>
                  <a:schemeClr val="accent4"/>
                </a:solidFill>
                <a:latin typeface="Roboto" pitchFamily="2" charset="0"/>
                <a:ea typeface="Roboto" pitchFamily="2" charset="0"/>
              </a:rPr>
              <a:t> </a:t>
            </a:r>
            <a:r>
              <a:rPr lang="en-US" b="1" dirty="0" err="1">
                <a:solidFill>
                  <a:schemeClr val="accent4"/>
                </a:solidFill>
                <a:latin typeface="Roboto" pitchFamily="2" charset="0"/>
                <a:ea typeface="Roboto" pitchFamily="2" charset="0"/>
              </a:rPr>
              <a:t>nhạy</a:t>
            </a:r>
            <a:r>
              <a:rPr lang="en-US" b="1" dirty="0">
                <a:solidFill>
                  <a:schemeClr val="accent4"/>
                </a:solidFill>
                <a:latin typeface="Roboto" pitchFamily="2" charset="0"/>
                <a:ea typeface="Roboto" pitchFamily="2" charset="0"/>
              </a:rPr>
              <a:t> </a:t>
            </a:r>
            <a:r>
              <a:rPr lang="en-US" b="1" dirty="0" err="1">
                <a:solidFill>
                  <a:schemeClr val="accent4"/>
                </a:solidFill>
                <a:latin typeface="Roboto" pitchFamily="2" charset="0"/>
                <a:ea typeface="Roboto" pitchFamily="2" charset="0"/>
              </a:rPr>
              <a:t>cao</a:t>
            </a:r>
            <a:r>
              <a:rPr lang="en-US" b="1" dirty="0">
                <a:solidFill>
                  <a:schemeClr val="accent4"/>
                </a:solidFill>
                <a:latin typeface="Roboto" pitchFamily="2" charset="0"/>
                <a:ea typeface="Roboto" pitchFamily="2" charset="0"/>
              </a:rPr>
              <a:t> </a:t>
            </a:r>
          </a:p>
        </p:txBody>
      </p:sp>
      <p:sp>
        <p:nvSpPr>
          <p:cNvPr id="49" name="Rectangle 48">
            <a:extLst>
              <a:ext uri="{FF2B5EF4-FFF2-40B4-BE49-F238E27FC236}">
                <a16:creationId xmlns:a16="http://schemas.microsoft.com/office/drawing/2014/main" id="{AE30F666-7889-4D45-8A90-FE0CF06BA260}"/>
              </a:ext>
            </a:extLst>
          </p:cNvPr>
          <p:cNvSpPr/>
          <p:nvPr/>
        </p:nvSpPr>
        <p:spPr>
          <a:xfrm>
            <a:off x="2240100" y="4713613"/>
            <a:ext cx="4530407" cy="307777"/>
          </a:xfrm>
          <a:prstGeom prst="rect">
            <a:avLst/>
          </a:prstGeom>
        </p:spPr>
        <p:txBody>
          <a:bodyPr wrap="none">
            <a:spAutoFit/>
          </a:bodyPr>
          <a:lstStyle/>
          <a:p>
            <a:r>
              <a:rPr lang="vi-VN" b="1" dirty="0">
                <a:solidFill>
                  <a:schemeClr val="accent3"/>
                </a:solidFill>
                <a:latin typeface="Roboto" pitchFamily="2" charset="0"/>
                <a:ea typeface="Roboto" pitchFamily="2" charset="0"/>
              </a:rPr>
              <a:t>Mạch đơn giản </a:t>
            </a:r>
            <a:r>
              <a:rPr lang="en-US" b="1" dirty="0">
                <a:solidFill>
                  <a:schemeClr val="accent3"/>
                </a:solidFill>
                <a:latin typeface="Roboto" pitchFamily="2" charset="0"/>
                <a:ea typeface="Roboto" pitchFamily="2" charset="0"/>
              </a:rPr>
              <a:t>ổ</a:t>
            </a:r>
            <a:r>
              <a:rPr lang="vi-VN" b="1" dirty="0">
                <a:solidFill>
                  <a:schemeClr val="accent3"/>
                </a:solidFill>
                <a:latin typeface="Roboto" pitchFamily="2" charset="0"/>
                <a:ea typeface="Roboto" pitchFamily="2" charset="0"/>
              </a:rPr>
              <a:t>n định khi sử dụng trong thời gian dài</a:t>
            </a:r>
            <a:endParaRPr lang="en-US" b="1" dirty="0">
              <a:solidFill>
                <a:schemeClr val="accent3"/>
              </a:solidFill>
              <a:latin typeface="Roboto" pitchFamily="2" charset="0"/>
              <a:ea typeface="Roboto" pitchFamily="2" charset="0"/>
            </a:endParaRPr>
          </a:p>
        </p:txBody>
      </p:sp>
      <p:sp>
        <p:nvSpPr>
          <p:cNvPr id="50" name="TextBox 49">
            <a:extLst>
              <a:ext uri="{FF2B5EF4-FFF2-40B4-BE49-F238E27FC236}">
                <a16:creationId xmlns:a16="http://schemas.microsoft.com/office/drawing/2014/main" id="{75025A7C-4033-446E-B2D9-EB1EAC2E0AEF}"/>
              </a:ext>
            </a:extLst>
          </p:cNvPr>
          <p:cNvSpPr txBox="1"/>
          <p:nvPr/>
        </p:nvSpPr>
        <p:spPr>
          <a:xfrm>
            <a:off x="612173" y="1712699"/>
            <a:ext cx="1930805" cy="33855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600" b="1" dirty="0" err="1">
                <a:latin typeface="Roboto" pitchFamily="2" charset="0"/>
                <a:ea typeface="Roboto" pitchFamily="2" charset="0"/>
              </a:rPr>
              <a:t>Thông</a:t>
            </a:r>
            <a:r>
              <a:rPr lang="en-US" sz="1600" b="1" dirty="0">
                <a:latin typeface="Roboto" pitchFamily="2" charset="0"/>
                <a:ea typeface="Roboto" pitchFamily="2" charset="0"/>
              </a:rPr>
              <a:t> </a:t>
            </a:r>
            <a:r>
              <a:rPr lang="en-US" sz="1600" b="1" dirty="0" err="1">
                <a:latin typeface="Roboto" pitchFamily="2" charset="0"/>
                <a:ea typeface="Roboto" pitchFamily="2" charset="0"/>
              </a:rPr>
              <a:t>số</a:t>
            </a:r>
            <a:r>
              <a:rPr lang="en-US" sz="1600" b="1" dirty="0">
                <a:latin typeface="Roboto" pitchFamily="2" charset="0"/>
                <a:ea typeface="Roboto" pitchFamily="2" charset="0"/>
              </a:rPr>
              <a:t> </a:t>
            </a:r>
            <a:r>
              <a:rPr lang="en-US" sz="1600" b="1" dirty="0" err="1">
                <a:latin typeface="Roboto" pitchFamily="2" charset="0"/>
                <a:ea typeface="Roboto" pitchFamily="2" charset="0"/>
              </a:rPr>
              <a:t>kĩ</a:t>
            </a:r>
            <a:r>
              <a:rPr lang="en-US" sz="1600" b="1" dirty="0">
                <a:latin typeface="Roboto" pitchFamily="2" charset="0"/>
                <a:ea typeface="Roboto" pitchFamily="2" charset="0"/>
              </a:rPr>
              <a:t> </a:t>
            </a:r>
            <a:r>
              <a:rPr lang="en-US" sz="1600" b="1" dirty="0" err="1">
                <a:latin typeface="Roboto" pitchFamily="2" charset="0"/>
                <a:ea typeface="Roboto" pitchFamily="2" charset="0"/>
              </a:rPr>
              <a:t>thuật</a:t>
            </a:r>
            <a:endParaRPr lang="en-US" sz="1600" b="1" dirty="0">
              <a:latin typeface="Roboto" pitchFamily="2" charset="0"/>
              <a:ea typeface="Roboto" pitchFamily="2" charset="0"/>
            </a:endParaRPr>
          </a:p>
        </p:txBody>
      </p:sp>
      <p:sp>
        <p:nvSpPr>
          <p:cNvPr id="51" name="Rectangle 50">
            <a:extLst>
              <a:ext uri="{FF2B5EF4-FFF2-40B4-BE49-F238E27FC236}">
                <a16:creationId xmlns:a16="http://schemas.microsoft.com/office/drawing/2014/main" id="{475E23CD-EBE3-4081-A74B-2F02C96B1B1F}"/>
              </a:ext>
            </a:extLst>
          </p:cNvPr>
          <p:cNvSpPr/>
          <p:nvPr/>
        </p:nvSpPr>
        <p:spPr>
          <a:xfrm>
            <a:off x="5797176" y="1282840"/>
            <a:ext cx="4572000" cy="646331"/>
          </a:xfrm>
          <a:prstGeom prst="rect">
            <a:avLst/>
          </a:prstGeom>
        </p:spPr>
        <p:txBody>
          <a:bodyPr>
            <a:spAutoFit/>
          </a:bodyPr>
          <a:lstStyle/>
          <a:p>
            <a:pPr indent="-1905" algn="just">
              <a:spcBef>
                <a:spcPts val="600"/>
              </a:spcBef>
            </a:pPr>
            <a:r>
              <a:rPr lang="en-US" sz="1200" b="1" dirty="0">
                <a:latin typeface="Roboto" pitchFamily="2" charset="0"/>
                <a:ea typeface="Roboto" pitchFamily="2" charset="0"/>
              </a:rPr>
              <a:t>Module </a:t>
            </a:r>
            <a:r>
              <a:rPr lang="en-US" sz="1200" b="1" dirty="0" err="1">
                <a:latin typeface="Roboto" pitchFamily="2" charset="0"/>
                <a:ea typeface="Roboto" pitchFamily="2" charset="0"/>
              </a:rPr>
              <a:t>cảm</a:t>
            </a:r>
            <a:r>
              <a:rPr lang="en-US" sz="1200" b="1" dirty="0">
                <a:latin typeface="Roboto" pitchFamily="2" charset="0"/>
                <a:ea typeface="Roboto" pitchFamily="2" charset="0"/>
              </a:rPr>
              <a:t> </a:t>
            </a:r>
            <a:r>
              <a:rPr lang="en-US" sz="1200" b="1" dirty="0" err="1">
                <a:latin typeface="Roboto" pitchFamily="2" charset="0"/>
                <a:ea typeface="Roboto" pitchFamily="2" charset="0"/>
              </a:rPr>
              <a:t>biến</a:t>
            </a:r>
            <a:r>
              <a:rPr lang="en-US" sz="1200" b="1" dirty="0">
                <a:latin typeface="Roboto" pitchFamily="2" charset="0"/>
                <a:ea typeface="Roboto" pitchFamily="2" charset="0"/>
              </a:rPr>
              <a:t> </a:t>
            </a:r>
            <a:r>
              <a:rPr lang="en-US" sz="1200" b="1" dirty="0" err="1">
                <a:latin typeface="Roboto" pitchFamily="2" charset="0"/>
                <a:ea typeface="Roboto" pitchFamily="2" charset="0"/>
              </a:rPr>
              <a:t>khí</a:t>
            </a:r>
            <a:r>
              <a:rPr lang="en-US" sz="1200" b="1" dirty="0">
                <a:latin typeface="Roboto" pitchFamily="2" charset="0"/>
                <a:ea typeface="Roboto" pitchFamily="2" charset="0"/>
              </a:rPr>
              <a:t> GAS</a:t>
            </a:r>
          </a:p>
          <a:p>
            <a:br>
              <a:rPr lang="en-US" sz="1200" b="1" dirty="0">
                <a:latin typeface="Roboto" pitchFamily="2" charset="0"/>
                <a:ea typeface="Roboto" pitchFamily="2" charset="0"/>
              </a:rPr>
            </a:br>
            <a:endParaRPr lang="en-US" sz="1200" b="1" dirty="0">
              <a:latin typeface="Roboto" pitchFamily="2" charset="0"/>
              <a:ea typeface="Roboto" pitchFamily="2" charset="0"/>
            </a:endParaRPr>
          </a:p>
        </p:txBody>
      </p:sp>
    </p:spTree>
    <p:extLst>
      <p:ext uri="{BB962C8B-B14F-4D97-AF65-F5344CB8AC3E}">
        <p14:creationId xmlns:p14="http://schemas.microsoft.com/office/powerpoint/2010/main" val="12327729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randombar(horizontal)">
                                      <p:cBhvr>
                                        <p:cTn id="12" dur="500"/>
                                        <p:tgtEl>
                                          <p:spTgt spid="47"/>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randombar(horizont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randombar(horizontal)">
                                      <p:cBhvr>
                                        <p:cTn id="22" dur="500"/>
                                        <p:tgtEl>
                                          <p:spTgt spid="48"/>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randombar(horizontal)">
                                      <p:cBhvr>
                                        <p:cTn id="2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7" grpId="0"/>
      <p:bldP spid="48" grpId="0"/>
      <p:bldP spid="4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947A362D-07D3-4D52-BE54-1E6D47DC43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84838" y="2891423"/>
            <a:ext cx="2362306" cy="2362306"/>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595;p25">
            <a:extLst>
              <a:ext uri="{FF2B5EF4-FFF2-40B4-BE49-F238E27FC236}">
                <a16:creationId xmlns:a16="http://schemas.microsoft.com/office/drawing/2014/main" id="{EEBE2160-793D-4EB0-AB76-183404274D1E}"/>
              </a:ext>
            </a:extLst>
          </p:cNvPr>
          <p:cNvSpPr/>
          <p:nvPr/>
        </p:nvSpPr>
        <p:spPr>
          <a:xfrm rot="2700000">
            <a:off x="3904850" y="1073573"/>
            <a:ext cx="1016496" cy="1016496"/>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96;p25">
            <a:extLst>
              <a:ext uri="{FF2B5EF4-FFF2-40B4-BE49-F238E27FC236}">
                <a16:creationId xmlns:a16="http://schemas.microsoft.com/office/drawing/2014/main" id="{CF6E35FD-F7CF-4BDF-B134-B18E118545BC}"/>
              </a:ext>
            </a:extLst>
          </p:cNvPr>
          <p:cNvSpPr/>
          <p:nvPr/>
        </p:nvSpPr>
        <p:spPr>
          <a:xfrm rot="2700000">
            <a:off x="5253468" y="1073573"/>
            <a:ext cx="1016496" cy="1016496"/>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03;p25">
            <a:extLst>
              <a:ext uri="{FF2B5EF4-FFF2-40B4-BE49-F238E27FC236}">
                <a16:creationId xmlns:a16="http://schemas.microsoft.com/office/drawing/2014/main" id="{9313A65A-C4E0-4FD7-9152-08E56B2438E8}"/>
              </a:ext>
            </a:extLst>
          </p:cNvPr>
          <p:cNvSpPr/>
          <p:nvPr/>
        </p:nvSpPr>
        <p:spPr>
          <a:xfrm>
            <a:off x="6463129" y="758730"/>
            <a:ext cx="2136640" cy="395871"/>
          </a:xfrm>
          <a:custGeom>
            <a:avLst/>
            <a:gdLst/>
            <a:ahLst/>
            <a:cxnLst/>
            <a:rect l="l" t="t" r="r" b="b"/>
            <a:pathLst>
              <a:path w="71950" h="13476" extrusionOk="0">
                <a:moveTo>
                  <a:pt x="0" y="13476"/>
                </a:moveTo>
                <a:lnTo>
                  <a:pt x="13477" y="0"/>
                </a:lnTo>
                <a:lnTo>
                  <a:pt x="71950" y="0"/>
                </a:lnTo>
              </a:path>
            </a:pathLst>
          </a:custGeom>
          <a:noFill/>
          <a:ln w="9525" cap="flat" cmpd="sng">
            <a:solidFill>
              <a:schemeClr val="accent6"/>
            </a:solidFill>
            <a:prstDash val="solid"/>
            <a:round/>
            <a:headEnd type="none" w="med" len="med"/>
            <a:tailEnd type="none" w="med" len="med"/>
          </a:ln>
        </p:spPr>
      </p:sp>
      <p:sp>
        <p:nvSpPr>
          <p:cNvPr id="14" name="Google Shape;606;p25">
            <a:extLst>
              <a:ext uri="{FF2B5EF4-FFF2-40B4-BE49-F238E27FC236}">
                <a16:creationId xmlns:a16="http://schemas.microsoft.com/office/drawing/2014/main" id="{7EA7BF46-A828-4CF7-B209-92520625C3FA}"/>
              </a:ext>
            </a:extLst>
          </p:cNvPr>
          <p:cNvSpPr/>
          <p:nvPr/>
        </p:nvSpPr>
        <p:spPr>
          <a:xfrm rot="2700000">
            <a:off x="2556831" y="1073573"/>
            <a:ext cx="1016496" cy="101649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08;p25">
            <a:extLst>
              <a:ext uri="{FF2B5EF4-FFF2-40B4-BE49-F238E27FC236}">
                <a16:creationId xmlns:a16="http://schemas.microsoft.com/office/drawing/2014/main" id="{7DEA5481-3DEB-4FB5-8C20-1B648FD29505}"/>
              </a:ext>
            </a:extLst>
          </p:cNvPr>
          <p:cNvSpPr/>
          <p:nvPr/>
        </p:nvSpPr>
        <p:spPr>
          <a:xfrm flipH="1">
            <a:off x="557929" y="758729"/>
            <a:ext cx="2136640" cy="395871"/>
          </a:xfrm>
          <a:custGeom>
            <a:avLst/>
            <a:gdLst/>
            <a:ahLst/>
            <a:cxnLst/>
            <a:rect l="l" t="t" r="r" b="b"/>
            <a:pathLst>
              <a:path w="71950" h="13476" extrusionOk="0">
                <a:moveTo>
                  <a:pt x="0" y="13476"/>
                </a:moveTo>
                <a:lnTo>
                  <a:pt x="13477" y="0"/>
                </a:lnTo>
                <a:lnTo>
                  <a:pt x="71950" y="0"/>
                </a:lnTo>
              </a:path>
            </a:pathLst>
          </a:custGeom>
          <a:noFill/>
          <a:ln w="9525" cap="flat" cmpd="sng">
            <a:solidFill>
              <a:schemeClr val="accent1"/>
            </a:solidFill>
            <a:prstDash val="solid"/>
            <a:round/>
            <a:headEnd type="none" w="med" len="med"/>
            <a:tailEnd type="none" w="med" len="med"/>
          </a:ln>
        </p:spPr>
      </p:sp>
      <p:sp>
        <p:nvSpPr>
          <p:cNvPr id="19" name="Google Shape;611;p25">
            <a:extLst>
              <a:ext uri="{FF2B5EF4-FFF2-40B4-BE49-F238E27FC236}">
                <a16:creationId xmlns:a16="http://schemas.microsoft.com/office/drawing/2014/main" id="{05DB9B29-9D87-4662-A877-988BAAF11268}"/>
              </a:ext>
            </a:extLst>
          </p:cNvPr>
          <p:cNvSpPr/>
          <p:nvPr/>
        </p:nvSpPr>
        <p:spPr>
          <a:xfrm rot="2701683">
            <a:off x="3229882" y="1886678"/>
            <a:ext cx="1018491" cy="1018241"/>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16;p25">
            <a:extLst>
              <a:ext uri="{FF2B5EF4-FFF2-40B4-BE49-F238E27FC236}">
                <a16:creationId xmlns:a16="http://schemas.microsoft.com/office/drawing/2014/main" id="{126184A4-97EA-4468-93E3-D01D94D086D3}"/>
              </a:ext>
            </a:extLst>
          </p:cNvPr>
          <p:cNvSpPr/>
          <p:nvPr/>
        </p:nvSpPr>
        <p:spPr>
          <a:xfrm rot="2700000">
            <a:off x="4578162" y="1886417"/>
            <a:ext cx="1018490" cy="101849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621;p25">
            <a:extLst>
              <a:ext uri="{FF2B5EF4-FFF2-40B4-BE49-F238E27FC236}">
                <a16:creationId xmlns:a16="http://schemas.microsoft.com/office/drawing/2014/main" id="{212561A5-969D-4E24-BF97-A65895D83607}"/>
              </a:ext>
            </a:extLst>
          </p:cNvPr>
          <p:cNvGrpSpPr/>
          <p:nvPr/>
        </p:nvGrpSpPr>
        <p:grpSpPr>
          <a:xfrm>
            <a:off x="4240561" y="1447035"/>
            <a:ext cx="420999" cy="420999"/>
            <a:chOff x="5660400" y="238125"/>
            <a:chExt cx="481825" cy="481825"/>
          </a:xfrm>
        </p:grpSpPr>
        <p:sp>
          <p:nvSpPr>
            <p:cNvPr id="30" name="Google Shape;622;p25">
              <a:extLst>
                <a:ext uri="{FF2B5EF4-FFF2-40B4-BE49-F238E27FC236}">
                  <a16:creationId xmlns:a16="http://schemas.microsoft.com/office/drawing/2014/main" id="{87F33FC8-DDEA-4DB4-8B31-7ADC0070398D}"/>
                </a:ext>
              </a:extLst>
            </p:cNvPr>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623;p25">
              <a:extLst>
                <a:ext uri="{FF2B5EF4-FFF2-40B4-BE49-F238E27FC236}">
                  <a16:creationId xmlns:a16="http://schemas.microsoft.com/office/drawing/2014/main" id="{CFDDFB7F-6017-4BB8-8E55-AF5292CE15E4}"/>
                </a:ext>
              </a:extLst>
            </p:cNvPr>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2" name="Google Shape;624;p25">
            <a:extLst>
              <a:ext uri="{FF2B5EF4-FFF2-40B4-BE49-F238E27FC236}">
                <a16:creationId xmlns:a16="http://schemas.microsoft.com/office/drawing/2014/main" id="{DAC83B85-6B1B-4223-A0DB-912B30CF25CA}"/>
              </a:ext>
            </a:extLst>
          </p:cNvPr>
          <p:cNvSpPr/>
          <p:nvPr/>
        </p:nvSpPr>
        <p:spPr>
          <a:xfrm>
            <a:off x="2905502" y="1447035"/>
            <a:ext cx="375017" cy="420999"/>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 name="Google Shape;625;p25">
            <a:extLst>
              <a:ext uri="{FF2B5EF4-FFF2-40B4-BE49-F238E27FC236}">
                <a16:creationId xmlns:a16="http://schemas.microsoft.com/office/drawing/2014/main" id="{054FA0CD-D519-4744-A2A6-36902D264D04}"/>
              </a:ext>
            </a:extLst>
          </p:cNvPr>
          <p:cNvGrpSpPr/>
          <p:nvPr/>
        </p:nvGrpSpPr>
        <p:grpSpPr>
          <a:xfrm>
            <a:off x="3559946" y="2260958"/>
            <a:ext cx="420999" cy="420999"/>
            <a:chOff x="900750" y="1436075"/>
            <a:chExt cx="481825" cy="481825"/>
          </a:xfrm>
        </p:grpSpPr>
        <p:sp>
          <p:nvSpPr>
            <p:cNvPr id="34" name="Google Shape;626;p25">
              <a:extLst>
                <a:ext uri="{FF2B5EF4-FFF2-40B4-BE49-F238E27FC236}">
                  <a16:creationId xmlns:a16="http://schemas.microsoft.com/office/drawing/2014/main" id="{7D033C4C-1985-4A35-941C-8E59F41BAB3B}"/>
                </a:ext>
              </a:extLst>
            </p:cNvPr>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627;p25">
              <a:extLst>
                <a:ext uri="{FF2B5EF4-FFF2-40B4-BE49-F238E27FC236}">
                  <a16:creationId xmlns:a16="http://schemas.microsoft.com/office/drawing/2014/main" id="{6061F86A-C781-4C25-8B0D-2FC9EED73E95}"/>
                </a:ext>
              </a:extLst>
            </p:cNvPr>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 name="Google Shape;628;p25">
              <a:extLst>
                <a:ext uri="{FF2B5EF4-FFF2-40B4-BE49-F238E27FC236}">
                  <a16:creationId xmlns:a16="http://schemas.microsoft.com/office/drawing/2014/main" id="{52DE881D-1618-4911-B659-A693FBA32FE2}"/>
                </a:ext>
              </a:extLst>
            </p:cNvPr>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 name="Google Shape;629;p25">
              <a:extLst>
                <a:ext uri="{FF2B5EF4-FFF2-40B4-BE49-F238E27FC236}">
                  <a16:creationId xmlns:a16="http://schemas.microsoft.com/office/drawing/2014/main" id="{7CCD365C-8C93-460F-808F-6925DBF73BC7}"/>
                </a:ext>
              </a:extLst>
            </p:cNvPr>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 name="Google Shape;630;p25">
            <a:extLst>
              <a:ext uri="{FF2B5EF4-FFF2-40B4-BE49-F238E27FC236}">
                <a16:creationId xmlns:a16="http://schemas.microsoft.com/office/drawing/2014/main" id="{F720BF63-1C34-4887-8766-310D2C6F01B6}"/>
              </a:ext>
            </a:extLst>
          </p:cNvPr>
          <p:cNvGrpSpPr/>
          <p:nvPr/>
        </p:nvGrpSpPr>
        <p:grpSpPr>
          <a:xfrm>
            <a:off x="4908209" y="2260958"/>
            <a:ext cx="421131" cy="420999"/>
            <a:chOff x="5642475" y="1435075"/>
            <a:chExt cx="481975" cy="481825"/>
          </a:xfrm>
        </p:grpSpPr>
        <p:sp>
          <p:nvSpPr>
            <p:cNvPr id="39" name="Google Shape;631;p25">
              <a:extLst>
                <a:ext uri="{FF2B5EF4-FFF2-40B4-BE49-F238E27FC236}">
                  <a16:creationId xmlns:a16="http://schemas.microsoft.com/office/drawing/2014/main" id="{7E3860FF-29F5-449C-B134-C24318F630C6}"/>
                </a:ext>
              </a:extLst>
            </p:cNvPr>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632;p25">
              <a:extLst>
                <a:ext uri="{FF2B5EF4-FFF2-40B4-BE49-F238E27FC236}">
                  <a16:creationId xmlns:a16="http://schemas.microsoft.com/office/drawing/2014/main" id="{F144E171-E426-417D-96B0-87C61D68F9F6}"/>
                </a:ext>
              </a:extLst>
            </p:cNvPr>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 name="Google Shape;633;p25">
              <a:extLst>
                <a:ext uri="{FF2B5EF4-FFF2-40B4-BE49-F238E27FC236}">
                  <a16:creationId xmlns:a16="http://schemas.microsoft.com/office/drawing/2014/main" id="{4FFB53D1-D2EE-4244-9D5F-3E7542B88281}"/>
                </a:ext>
              </a:extLst>
            </p:cNvPr>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 name="Google Shape;634;p25">
            <a:extLst>
              <a:ext uri="{FF2B5EF4-FFF2-40B4-BE49-F238E27FC236}">
                <a16:creationId xmlns:a16="http://schemas.microsoft.com/office/drawing/2014/main" id="{6F02A027-77CC-466C-8CDD-8D2173C38CED}"/>
              </a:ext>
            </a:extLst>
          </p:cNvPr>
          <p:cNvGrpSpPr/>
          <p:nvPr/>
        </p:nvGrpSpPr>
        <p:grpSpPr>
          <a:xfrm>
            <a:off x="5614762" y="1447037"/>
            <a:ext cx="345353" cy="420998"/>
            <a:chOff x="3907325" y="2620775"/>
            <a:chExt cx="395250" cy="481825"/>
          </a:xfrm>
        </p:grpSpPr>
        <p:sp>
          <p:nvSpPr>
            <p:cNvPr id="43" name="Google Shape;635;p25">
              <a:extLst>
                <a:ext uri="{FF2B5EF4-FFF2-40B4-BE49-F238E27FC236}">
                  <a16:creationId xmlns:a16="http://schemas.microsoft.com/office/drawing/2014/main" id="{5FA67FA6-FB34-4192-9C3A-CA27FF04489A}"/>
                </a:ext>
              </a:extLst>
            </p:cNvPr>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 name="Google Shape;636;p25">
              <a:extLst>
                <a:ext uri="{FF2B5EF4-FFF2-40B4-BE49-F238E27FC236}">
                  <a16:creationId xmlns:a16="http://schemas.microsoft.com/office/drawing/2014/main" id="{8232322D-FE45-4CF6-ABA4-28DF4A1BFEF2}"/>
                </a:ext>
              </a:extLst>
            </p:cNvPr>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637;p25">
              <a:extLst>
                <a:ext uri="{FF2B5EF4-FFF2-40B4-BE49-F238E27FC236}">
                  <a16:creationId xmlns:a16="http://schemas.microsoft.com/office/drawing/2014/main" id="{0333362F-C268-4463-9DF9-EEDB5AA48A15}"/>
                </a:ext>
              </a:extLst>
            </p:cNvPr>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 name="Google Shape;638;p25">
              <a:extLst>
                <a:ext uri="{FF2B5EF4-FFF2-40B4-BE49-F238E27FC236}">
                  <a16:creationId xmlns:a16="http://schemas.microsoft.com/office/drawing/2014/main" id="{B87CF89D-4475-4F89-8B25-ED230F6A1E99}"/>
                </a:ext>
              </a:extLst>
            </p:cNvPr>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 name="TextBox 49">
            <a:extLst>
              <a:ext uri="{FF2B5EF4-FFF2-40B4-BE49-F238E27FC236}">
                <a16:creationId xmlns:a16="http://schemas.microsoft.com/office/drawing/2014/main" id="{75025A7C-4033-446E-B2D9-EB1EAC2E0AEF}"/>
              </a:ext>
            </a:extLst>
          </p:cNvPr>
          <p:cNvSpPr txBox="1"/>
          <p:nvPr/>
        </p:nvSpPr>
        <p:spPr>
          <a:xfrm>
            <a:off x="557929" y="240361"/>
            <a:ext cx="1930805" cy="33855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600" b="1" dirty="0" err="1">
                <a:latin typeface="Roboto" pitchFamily="2" charset="0"/>
                <a:ea typeface="Roboto" pitchFamily="2" charset="0"/>
              </a:rPr>
              <a:t>Thông</a:t>
            </a:r>
            <a:r>
              <a:rPr lang="en-US" sz="1600" b="1" dirty="0">
                <a:latin typeface="Roboto" pitchFamily="2" charset="0"/>
                <a:ea typeface="Roboto" pitchFamily="2" charset="0"/>
              </a:rPr>
              <a:t> </a:t>
            </a:r>
            <a:r>
              <a:rPr lang="en-US" sz="1600" b="1" dirty="0" err="1">
                <a:latin typeface="Roboto" pitchFamily="2" charset="0"/>
                <a:ea typeface="Roboto" pitchFamily="2" charset="0"/>
              </a:rPr>
              <a:t>số</a:t>
            </a:r>
            <a:r>
              <a:rPr lang="en-US" sz="1600" b="1" dirty="0">
                <a:latin typeface="Roboto" pitchFamily="2" charset="0"/>
                <a:ea typeface="Roboto" pitchFamily="2" charset="0"/>
              </a:rPr>
              <a:t> </a:t>
            </a:r>
            <a:r>
              <a:rPr lang="en-US" sz="1600" b="1" dirty="0" err="1">
                <a:latin typeface="Roboto" pitchFamily="2" charset="0"/>
                <a:ea typeface="Roboto" pitchFamily="2" charset="0"/>
              </a:rPr>
              <a:t>kĩ</a:t>
            </a:r>
            <a:r>
              <a:rPr lang="en-US" sz="1600" b="1" dirty="0">
                <a:latin typeface="Roboto" pitchFamily="2" charset="0"/>
                <a:ea typeface="Roboto" pitchFamily="2" charset="0"/>
              </a:rPr>
              <a:t> </a:t>
            </a:r>
            <a:r>
              <a:rPr lang="en-US" sz="1600" b="1" dirty="0" err="1">
                <a:latin typeface="Roboto" pitchFamily="2" charset="0"/>
                <a:ea typeface="Roboto" pitchFamily="2" charset="0"/>
              </a:rPr>
              <a:t>thuật</a:t>
            </a:r>
            <a:endParaRPr lang="en-US" sz="1600" b="1" dirty="0">
              <a:latin typeface="Roboto" pitchFamily="2" charset="0"/>
              <a:ea typeface="Roboto" pitchFamily="2" charset="0"/>
            </a:endParaRPr>
          </a:p>
        </p:txBody>
      </p:sp>
      <p:sp>
        <p:nvSpPr>
          <p:cNvPr id="6" name="Rectangle 5">
            <a:extLst>
              <a:ext uri="{FF2B5EF4-FFF2-40B4-BE49-F238E27FC236}">
                <a16:creationId xmlns:a16="http://schemas.microsoft.com/office/drawing/2014/main" id="{949E909B-5593-4FD4-AF06-9E6C44DA1CF4}"/>
              </a:ext>
            </a:extLst>
          </p:cNvPr>
          <p:cNvSpPr/>
          <p:nvPr/>
        </p:nvSpPr>
        <p:spPr>
          <a:xfrm>
            <a:off x="489774" y="827196"/>
            <a:ext cx="1665841" cy="523220"/>
          </a:xfrm>
          <a:prstGeom prst="rect">
            <a:avLst/>
          </a:prstGeom>
        </p:spPr>
        <p:txBody>
          <a:bodyPr wrap="none">
            <a:spAutoFit/>
          </a:bodyPr>
          <a:lstStyle/>
          <a:p>
            <a:r>
              <a:rPr lang="en-US" b="1" dirty="0" err="1">
                <a:solidFill>
                  <a:schemeClr val="accent1"/>
                </a:solidFill>
                <a:latin typeface="Roboto" pitchFamily="2" charset="0"/>
                <a:ea typeface="Roboto" pitchFamily="2" charset="0"/>
              </a:rPr>
              <a:t>Điện</a:t>
            </a:r>
            <a:r>
              <a:rPr lang="en-US" b="1" dirty="0">
                <a:solidFill>
                  <a:schemeClr val="accent1"/>
                </a:solidFill>
                <a:latin typeface="Roboto" pitchFamily="2" charset="0"/>
                <a:ea typeface="Roboto" pitchFamily="2" charset="0"/>
              </a:rPr>
              <a:t> </a:t>
            </a:r>
            <a:r>
              <a:rPr lang="en-US" b="1" dirty="0" err="1">
                <a:solidFill>
                  <a:schemeClr val="accent1"/>
                </a:solidFill>
                <a:latin typeface="Roboto" pitchFamily="2" charset="0"/>
                <a:ea typeface="Roboto" pitchFamily="2" charset="0"/>
              </a:rPr>
              <a:t>áp</a:t>
            </a:r>
            <a:r>
              <a:rPr lang="en-US" b="1" dirty="0">
                <a:solidFill>
                  <a:schemeClr val="accent1"/>
                </a:solidFill>
                <a:latin typeface="Roboto" pitchFamily="2" charset="0"/>
                <a:ea typeface="Roboto" pitchFamily="2" charset="0"/>
              </a:rPr>
              <a:t> </a:t>
            </a:r>
            <a:r>
              <a:rPr lang="en-US" b="1" dirty="0" err="1">
                <a:solidFill>
                  <a:schemeClr val="accent1"/>
                </a:solidFill>
                <a:latin typeface="Roboto" pitchFamily="2" charset="0"/>
                <a:ea typeface="Roboto" pitchFamily="2" charset="0"/>
              </a:rPr>
              <a:t>cung</a:t>
            </a:r>
            <a:r>
              <a:rPr lang="en-US" b="1" dirty="0">
                <a:solidFill>
                  <a:schemeClr val="accent1"/>
                </a:solidFill>
                <a:latin typeface="Roboto" pitchFamily="2" charset="0"/>
                <a:ea typeface="Roboto" pitchFamily="2" charset="0"/>
              </a:rPr>
              <a:t> </a:t>
            </a:r>
            <a:r>
              <a:rPr lang="en-US" b="1" dirty="0" err="1">
                <a:solidFill>
                  <a:schemeClr val="accent1"/>
                </a:solidFill>
                <a:latin typeface="Roboto" pitchFamily="2" charset="0"/>
                <a:ea typeface="Roboto" pitchFamily="2" charset="0"/>
              </a:rPr>
              <a:t>cấp</a:t>
            </a:r>
            <a:r>
              <a:rPr lang="en-US" b="1" dirty="0">
                <a:solidFill>
                  <a:schemeClr val="accent1"/>
                </a:solidFill>
                <a:latin typeface="Roboto" pitchFamily="2" charset="0"/>
                <a:ea typeface="Roboto" pitchFamily="2" charset="0"/>
              </a:rPr>
              <a:t>: </a:t>
            </a:r>
          </a:p>
          <a:p>
            <a:r>
              <a:rPr lang="en-US" b="1" dirty="0">
                <a:solidFill>
                  <a:schemeClr val="accent1"/>
                </a:solidFill>
                <a:latin typeface="Roboto" pitchFamily="2" charset="0"/>
                <a:ea typeface="Roboto" pitchFamily="2" charset="0"/>
              </a:rPr>
              <a:t>3 ~ 5V DC.</a:t>
            </a:r>
          </a:p>
        </p:txBody>
      </p:sp>
      <p:sp>
        <p:nvSpPr>
          <p:cNvPr id="7" name="Rectangle 6">
            <a:extLst>
              <a:ext uri="{FF2B5EF4-FFF2-40B4-BE49-F238E27FC236}">
                <a16:creationId xmlns:a16="http://schemas.microsoft.com/office/drawing/2014/main" id="{C2EE277B-8676-48C8-8658-E2C85AD1B053}"/>
              </a:ext>
            </a:extLst>
          </p:cNvPr>
          <p:cNvSpPr/>
          <p:nvPr/>
        </p:nvSpPr>
        <p:spPr>
          <a:xfrm>
            <a:off x="964796" y="2188667"/>
            <a:ext cx="1965603" cy="702756"/>
          </a:xfrm>
          <a:prstGeom prst="rect">
            <a:avLst/>
          </a:prstGeom>
        </p:spPr>
        <p:txBody>
          <a:bodyPr wrap="none">
            <a:spAutoFit/>
          </a:bodyPr>
          <a:lstStyle/>
          <a:p>
            <a:pPr>
              <a:lnSpc>
                <a:spcPct val="150000"/>
              </a:lnSpc>
            </a:pPr>
            <a:r>
              <a:rPr lang="en-US" b="1" dirty="0" err="1">
                <a:solidFill>
                  <a:schemeClr val="accent2"/>
                </a:solidFill>
                <a:latin typeface="Roboto" pitchFamily="2" charset="0"/>
                <a:ea typeface="Roboto" pitchFamily="2" charset="0"/>
              </a:rPr>
              <a:t>Sử</a:t>
            </a:r>
            <a:r>
              <a:rPr lang="en-US" b="1" dirty="0">
                <a:solidFill>
                  <a:schemeClr val="accent2"/>
                </a:solidFill>
                <a:latin typeface="Roboto" pitchFamily="2" charset="0"/>
                <a:ea typeface="Roboto" pitchFamily="2" charset="0"/>
              </a:rPr>
              <a:t> </a:t>
            </a:r>
            <a:r>
              <a:rPr lang="en-US" b="1" dirty="0" err="1">
                <a:solidFill>
                  <a:schemeClr val="accent2"/>
                </a:solidFill>
                <a:latin typeface="Roboto" pitchFamily="2" charset="0"/>
                <a:ea typeface="Roboto" pitchFamily="2" charset="0"/>
              </a:rPr>
              <a:t>dụng</a:t>
            </a:r>
            <a:r>
              <a:rPr lang="en-US" b="1" dirty="0">
                <a:solidFill>
                  <a:schemeClr val="accent2"/>
                </a:solidFill>
                <a:latin typeface="Roboto" pitchFamily="2" charset="0"/>
                <a:ea typeface="Roboto" pitchFamily="2" charset="0"/>
              </a:rPr>
              <a:t> chip so</a:t>
            </a:r>
          </a:p>
          <a:p>
            <a:pPr>
              <a:lnSpc>
                <a:spcPct val="150000"/>
              </a:lnSpc>
            </a:pPr>
            <a:r>
              <a:rPr lang="en-US" b="1" dirty="0" err="1">
                <a:solidFill>
                  <a:schemeClr val="accent2"/>
                </a:solidFill>
                <a:latin typeface="Roboto" pitchFamily="2" charset="0"/>
                <a:ea typeface="Roboto" pitchFamily="2" charset="0"/>
              </a:rPr>
              <a:t>sánh</a:t>
            </a:r>
            <a:r>
              <a:rPr lang="en-US" b="1" dirty="0">
                <a:solidFill>
                  <a:schemeClr val="accent2"/>
                </a:solidFill>
                <a:latin typeface="Roboto" pitchFamily="2" charset="0"/>
                <a:ea typeface="Roboto" pitchFamily="2" charset="0"/>
              </a:rPr>
              <a:t> LM393 </a:t>
            </a:r>
            <a:r>
              <a:rPr lang="en-US" b="1" dirty="0" err="1">
                <a:solidFill>
                  <a:schemeClr val="accent2"/>
                </a:solidFill>
                <a:latin typeface="Roboto" pitchFamily="2" charset="0"/>
                <a:ea typeface="Roboto" pitchFamily="2" charset="0"/>
              </a:rPr>
              <a:t>và</a:t>
            </a:r>
            <a:r>
              <a:rPr lang="en-US" b="1" dirty="0">
                <a:solidFill>
                  <a:schemeClr val="accent2"/>
                </a:solidFill>
                <a:latin typeface="Roboto" pitchFamily="2" charset="0"/>
                <a:ea typeface="Roboto" pitchFamily="2" charset="0"/>
              </a:rPr>
              <a:t> MQ-7.</a:t>
            </a:r>
          </a:p>
        </p:txBody>
      </p:sp>
      <p:sp>
        <p:nvSpPr>
          <p:cNvPr id="8" name="Rectangle 7">
            <a:extLst>
              <a:ext uri="{FF2B5EF4-FFF2-40B4-BE49-F238E27FC236}">
                <a16:creationId xmlns:a16="http://schemas.microsoft.com/office/drawing/2014/main" id="{E5148BB9-3DE5-4EF4-95A7-FEDF0A6179DF}"/>
              </a:ext>
            </a:extLst>
          </p:cNvPr>
          <p:cNvSpPr/>
          <p:nvPr/>
        </p:nvSpPr>
        <p:spPr>
          <a:xfrm>
            <a:off x="6786984" y="827196"/>
            <a:ext cx="2048328" cy="523220"/>
          </a:xfrm>
          <a:prstGeom prst="rect">
            <a:avLst/>
          </a:prstGeom>
        </p:spPr>
        <p:txBody>
          <a:bodyPr wrap="square">
            <a:spAutoFit/>
          </a:bodyPr>
          <a:lstStyle/>
          <a:p>
            <a:pPr algn="just" fontAlgn="base"/>
            <a:r>
              <a:rPr lang="en-US" b="1" dirty="0">
                <a:solidFill>
                  <a:schemeClr val="accent6"/>
                </a:solidFill>
                <a:latin typeface="Roboto" pitchFamily="2" charset="0"/>
                <a:ea typeface="Roboto" pitchFamily="2" charset="0"/>
              </a:rPr>
              <a:t>Hai </a:t>
            </a:r>
            <a:r>
              <a:rPr lang="en-US" b="1" dirty="0" err="1">
                <a:solidFill>
                  <a:schemeClr val="accent6"/>
                </a:solidFill>
                <a:latin typeface="Roboto" pitchFamily="2" charset="0"/>
                <a:ea typeface="Roboto" pitchFamily="2" charset="0"/>
              </a:rPr>
              <a:t>dạng</a:t>
            </a:r>
            <a:r>
              <a:rPr lang="en-US" b="1" dirty="0">
                <a:solidFill>
                  <a:schemeClr val="accent6"/>
                </a:solidFill>
                <a:latin typeface="Roboto" pitchFamily="2" charset="0"/>
                <a:ea typeface="Roboto" pitchFamily="2" charset="0"/>
              </a:rPr>
              <a:t> </a:t>
            </a:r>
            <a:r>
              <a:rPr lang="en-US" b="1" dirty="0" err="1">
                <a:solidFill>
                  <a:schemeClr val="accent6"/>
                </a:solidFill>
                <a:latin typeface="Roboto" pitchFamily="2" charset="0"/>
                <a:ea typeface="Roboto" pitchFamily="2" charset="0"/>
              </a:rPr>
              <a:t>tín</a:t>
            </a:r>
            <a:r>
              <a:rPr lang="en-US" b="1" dirty="0">
                <a:solidFill>
                  <a:schemeClr val="accent6"/>
                </a:solidFill>
                <a:latin typeface="Roboto" pitchFamily="2" charset="0"/>
                <a:ea typeface="Roboto" pitchFamily="2" charset="0"/>
              </a:rPr>
              <a:t> </a:t>
            </a:r>
            <a:r>
              <a:rPr lang="en-US" b="1" dirty="0" err="1">
                <a:solidFill>
                  <a:schemeClr val="accent6"/>
                </a:solidFill>
                <a:latin typeface="Roboto" pitchFamily="2" charset="0"/>
                <a:ea typeface="Roboto" pitchFamily="2" charset="0"/>
              </a:rPr>
              <a:t>hiệu</a:t>
            </a:r>
            <a:r>
              <a:rPr lang="en-US" b="1" dirty="0">
                <a:solidFill>
                  <a:schemeClr val="accent6"/>
                </a:solidFill>
                <a:latin typeface="Roboto" pitchFamily="2" charset="0"/>
                <a:ea typeface="Roboto" pitchFamily="2" charset="0"/>
              </a:rPr>
              <a:t> </a:t>
            </a:r>
            <a:r>
              <a:rPr lang="en-US" b="1" dirty="0" err="1">
                <a:solidFill>
                  <a:schemeClr val="accent6"/>
                </a:solidFill>
                <a:latin typeface="Roboto" pitchFamily="2" charset="0"/>
                <a:ea typeface="Roboto" pitchFamily="2" charset="0"/>
              </a:rPr>
              <a:t>đầu</a:t>
            </a:r>
            <a:r>
              <a:rPr lang="en-US" b="1" dirty="0">
                <a:solidFill>
                  <a:schemeClr val="accent6"/>
                </a:solidFill>
                <a:latin typeface="Roboto" pitchFamily="2" charset="0"/>
                <a:ea typeface="Roboto" pitchFamily="2" charset="0"/>
              </a:rPr>
              <a:t> ra (digital </a:t>
            </a:r>
            <a:r>
              <a:rPr lang="en-US" b="1" dirty="0" err="1">
                <a:solidFill>
                  <a:schemeClr val="accent6"/>
                </a:solidFill>
                <a:latin typeface="Roboto" pitchFamily="2" charset="0"/>
                <a:ea typeface="Roboto" pitchFamily="2" charset="0"/>
              </a:rPr>
              <a:t>và</a:t>
            </a:r>
            <a:r>
              <a:rPr lang="en-US" b="1" dirty="0">
                <a:solidFill>
                  <a:schemeClr val="accent6"/>
                </a:solidFill>
                <a:latin typeface="Roboto" pitchFamily="2" charset="0"/>
                <a:ea typeface="Roboto" pitchFamily="2" charset="0"/>
              </a:rPr>
              <a:t> analog).</a:t>
            </a:r>
          </a:p>
        </p:txBody>
      </p:sp>
      <p:sp>
        <p:nvSpPr>
          <p:cNvPr id="9" name="Rectangle 8">
            <a:extLst>
              <a:ext uri="{FF2B5EF4-FFF2-40B4-BE49-F238E27FC236}">
                <a16:creationId xmlns:a16="http://schemas.microsoft.com/office/drawing/2014/main" id="{F4A2D4B9-B3EE-4F64-8A52-C2A9EE673CF8}"/>
              </a:ext>
            </a:extLst>
          </p:cNvPr>
          <p:cNvSpPr/>
          <p:nvPr/>
        </p:nvSpPr>
        <p:spPr>
          <a:xfrm>
            <a:off x="5998799" y="2417011"/>
            <a:ext cx="2180405" cy="307777"/>
          </a:xfrm>
          <a:prstGeom prst="rect">
            <a:avLst/>
          </a:prstGeom>
        </p:spPr>
        <p:txBody>
          <a:bodyPr wrap="none">
            <a:spAutoFit/>
          </a:bodyPr>
          <a:lstStyle/>
          <a:p>
            <a:pPr algn="just" fontAlgn="base"/>
            <a:r>
              <a:rPr lang="en-US" b="1" dirty="0" err="1">
                <a:solidFill>
                  <a:schemeClr val="accent4"/>
                </a:solidFill>
                <a:latin typeface="Roboto" pitchFamily="2" charset="0"/>
                <a:ea typeface="Roboto" pitchFamily="2" charset="0"/>
              </a:rPr>
              <a:t>Tín</a:t>
            </a:r>
            <a:r>
              <a:rPr lang="en-US" b="1" dirty="0">
                <a:solidFill>
                  <a:schemeClr val="accent4"/>
                </a:solidFill>
                <a:latin typeface="Roboto" pitchFamily="2" charset="0"/>
                <a:ea typeface="Roboto" pitchFamily="2" charset="0"/>
              </a:rPr>
              <a:t> </a:t>
            </a:r>
            <a:r>
              <a:rPr lang="en-US" b="1" dirty="0" err="1">
                <a:solidFill>
                  <a:schemeClr val="accent4"/>
                </a:solidFill>
                <a:latin typeface="Roboto" pitchFamily="2" charset="0"/>
                <a:ea typeface="Roboto" pitchFamily="2" charset="0"/>
              </a:rPr>
              <a:t>hiệu</a:t>
            </a:r>
            <a:r>
              <a:rPr lang="en-US" b="1" dirty="0">
                <a:solidFill>
                  <a:schemeClr val="accent4"/>
                </a:solidFill>
                <a:latin typeface="Roboto" pitchFamily="2" charset="0"/>
                <a:ea typeface="Roboto" pitchFamily="2" charset="0"/>
              </a:rPr>
              <a:t> analog </a:t>
            </a:r>
            <a:r>
              <a:rPr lang="en-US" b="1" dirty="0" err="1">
                <a:solidFill>
                  <a:schemeClr val="accent4"/>
                </a:solidFill>
                <a:latin typeface="Roboto" pitchFamily="2" charset="0"/>
                <a:ea typeface="Roboto" pitchFamily="2" charset="0"/>
              </a:rPr>
              <a:t>từ</a:t>
            </a:r>
            <a:r>
              <a:rPr lang="en-US" b="1" dirty="0">
                <a:solidFill>
                  <a:schemeClr val="accent4"/>
                </a:solidFill>
                <a:latin typeface="Roboto" pitchFamily="2" charset="0"/>
                <a:ea typeface="Roboto" pitchFamily="2" charset="0"/>
              </a:rPr>
              <a:t> 0~5V.</a:t>
            </a:r>
          </a:p>
        </p:txBody>
      </p:sp>
      <p:sp>
        <p:nvSpPr>
          <p:cNvPr id="12" name="Rectangle 11">
            <a:extLst>
              <a:ext uri="{FF2B5EF4-FFF2-40B4-BE49-F238E27FC236}">
                <a16:creationId xmlns:a16="http://schemas.microsoft.com/office/drawing/2014/main" id="{F5C56822-2403-4C35-B319-463767E973C7}"/>
              </a:ext>
            </a:extLst>
          </p:cNvPr>
          <p:cNvSpPr/>
          <p:nvPr/>
        </p:nvSpPr>
        <p:spPr>
          <a:xfrm>
            <a:off x="3307157" y="392182"/>
            <a:ext cx="2287806" cy="307777"/>
          </a:xfrm>
          <a:prstGeom prst="rect">
            <a:avLst/>
          </a:prstGeom>
        </p:spPr>
        <p:txBody>
          <a:bodyPr wrap="none">
            <a:spAutoFit/>
          </a:bodyPr>
          <a:lstStyle/>
          <a:p>
            <a:pPr algn="just" fontAlgn="base"/>
            <a:r>
              <a:rPr lang="en-US" b="1" dirty="0">
                <a:solidFill>
                  <a:schemeClr val="accent3"/>
                </a:solidFill>
                <a:latin typeface="Roboto" pitchFamily="2" charset="0"/>
                <a:ea typeface="Roboto" pitchFamily="2" charset="0"/>
              </a:rPr>
              <a:t> </a:t>
            </a:r>
            <a:r>
              <a:rPr lang="en-US" b="1" dirty="0" err="1">
                <a:solidFill>
                  <a:schemeClr val="accent3"/>
                </a:solidFill>
                <a:latin typeface="Roboto" pitchFamily="2" charset="0"/>
                <a:ea typeface="Roboto" pitchFamily="2" charset="0"/>
              </a:rPr>
              <a:t>Tín</a:t>
            </a:r>
            <a:r>
              <a:rPr lang="en-US" b="1" dirty="0">
                <a:solidFill>
                  <a:schemeClr val="accent3"/>
                </a:solidFill>
                <a:latin typeface="Roboto" pitchFamily="2" charset="0"/>
                <a:ea typeface="Roboto" pitchFamily="2" charset="0"/>
              </a:rPr>
              <a:t> </a:t>
            </a:r>
            <a:r>
              <a:rPr lang="en-US" b="1" dirty="0" err="1">
                <a:solidFill>
                  <a:schemeClr val="accent3"/>
                </a:solidFill>
                <a:latin typeface="Roboto" pitchFamily="2" charset="0"/>
                <a:ea typeface="Roboto" pitchFamily="2" charset="0"/>
              </a:rPr>
              <a:t>hiệu</a:t>
            </a:r>
            <a:r>
              <a:rPr lang="en-US" b="1" dirty="0">
                <a:solidFill>
                  <a:schemeClr val="accent3"/>
                </a:solidFill>
                <a:latin typeface="Roboto" pitchFamily="2" charset="0"/>
                <a:ea typeface="Roboto" pitchFamily="2" charset="0"/>
              </a:rPr>
              <a:t> analog </a:t>
            </a:r>
            <a:r>
              <a:rPr lang="en-US" b="1" dirty="0" err="1">
                <a:solidFill>
                  <a:schemeClr val="accent3"/>
                </a:solidFill>
                <a:latin typeface="Roboto" pitchFamily="2" charset="0"/>
                <a:ea typeface="Roboto" pitchFamily="2" charset="0"/>
              </a:rPr>
              <a:t>từ</a:t>
            </a:r>
            <a:r>
              <a:rPr lang="en-US" b="1" dirty="0">
                <a:solidFill>
                  <a:schemeClr val="accent3"/>
                </a:solidFill>
                <a:latin typeface="Roboto" pitchFamily="2" charset="0"/>
                <a:ea typeface="Roboto" pitchFamily="2" charset="0"/>
              </a:rPr>
              <a:t> 0~5V.</a:t>
            </a:r>
          </a:p>
        </p:txBody>
      </p:sp>
      <p:sp>
        <p:nvSpPr>
          <p:cNvPr id="15" name="Rectangle 14">
            <a:extLst>
              <a:ext uri="{FF2B5EF4-FFF2-40B4-BE49-F238E27FC236}">
                <a16:creationId xmlns:a16="http://schemas.microsoft.com/office/drawing/2014/main" id="{31F70F1C-7306-43B4-9854-7E5CDE78328B}"/>
              </a:ext>
            </a:extLst>
          </p:cNvPr>
          <p:cNvSpPr/>
          <p:nvPr/>
        </p:nvSpPr>
        <p:spPr>
          <a:xfrm>
            <a:off x="4956474" y="4280451"/>
            <a:ext cx="2007281" cy="307777"/>
          </a:xfrm>
          <a:prstGeom prst="rect">
            <a:avLst/>
          </a:prstGeom>
        </p:spPr>
        <p:txBody>
          <a:bodyPr wrap="none">
            <a:spAutoFit/>
          </a:bodyPr>
          <a:lstStyle/>
          <a:p>
            <a:pPr algn="just" fontAlgn="base">
              <a:spcBef>
                <a:spcPts val="600"/>
              </a:spcBef>
            </a:pPr>
            <a:r>
              <a:rPr lang="en-US" b="1" i="1" dirty="0" err="1">
                <a:latin typeface="Roboto" pitchFamily="2" charset="0"/>
                <a:ea typeface="Roboto" pitchFamily="2" charset="0"/>
              </a:rPr>
              <a:t>Cảm</a:t>
            </a:r>
            <a:r>
              <a:rPr lang="en-US" b="1" i="1" dirty="0">
                <a:latin typeface="Roboto" pitchFamily="2" charset="0"/>
                <a:ea typeface="Roboto" pitchFamily="2" charset="0"/>
              </a:rPr>
              <a:t> </a:t>
            </a:r>
            <a:r>
              <a:rPr lang="en-US" b="1" i="1" dirty="0" err="1">
                <a:latin typeface="Roboto" pitchFamily="2" charset="0"/>
                <a:ea typeface="Roboto" pitchFamily="2" charset="0"/>
              </a:rPr>
              <a:t>biến</a:t>
            </a:r>
            <a:r>
              <a:rPr lang="en-US" b="1" i="1" dirty="0">
                <a:latin typeface="Roboto" pitchFamily="2" charset="0"/>
                <a:ea typeface="Roboto" pitchFamily="2" charset="0"/>
              </a:rPr>
              <a:t> </a:t>
            </a:r>
            <a:r>
              <a:rPr lang="en-US" b="1" i="1" dirty="0" err="1">
                <a:latin typeface="Roboto" pitchFamily="2" charset="0"/>
                <a:ea typeface="Roboto" pitchFamily="2" charset="0"/>
              </a:rPr>
              <a:t>khí</a:t>
            </a:r>
            <a:r>
              <a:rPr lang="en-US" b="1" i="1" dirty="0">
                <a:latin typeface="Roboto" pitchFamily="2" charset="0"/>
                <a:ea typeface="Roboto" pitchFamily="2" charset="0"/>
              </a:rPr>
              <a:t> CO(mq7)</a:t>
            </a:r>
          </a:p>
        </p:txBody>
      </p:sp>
    </p:spTree>
    <p:extLst>
      <p:ext uri="{BB962C8B-B14F-4D97-AF65-F5344CB8AC3E}">
        <p14:creationId xmlns:p14="http://schemas.microsoft.com/office/powerpoint/2010/main" val="20109379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randombar(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randombar(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randombar(horizontal)">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AD7F6C57-7A0E-49E2-A6DE-EE3A7E5CE0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1750" y="1435871"/>
            <a:ext cx="2762250" cy="27622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221DBB6-8D04-4B2F-AAE6-8E215A8B8001}"/>
              </a:ext>
            </a:extLst>
          </p:cNvPr>
          <p:cNvSpPr/>
          <p:nvPr/>
        </p:nvSpPr>
        <p:spPr>
          <a:xfrm>
            <a:off x="4159775" y="196442"/>
            <a:ext cx="4729180" cy="400110"/>
          </a:xfrm>
          <a:prstGeom prst="rect">
            <a:avLst/>
          </a:prstGeom>
        </p:spPr>
        <p:txBody>
          <a:bodyPr wrap="none">
            <a:spAutoFit/>
          </a:bodyPr>
          <a:lstStyle/>
          <a:p>
            <a:r>
              <a:rPr lang="en-US" sz="2000" b="1" dirty="0">
                <a:latin typeface="Roboto" pitchFamily="2" charset="0"/>
                <a:ea typeface="Roboto" pitchFamily="2" charset="0"/>
              </a:rPr>
              <a:t>MODULE NRF24L01 + PA + LNA 1100M</a:t>
            </a:r>
            <a:endParaRPr lang="en-US" sz="2000" dirty="0">
              <a:latin typeface="Roboto" pitchFamily="2" charset="0"/>
              <a:ea typeface="Roboto" pitchFamily="2" charset="0"/>
            </a:endParaRPr>
          </a:p>
        </p:txBody>
      </p:sp>
      <p:sp>
        <p:nvSpPr>
          <p:cNvPr id="5" name="Google Shape;1532;p45">
            <a:extLst>
              <a:ext uri="{FF2B5EF4-FFF2-40B4-BE49-F238E27FC236}">
                <a16:creationId xmlns:a16="http://schemas.microsoft.com/office/drawing/2014/main" id="{E540AC07-38C5-40C0-A7D1-385388DA4ED7}"/>
              </a:ext>
            </a:extLst>
          </p:cNvPr>
          <p:cNvSpPr/>
          <p:nvPr/>
        </p:nvSpPr>
        <p:spPr>
          <a:xfrm>
            <a:off x="732274" y="1093219"/>
            <a:ext cx="545349" cy="423935"/>
          </a:xfrm>
          <a:custGeom>
            <a:avLst/>
            <a:gdLst/>
            <a:ahLst/>
            <a:cxnLst/>
            <a:rect l="l" t="t" r="r" b="b"/>
            <a:pathLst>
              <a:path w="28885" h="17419" extrusionOk="0">
                <a:moveTo>
                  <a:pt x="0" y="0"/>
                </a:moveTo>
                <a:lnTo>
                  <a:pt x="0" y="17419"/>
                </a:lnTo>
                <a:lnTo>
                  <a:pt x="28885" y="17419"/>
                </a:lnTo>
                <a:lnTo>
                  <a:pt x="28885" y="0"/>
                </a:lnTo>
                <a:close/>
              </a:path>
            </a:pathLst>
          </a:cu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200">
                <a:solidFill>
                  <a:schemeClr val="accent1"/>
                </a:solidFill>
                <a:latin typeface="Fira Sans Extra Condensed Medium"/>
                <a:ea typeface="Fira Sans Extra Condensed Medium"/>
                <a:cs typeface="Fira Sans Extra Condensed Medium"/>
                <a:sym typeface="Fira Sans Extra Condensed Medium"/>
              </a:rPr>
              <a:t>01</a:t>
            </a:r>
            <a:endParaRPr sz="1200">
              <a:solidFill>
                <a:schemeClr val="accent1"/>
              </a:solidFill>
            </a:endParaRPr>
          </a:p>
        </p:txBody>
      </p:sp>
      <p:sp>
        <p:nvSpPr>
          <p:cNvPr id="6" name="Google Shape;1533;p45">
            <a:extLst>
              <a:ext uri="{FF2B5EF4-FFF2-40B4-BE49-F238E27FC236}">
                <a16:creationId xmlns:a16="http://schemas.microsoft.com/office/drawing/2014/main" id="{63B6799E-865B-451D-8EF9-2D7E7B2AB3D0}"/>
              </a:ext>
            </a:extLst>
          </p:cNvPr>
          <p:cNvSpPr/>
          <p:nvPr/>
        </p:nvSpPr>
        <p:spPr>
          <a:xfrm>
            <a:off x="4960745" y="879981"/>
            <a:ext cx="939279" cy="874431"/>
          </a:xfrm>
          <a:custGeom>
            <a:avLst/>
            <a:gdLst/>
            <a:ahLst/>
            <a:cxnLst/>
            <a:rect l="l" t="t" r="r" b="b"/>
            <a:pathLst>
              <a:path w="28362" h="30171" extrusionOk="0">
                <a:moveTo>
                  <a:pt x="0" y="1"/>
                </a:moveTo>
                <a:lnTo>
                  <a:pt x="0" y="23527"/>
                </a:lnTo>
                <a:lnTo>
                  <a:pt x="14181" y="30171"/>
                </a:lnTo>
                <a:lnTo>
                  <a:pt x="28361" y="23527"/>
                </a:lnTo>
                <a:lnTo>
                  <a:pt x="28361" y="1"/>
                </a:lnTo>
                <a:lnTo>
                  <a:pt x="14181" y="6632"/>
                </a:lnTo>
                <a:lnTo>
                  <a:pt x="0" y="1"/>
                </a:lnTo>
                <a:close/>
              </a:path>
            </a:pathLst>
          </a:custGeom>
          <a:solidFill>
            <a:schemeClr val="accent1"/>
          </a:solidFill>
          <a:ln>
            <a:noFill/>
          </a:ln>
        </p:spPr>
        <p:txBody>
          <a:bodyPr spcFirstLastPara="1" wrap="square" lIns="91425" tIns="182875" rIns="91425" bIns="91425" anchor="ctr" anchorCtr="0">
            <a:noAutofit/>
          </a:bodyPr>
          <a:lstStyle/>
          <a:p>
            <a:pPr marL="0" lvl="0" indent="0" algn="ctr" rtl="0">
              <a:spcBef>
                <a:spcPts val="0"/>
              </a:spcBef>
              <a:spcAft>
                <a:spcPts val="0"/>
              </a:spcAft>
              <a:buClr>
                <a:schemeClr val="dk1"/>
              </a:buClr>
              <a:buSzPts val="1100"/>
              <a:buFont typeface="Arial"/>
              <a:buNone/>
            </a:pPr>
            <a:endParaRPr sz="2400">
              <a:latin typeface="Fira Sans Extra Condensed Medium"/>
              <a:ea typeface="Fira Sans Extra Condensed Medium"/>
              <a:cs typeface="Fira Sans Extra Condensed Medium"/>
              <a:sym typeface="Fira Sans Extra Condensed Medium"/>
            </a:endParaRPr>
          </a:p>
        </p:txBody>
      </p:sp>
      <p:sp>
        <p:nvSpPr>
          <p:cNvPr id="7" name="Google Shape;1534;p45">
            <a:extLst>
              <a:ext uri="{FF2B5EF4-FFF2-40B4-BE49-F238E27FC236}">
                <a16:creationId xmlns:a16="http://schemas.microsoft.com/office/drawing/2014/main" id="{0F36A0D7-D259-4ED9-AB0C-38E797E3E02F}"/>
              </a:ext>
            </a:extLst>
          </p:cNvPr>
          <p:cNvSpPr/>
          <p:nvPr/>
        </p:nvSpPr>
        <p:spPr>
          <a:xfrm>
            <a:off x="1277623" y="867971"/>
            <a:ext cx="3484785" cy="649183"/>
          </a:xfrm>
          <a:custGeom>
            <a:avLst/>
            <a:gdLst/>
            <a:ahLst/>
            <a:cxnLst/>
            <a:rect l="l" t="t" r="r" b="b"/>
            <a:pathLst>
              <a:path w="28885" h="17419" extrusionOk="0">
                <a:moveTo>
                  <a:pt x="0" y="0"/>
                </a:moveTo>
                <a:lnTo>
                  <a:pt x="0" y="17419"/>
                </a:lnTo>
                <a:lnTo>
                  <a:pt x="28885" y="17419"/>
                </a:lnTo>
                <a:lnTo>
                  <a:pt x="28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182875" tIns="91425" rIns="91425" bIns="91425" anchor="ctr" anchorCtr="0">
            <a:noAutofit/>
          </a:bodyPr>
          <a:lstStyle/>
          <a:p>
            <a:pPr lvl="0">
              <a:lnSpc>
                <a:spcPct val="150000"/>
              </a:lnSpc>
              <a:buClr>
                <a:schemeClr val="dk1"/>
              </a:buClr>
              <a:buSzPts val="1100"/>
            </a:pPr>
            <a:r>
              <a:rPr lang="en-US" sz="1200" b="1" dirty="0">
                <a:latin typeface="Roboto" pitchFamily="2" charset="0"/>
                <a:ea typeface="Roboto" pitchFamily="2" charset="0"/>
              </a:rPr>
              <a:t>IC </a:t>
            </a:r>
            <a:r>
              <a:rPr lang="en-US" sz="1200" b="1" dirty="0" err="1">
                <a:latin typeface="Roboto" pitchFamily="2" charset="0"/>
                <a:ea typeface="Roboto" pitchFamily="2" charset="0"/>
              </a:rPr>
              <a:t>chính</a:t>
            </a:r>
            <a:r>
              <a:rPr lang="en-US" sz="1200" b="1" dirty="0">
                <a:latin typeface="Roboto" pitchFamily="2" charset="0"/>
                <a:ea typeface="Roboto" pitchFamily="2" charset="0"/>
              </a:rPr>
              <a:t>: NRF24L01+ PA LNA 2.4Ghz </a:t>
            </a:r>
            <a:r>
              <a:rPr lang="en-US" sz="1200" b="1" dirty="0" err="1">
                <a:latin typeface="Roboto" pitchFamily="2" charset="0"/>
                <a:ea typeface="Roboto" pitchFamily="2" charset="0"/>
              </a:rPr>
              <a:t>anten</a:t>
            </a:r>
            <a:r>
              <a:rPr lang="en-US" sz="1200" b="1" dirty="0">
                <a:latin typeface="Roboto" pitchFamily="2" charset="0"/>
                <a:ea typeface="Roboto" pitchFamily="2" charset="0"/>
              </a:rPr>
              <a:t> </a:t>
            </a:r>
            <a:r>
              <a:rPr lang="en-US" sz="1200" b="1" dirty="0" err="1">
                <a:latin typeface="Roboto" pitchFamily="2" charset="0"/>
                <a:ea typeface="Roboto" pitchFamily="2" charset="0"/>
              </a:rPr>
              <a:t>rời</a:t>
            </a:r>
            <a:endParaRPr sz="1200" b="1" dirty="0">
              <a:solidFill>
                <a:srgbClr val="FFFFFF"/>
              </a:solidFill>
              <a:latin typeface="Roboto" pitchFamily="2" charset="0"/>
              <a:ea typeface="Roboto" pitchFamily="2" charset="0"/>
            </a:endParaRPr>
          </a:p>
        </p:txBody>
      </p:sp>
      <p:sp>
        <p:nvSpPr>
          <p:cNvPr id="9" name="Google Shape;1537;p45">
            <a:extLst>
              <a:ext uri="{FF2B5EF4-FFF2-40B4-BE49-F238E27FC236}">
                <a16:creationId xmlns:a16="http://schemas.microsoft.com/office/drawing/2014/main" id="{E98BAFCB-EB33-429B-B42B-1326CAC6CA36}"/>
              </a:ext>
            </a:extLst>
          </p:cNvPr>
          <p:cNvSpPr/>
          <p:nvPr/>
        </p:nvSpPr>
        <p:spPr>
          <a:xfrm>
            <a:off x="732274" y="1854373"/>
            <a:ext cx="545349" cy="423935"/>
          </a:xfrm>
          <a:custGeom>
            <a:avLst/>
            <a:gdLst/>
            <a:ahLst/>
            <a:cxnLst/>
            <a:rect l="l" t="t" r="r" b="b"/>
            <a:pathLst>
              <a:path w="28885" h="17419" extrusionOk="0">
                <a:moveTo>
                  <a:pt x="0" y="0"/>
                </a:moveTo>
                <a:lnTo>
                  <a:pt x="0" y="17419"/>
                </a:lnTo>
                <a:lnTo>
                  <a:pt x="28885" y="17419"/>
                </a:lnTo>
                <a:lnTo>
                  <a:pt x="28885" y="0"/>
                </a:lnTo>
                <a:close/>
              </a:path>
            </a:pathLst>
          </a:custGeom>
          <a:solidFill>
            <a:srgbClr val="FF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200">
                <a:solidFill>
                  <a:schemeClr val="accent2"/>
                </a:solidFill>
                <a:latin typeface="Fira Sans Extra Condensed Medium"/>
                <a:ea typeface="Fira Sans Extra Condensed Medium"/>
                <a:cs typeface="Fira Sans Extra Condensed Medium"/>
                <a:sym typeface="Fira Sans Extra Condensed Medium"/>
              </a:rPr>
              <a:t>02</a:t>
            </a:r>
            <a:endParaRPr sz="1200">
              <a:solidFill>
                <a:schemeClr val="accent2"/>
              </a:solidFill>
            </a:endParaRPr>
          </a:p>
        </p:txBody>
      </p:sp>
      <p:sp>
        <p:nvSpPr>
          <p:cNvPr id="10" name="Google Shape;1538;p45">
            <a:extLst>
              <a:ext uri="{FF2B5EF4-FFF2-40B4-BE49-F238E27FC236}">
                <a16:creationId xmlns:a16="http://schemas.microsoft.com/office/drawing/2014/main" id="{9CB9F449-9043-4C1E-A50D-B9FC46CA6300}"/>
              </a:ext>
            </a:extLst>
          </p:cNvPr>
          <p:cNvSpPr/>
          <p:nvPr/>
        </p:nvSpPr>
        <p:spPr>
          <a:xfrm>
            <a:off x="4960745" y="1641135"/>
            <a:ext cx="939279" cy="874431"/>
          </a:xfrm>
          <a:custGeom>
            <a:avLst/>
            <a:gdLst/>
            <a:ahLst/>
            <a:cxnLst/>
            <a:rect l="l" t="t" r="r" b="b"/>
            <a:pathLst>
              <a:path w="28362" h="30171" extrusionOk="0">
                <a:moveTo>
                  <a:pt x="0" y="1"/>
                </a:moveTo>
                <a:lnTo>
                  <a:pt x="0" y="23527"/>
                </a:lnTo>
                <a:lnTo>
                  <a:pt x="14181" y="30171"/>
                </a:lnTo>
                <a:lnTo>
                  <a:pt x="28361" y="23527"/>
                </a:lnTo>
                <a:lnTo>
                  <a:pt x="28361" y="1"/>
                </a:lnTo>
                <a:lnTo>
                  <a:pt x="14181" y="6632"/>
                </a:lnTo>
                <a:lnTo>
                  <a:pt x="0" y="1"/>
                </a:lnTo>
                <a:close/>
              </a:path>
            </a:pathLst>
          </a:custGeom>
          <a:solidFill>
            <a:schemeClr val="accent2"/>
          </a:solidFill>
          <a:ln>
            <a:noFill/>
          </a:ln>
        </p:spPr>
        <p:txBody>
          <a:bodyPr spcFirstLastPara="1" wrap="square" lIns="91425" tIns="182875" rIns="91425" bIns="91425" anchor="ctr" anchorCtr="0">
            <a:noAutofit/>
          </a:bodyPr>
          <a:lstStyle/>
          <a:p>
            <a:pPr marL="0" lvl="0" indent="0" algn="ctr" rtl="0">
              <a:spcBef>
                <a:spcPts val="0"/>
              </a:spcBef>
              <a:spcAft>
                <a:spcPts val="0"/>
              </a:spcAft>
              <a:buClr>
                <a:schemeClr val="dk1"/>
              </a:buClr>
              <a:buSzPts val="1100"/>
              <a:buFont typeface="Arial"/>
              <a:buNone/>
            </a:pPr>
            <a:endParaRPr sz="2400">
              <a:latin typeface="Fira Sans Extra Condensed Medium"/>
              <a:ea typeface="Fira Sans Extra Condensed Medium"/>
              <a:cs typeface="Fira Sans Extra Condensed Medium"/>
              <a:sym typeface="Fira Sans Extra Condensed Medium"/>
            </a:endParaRPr>
          </a:p>
        </p:txBody>
      </p:sp>
      <p:sp>
        <p:nvSpPr>
          <p:cNvPr id="11" name="Google Shape;1539;p45">
            <a:extLst>
              <a:ext uri="{FF2B5EF4-FFF2-40B4-BE49-F238E27FC236}">
                <a16:creationId xmlns:a16="http://schemas.microsoft.com/office/drawing/2014/main" id="{1F9A0864-EEEB-40F6-8C55-B3F4208022E1}"/>
              </a:ext>
            </a:extLst>
          </p:cNvPr>
          <p:cNvSpPr/>
          <p:nvPr/>
        </p:nvSpPr>
        <p:spPr>
          <a:xfrm>
            <a:off x="1277624" y="1641135"/>
            <a:ext cx="3484784" cy="637174"/>
          </a:xfrm>
          <a:custGeom>
            <a:avLst/>
            <a:gdLst/>
            <a:ahLst/>
            <a:cxnLst/>
            <a:rect l="l" t="t" r="r" b="b"/>
            <a:pathLst>
              <a:path w="28885" h="17419" extrusionOk="0">
                <a:moveTo>
                  <a:pt x="0" y="0"/>
                </a:moveTo>
                <a:lnTo>
                  <a:pt x="0" y="17419"/>
                </a:lnTo>
                <a:lnTo>
                  <a:pt x="28885" y="17419"/>
                </a:lnTo>
                <a:lnTo>
                  <a:pt x="28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82875" tIns="91425" rIns="91425" bIns="91425" anchor="ctr" anchorCtr="0">
            <a:noAutofit/>
          </a:bodyPr>
          <a:lstStyle/>
          <a:p>
            <a:pPr>
              <a:lnSpc>
                <a:spcPct val="150000"/>
              </a:lnSpc>
              <a:buClr>
                <a:schemeClr val="dk1"/>
              </a:buClr>
              <a:buSzPts val="1100"/>
            </a:pPr>
            <a:r>
              <a:rPr lang="en-US" sz="1200" b="1" dirty="0" err="1">
                <a:latin typeface="Roboto" pitchFamily="2" charset="0"/>
                <a:ea typeface="Roboto" pitchFamily="2" charset="0"/>
              </a:rPr>
              <a:t>Điện</a:t>
            </a:r>
            <a:r>
              <a:rPr lang="en-US" sz="1200" b="1" dirty="0">
                <a:latin typeface="Roboto" pitchFamily="2" charset="0"/>
                <a:ea typeface="Roboto" pitchFamily="2" charset="0"/>
              </a:rPr>
              <a:t> </a:t>
            </a:r>
            <a:r>
              <a:rPr lang="en-US" sz="1200" b="1" dirty="0" err="1">
                <a:latin typeface="Roboto" pitchFamily="2" charset="0"/>
                <a:ea typeface="Roboto" pitchFamily="2" charset="0"/>
              </a:rPr>
              <a:t>áp</a:t>
            </a:r>
            <a:r>
              <a:rPr lang="en-US" sz="1200" b="1" dirty="0">
                <a:latin typeface="Roboto" pitchFamily="2" charset="0"/>
                <a:ea typeface="Roboto" pitchFamily="2" charset="0"/>
              </a:rPr>
              <a:t> </a:t>
            </a:r>
            <a:r>
              <a:rPr lang="en-US" sz="1200" b="1" dirty="0" err="1">
                <a:latin typeface="Roboto" pitchFamily="2" charset="0"/>
                <a:ea typeface="Roboto" pitchFamily="2" charset="0"/>
              </a:rPr>
              <a:t>cung</a:t>
            </a:r>
            <a:r>
              <a:rPr lang="en-US" sz="1200" b="1" dirty="0">
                <a:latin typeface="Roboto" pitchFamily="2" charset="0"/>
                <a:ea typeface="Roboto" pitchFamily="2" charset="0"/>
              </a:rPr>
              <a:t> </a:t>
            </a:r>
            <a:r>
              <a:rPr lang="en-US" sz="1200" b="1" dirty="0" err="1">
                <a:latin typeface="Roboto" pitchFamily="2" charset="0"/>
                <a:ea typeface="Roboto" pitchFamily="2" charset="0"/>
              </a:rPr>
              <a:t>cấp</a:t>
            </a:r>
            <a:r>
              <a:rPr lang="en-US" sz="1200" b="1" dirty="0">
                <a:latin typeface="Roboto" pitchFamily="2" charset="0"/>
                <a:ea typeface="Roboto" pitchFamily="2" charset="0"/>
              </a:rPr>
              <a:t>: 3.3VDC</a:t>
            </a:r>
          </a:p>
        </p:txBody>
      </p:sp>
      <p:sp>
        <p:nvSpPr>
          <p:cNvPr id="13" name="Google Shape;1542;p45">
            <a:extLst>
              <a:ext uri="{FF2B5EF4-FFF2-40B4-BE49-F238E27FC236}">
                <a16:creationId xmlns:a16="http://schemas.microsoft.com/office/drawing/2014/main" id="{BFB3B47E-429D-4FC8-97AA-CDBD2CCD6B4D}"/>
              </a:ext>
            </a:extLst>
          </p:cNvPr>
          <p:cNvSpPr/>
          <p:nvPr/>
        </p:nvSpPr>
        <p:spPr>
          <a:xfrm>
            <a:off x="732274" y="2615527"/>
            <a:ext cx="545349" cy="423935"/>
          </a:xfrm>
          <a:custGeom>
            <a:avLst/>
            <a:gdLst/>
            <a:ahLst/>
            <a:cxnLst/>
            <a:rect l="l" t="t" r="r" b="b"/>
            <a:pathLst>
              <a:path w="28885" h="17419" extrusionOk="0">
                <a:moveTo>
                  <a:pt x="0" y="0"/>
                </a:moveTo>
                <a:lnTo>
                  <a:pt x="0" y="17419"/>
                </a:lnTo>
                <a:lnTo>
                  <a:pt x="28885" y="17419"/>
                </a:lnTo>
                <a:lnTo>
                  <a:pt x="28885" y="0"/>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200">
                <a:solidFill>
                  <a:schemeClr val="accent3"/>
                </a:solidFill>
                <a:latin typeface="Fira Sans Extra Condensed Medium"/>
                <a:ea typeface="Fira Sans Extra Condensed Medium"/>
                <a:cs typeface="Fira Sans Extra Condensed Medium"/>
                <a:sym typeface="Fira Sans Extra Condensed Medium"/>
              </a:rPr>
              <a:t>03</a:t>
            </a:r>
            <a:endParaRPr sz="1200">
              <a:solidFill>
                <a:schemeClr val="accent3"/>
              </a:solidFill>
            </a:endParaRPr>
          </a:p>
        </p:txBody>
      </p:sp>
      <p:sp>
        <p:nvSpPr>
          <p:cNvPr id="14" name="Google Shape;1543;p45">
            <a:extLst>
              <a:ext uri="{FF2B5EF4-FFF2-40B4-BE49-F238E27FC236}">
                <a16:creationId xmlns:a16="http://schemas.microsoft.com/office/drawing/2014/main" id="{E02C9362-CE6A-4FCB-93A2-2CCDAA38ACBD}"/>
              </a:ext>
            </a:extLst>
          </p:cNvPr>
          <p:cNvSpPr/>
          <p:nvPr/>
        </p:nvSpPr>
        <p:spPr>
          <a:xfrm>
            <a:off x="4960745" y="2402289"/>
            <a:ext cx="939279" cy="874431"/>
          </a:xfrm>
          <a:custGeom>
            <a:avLst/>
            <a:gdLst/>
            <a:ahLst/>
            <a:cxnLst/>
            <a:rect l="l" t="t" r="r" b="b"/>
            <a:pathLst>
              <a:path w="28362" h="30171" extrusionOk="0">
                <a:moveTo>
                  <a:pt x="0" y="1"/>
                </a:moveTo>
                <a:lnTo>
                  <a:pt x="0" y="23527"/>
                </a:lnTo>
                <a:lnTo>
                  <a:pt x="14181" y="30171"/>
                </a:lnTo>
                <a:lnTo>
                  <a:pt x="28361" y="23527"/>
                </a:lnTo>
                <a:lnTo>
                  <a:pt x="28361" y="1"/>
                </a:lnTo>
                <a:lnTo>
                  <a:pt x="14181" y="6632"/>
                </a:lnTo>
                <a:lnTo>
                  <a:pt x="0" y="1"/>
                </a:lnTo>
                <a:close/>
              </a:path>
            </a:pathLst>
          </a:custGeom>
          <a:solidFill>
            <a:schemeClr val="accent3"/>
          </a:solidFill>
          <a:ln>
            <a:noFill/>
          </a:ln>
        </p:spPr>
        <p:txBody>
          <a:bodyPr spcFirstLastPara="1" wrap="square" lIns="91425" tIns="182875" rIns="91425" bIns="91425" anchor="ctr" anchorCtr="0">
            <a:noAutofit/>
          </a:bodyPr>
          <a:lstStyle/>
          <a:p>
            <a:pPr marL="0" lvl="0" indent="0" algn="ctr" rtl="0">
              <a:spcBef>
                <a:spcPts val="0"/>
              </a:spcBef>
              <a:spcAft>
                <a:spcPts val="0"/>
              </a:spcAft>
              <a:buClr>
                <a:schemeClr val="dk1"/>
              </a:buClr>
              <a:buSzPts val="1100"/>
              <a:buFont typeface="Arial"/>
              <a:buNone/>
            </a:pPr>
            <a:endParaRPr sz="2400">
              <a:latin typeface="Fira Sans Extra Condensed Medium"/>
              <a:ea typeface="Fira Sans Extra Condensed Medium"/>
              <a:cs typeface="Fira Sans Extra Condensed Medium"/>
              <a:sym typeface="Fira Sans Extra Condensed Medium"/>
            </a:endParaRPr>
          </a:p>
        </p:txBody>
      </p:sp>
      <p:sp>
        <p:nvSpPr>
          <p:cNvPr id="15" name="Google Shape;1544;p45">
            <a:extLst>
              <a:ext uri="{FF2B5EF4-FFF2-40B4-BE49-F238E27FC236}">
                <a16:creationId xmlns:a16="http://schemas.microsoft.com/office/drawing/2014/main" id="{974CF10D-62F0-4884-B98E-A961C6CD69A0}"/>
              </a:ext>
            </a:extLst>
          </p:cNvPr>
          <p:cNvSpPr/>
          <p:nvPr/>
        </p:nvSpPr>
        <p:spPr>
          <a:xfrm>
            <a:off x="1277624" y="2402289"/>
            <a:ext cx="3500714" cy="637174"/>
          </a:xfrm>
          <a:custGeom>
            <a:avLst/>
            <a:gdLst/>
            <a:ahLst/>
            <a:cxnLst/>
            <a:rect l="l" t="t" r="r" b="b"/>
            <a:pathLst>
              <a:path w="28885" h="17419" extrusionOk="0">
                <a:moveTo>
                  <a:pt x="0" y="0"/>
                </a:moveTo>
                <a:lnTo>
                  <a:pt x="0" y="17419"/>
                </a:lnTo>
                <a:lnTo>
                  <a:pt x="28885" y="17419"/>
                </a:lnTo>
                <a:lnTo>
                  <a:pt x="28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82875" tIns="91425" rIns="91425" bIns="91425" anchor="ctr" anchorCtr="0">
            <a:noAutofit/>
          </a:bodyPr>
          <a:lstStyle/>
          <a:p>
            <a:pPr lvl="0">
              <a:lnSpc>
                <a:spcPct val="150000"/>
              </a:lnSpc>
              <a:buClr>
                <a:schemeClr val="dk1"/>
              </a:buClr>
              <a:buSzPts val="1100"/>
            </a:pPr>
            <a:r>
              <a:rPr lang="en-US" sz="1200" b="1" dirty="0" err="1">
                <a:latin typeface="Roboto" pitchFamily="2" charset="0"/>
                <a:ea typeface="Roboto" pitchFamily="2" charset="0"/>
              </a:rPr>
              <a:t>Giao</a:t>
            </a:r>
            <a:r>
              <a:rPr lang="en-US" sz="1200" b="1" dirty="0">
                <a:latin typeface="Roboto" pitchFamily="2" charset="0"/>
                <a:ea typeface="Roboto" pitchFamily="2" charset="0"/>
              </a:rPr>
              <a:t> </a:t>
            </a:r>
            <a:r>
              <a:rPr lang="en-US" sz="1200" b="1" dirty="0" err="1">
                <a:latin typeface="Roboto" pitchFamily="2" charset="0"/>
                <a:ea typeface="Roboto" pitchFamily="2" charset="0"/>
              </a:rPr>
              <a:t>tiếp</a:t>
            </a:r>
            <a:r>
              <a:rPr lang="en-US" sz="1200" b="1" dirty="0">
                <a:latin typeface="Roboto" pitchFamily="2" charset="0"/>
                <a:ea typeface="Roboto" pitchFamily="2" charset="0"/>
              </a:rPr>
              <a:t>: SPI </a:t>
            </a:r>
            <a:r>
              <a:rPr lang="en-US" sz="1200" b="1" dirty="0" err="1">
                <a:latin typeface="Roboto" pitchFamily="2" charset="0"/>
                <a:ea typeface="Roboto" pitchFamily="2" charset="0"/>
              </a:rPr>
              <a:t>Dòng</a:t>
            </a:r>
            <a:r>
              <a:rPr lang="en-US" sz="1200" b="1" dirty="0">
                <a:latin typeface="Roboto" pitchFamily="2" charset="0"/>
                <a:ea typeface="Roboto" pitchFamily="2" charset="0"/>
              </a:rPr>
              <a:t> </a:t>
            </a:r>
            <a:r>
              <a:rPr lang="en-US" sz="1200" b="1" dirty="0" err="1">
                <a:latin typeface="Roboto" pitchFamily="2" charset="0"/>
                <a:ea typeface="Roboto" pitchFamily="2" charset="0"/>
              </a:rPr>
              <a:t>tiêu</a:t>
            </a:r>
            <a:r>
              <a:rPr lang="en-US" sz="1200" b="1" dirty="0">
                <a:latin typeface="Roboto" pitchFamily="2" charset="0"/>
                <a:ea typeface="Roboto" pitchFamily="2" charset="0"/>
              </a:rPr>
              <a:t> </a:t>
            </a:r>
            <a:r>
              <a:rPr lang="en-US" sz="1200" b="1" dirty="0" err="1">
                <a:latin typeface="Roboto" pitchFamily="2" charset="0"/>
                <a:ea typeface="Roboto" pitchFamily="2" charset="0"/>
              </a:rPr>
              <a:t>thụ</a:t>
            </a:r>
            <a:r>
              <a:rPr lang="en-US" sz="1200" b="1" dirty="0">
                <a:latin typeface="Roboto" pitchFamily="2" charset="0"/>
                <a:ea typeface="Roboto" pitchFamily="2" charset="0"/>
              </a:rPr>
              <a:t>: 45mA </a:t>
            </a:r>
            <a:r>
              <a:rPr lang="en-US" sz="1200" b="1" dirty="0" err="1">
                <a:latin typeface="Roboto" pitchFamily="2" charset="0"/>
                <a:ea typeface="Roboto" pitchFamily="2" charset="0"/>
              </a:rPr>
              <a:t>Tần</a:t>
            </a:r>
            <a:r>
              <a:rPr lang="en-US" sz="1200" b="1" dirty="0">
                <a:latin typeface="Roboto" pitchFamily="2" charset="0"/>
                <a:ea typeface="Roboto" pitchFamily="2" charset="0"/>
              </a:rPr>
              <a:t> </a:t>
            </a:r>
            <a:r>
              <a:rPr lang="en-US" sz="1200" b="1" dirty="0" err="1">
                <a:latin typeface="Roboto" pitchFamily="2" charset="0"/>
                <a:ea typeface="Roboto" pitchFamily="2" charset="0"/>
              </a:rPr>
              <a:t>số</a:t>
            </a:r>
            <a:r>
              <a:rPr lang="en-US" sz="1200" b="1" dirty="0">
                <a:latin typeface="Roboto" pitchFamily="2" charset="0"/>
                <a:ea typeface="Roboto" pitchFamily="2" charset="0"/>
              </a:rPr>
              <a:t> </a:t>
            </a:r>
            <a:r>
              <a:rPr lang="en-US" sz="1200" b="1" dirty="0" err="1">
                <a:latin typeface="Roboto" pitchFamily="2" charset="0"/>
                <a:ea typeface="Roboto" pitchFamily="2" charset="0"/>
              </a:rPr>
              <a:t>sóng</a:t>
            </a:r>
            <a:r>
              <a:rPr lang="en-US" sz="1200" b="1" dirty="0">
                <a:latin typeface="Roboto" pitchFamily="2" charset="0"/>
                <a:ea typeface="Roboto" pitchFamily="2" charset="0"/>
              </a:rPr>
              <a:t>: 2.4Ghz </a:t>
            </a:r>
            <a:endParaRPr sz="1200" b="1" dirty="0">
              <a:solidFill>
                <a:srgbClr val="FFFFFF"/>
              </a:solidFill>
              <a:latin typeface="Roboto" pitchFamily="2" charset="0"/>
              <a:ea typeface="Roboto" pitchFamily="2" charset="0"/>
            </a:endParaRPr>
          </a:p>
        </p:txBody>
      </p:sp>
      <p:sp>
        <p:nvSpPr>
          <p:cNvPr id="17" name="Google Shape;1547;p45">
            <a:extLst>
              <a:ext uri="{FF2B5EF4-FFF2-40B4-BE49-F238E27FC236}">
                <a16:creationId xmlns:a16="http://schemas.microsoft.com/office/drawing/2014/main" id="{FEE3F6C5-A135-40BC-9E29-471DC0F8F1C0}"/>
              </a:ext>
            </a:extLst>
          </p:cNvPr>
          <p:cNvSpPr/>
          <p:nvPr/>
        </p:nvSpPr>
        <p:spPr>
          <a:xfrm>
            <a:off x="732274" y="3376682"/>
            <a:ext cx="545349" cy="423935"/>
          </a:xfrm>
          <a:custGeom>
            <a:avLst/>
            <a:gdLst/>
            <a:ahLst/>
            <a:cxnLst/>
            <a:rect l="l" t="t" r="r" b="b"/>
            <a:pathLst>
              <a:path w="28885" h="17419" extrusionOk="0">
                <a:moveTo>
                  <a:pt x="0" y="0"/>
                </a:moveTo>
                <a:lnTo>
                  <a:pt x="0" y="17419"/>
                </a:lnTo>
                <a:lnTo>
                  <a:pt x="28885" y="17419"/>
                </a:lnTo>
                <a:lnTo>
                  <a:pt x="28885" y="0"/>
                </a:lnTo>
                <a:close/>
              </a:path>
            </a:pathLst>
          </a:custGeom>
          <a:solidFill>
            <a:srgbClr val="FFFFFF"/>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200">
                <a:solidFill>
                  <a:schemeClr val="accent6"/>
                </a:solidFill>
                <a:latin typeface="Fira Sans Extra Condensed Medium"/>
                <a:ea typeface="Fira Sans Extra Condensed Medium"/>
                <a:cs typeface="Fira Sans Extra Condensed Medium"/>
                <a:sym typeface="Fira Sans Extra Condensed Medium"/>
              </a:rPr>
              <a:t>04</a:t>
            </a:r>
            <a:endParaRPr sz="1200">
              <a:solidFill>
                <a:schemeClr val="accent6"/>
              </a:solidFill>
            </a:endParaRPr>
          </a:p>
        </p:txBody>
      </p:sp>
      <p:sp>
        <p:nvSpPr>
          <p:cNvPr id="18" name="Google Shape;1548;p45">
            <a:extLst>
              <a:ext uri="{FF2B5EF4-FFF2-40B4-BE49-F238E27FC236}">
                <a16:creationId xmlns:a16="http://schemas.microsoft.com/office/drawing/2014/main" id="{708ED71A-B265-4BB7-B8C6-15763EBE43CD}"/>
              </a:ext>
            </a:extLst>
          </p:cNvPr>
          <p:cNvSpPr/>
          <p:nvPr/>
        </p:nvSpPr>
        <p:spPr>
          <a:xfrm>
            <a:off x="4960745" y="3163444"/>
            <a:ext cx="939279" cy="874431"/>
          </a:xfrm>
          <a:custGeom>
            <a:avLst/>
            <a:gdLst/>
            <a:ahLst/>
            <a:cxnLst/>
            <a:rect l="l" t="t" r="r" b="b"/>
            <a:pathLst>
              <a:path w="28362" h="30171" extrusionOk="0">
                <a:moveTo>
                  <a:pt x="0" y="1"/>
                </a:moveTo>
                <a:lnTo>
                  <a:pt x="0" y="23527"/>
                </a:lnTo>
                <a:lnTo>
                  <a:pt x="14181" y="30171"/>
                </a:lnTo>
                <a:lnTo>
                  <a:pt x="28361" y="23527"/>
                </a:lnTo>
                <a:lnTo>
                  <a:pt x="28361" y="1"/>
                </a:lnTo>
                <a:lnTo>
                  <a:pt x="14181" y="6632"/>
                </a:lnTo>
                <a:lnTo>
                  <a:pt x="0" y="1"/>
                </a:lnTo>
                <a:close/>
              </a:path>
            </a:pathLst>
          </a:custGeom>
          <a:solidFill>
            <a:schemeClr val="accent6"/>
          </a:solidFill>
          <a:ln>
            <a:noFill/>
          </a:ln>
        </p:spPr>
        <p:txBody>
          <a:bodyPr spcFirstLastPara="1" wrap="square" lIns="91425" tIns="182875" rIns="91425" bIns="91425" anchor="ctr" anchorCtr="0">
            <a:noAutofit/>
          </a:bodyPr>
          <a:lstStyle/>
          <a:p>
            <a:pPr marL="0" lvl="0" indent="0" algn="ctr" rtl="0">
              <a:spcBef>
                <a:spcPts val="0"/>
              </a:spcBef>
              <a:spcAft>
                <a:spcPts val="0"/>
              </a:spcAft>
              <a:buClr>
                <a:schemeClr val="dk1"/>
              </a:buClr>
              <a:buSzPts val="1100"/>
              <a:buFont typeface="Arial"/>
              <a:buNone/>
            </a:pPr>
            <a:endParaRPr sz="2400">
              <a:latin typeface="Fira Sans Extra Condensed Medium"/>
              <a:ea typeface="Fira Sans Extra Condensed Medium"/>
              <a:cs typeface="Fira Sans Extra Condensed Medium"/>
              <a:sym typeface="Fira Sans Extra Condensed Medium"/>
            </a:endParaRPr>
          </a:p>
        </p:txBody>
      </p:sp>
      <p:sp>
        <p:nvSpPr>
          <p:cNvPr id="19" name="Google Shape;1549;p45">
            <a:extLst>
              <a:ext uri="{FF2B5EF4-FFF2-40B4-BE49-F238E27FC236}">
                <a16:creationId xmlns:a16="http://schemas.microsoft.com/office/drawing/2014/main" id="{20A82CD1-DF71-43DC-AA88-6315E60C9D4E}"/>
              </a:ext>
            </a:extLst>
          </p:cNvPr>
          <p:cNvSpPr/>
          <p:nvPr/>
        </p:nvSpPr>
        <p:spPr>
          <a:xfrm>
            <a:off x="1277623" y="3163444"/>
            <a:ext cx="3500713" cy="637174"/>
          </a:xfrm>
          <a:custGeom>
            <a:avLst/>
            <a:gdLst/>
            <a:ahLst/>
            <a:cxnLst/>
            <a:rect l="l" t="t" r="r" b="b"/>
            <a:pathLst>
              <a:path w="28885" h="17419" extrusionOk="0">
                <a:moveTo>
                  <a:pt x="0" y="0"/>
                </a:moveTo>
                <a:lnTo>
                  <a:pt x="0" y="17419"/>
                </a:lnTo>
                <a:lnTo>
                  <a:pt x="28885" y="17419"/>
                </a:lnTo>
                <a:lnTo>
                  <a:pt x="28885"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182875" tIns="91425" rIns="91425" bIns="91425" anchor="ctr" anchorCtr="0">
            <a:noAutofit/>
          </a:bodyPr>
          <a:lstStyle/>
          <a:p>
            <a:pPr>
              <a:lnSpc>
                <a:spcPct val="150000"/>
              </a:lnSpc>
              <a:buClr>
                <a:schemeClr val="dk1"/>
              </a:buClr>
              <a:buSzPts val="1100"/>
            </a:pPr>
            <a:r>
              <a:rPr lang="en-US" sz="1200" b="1" dirty="0" err="1">
                <a:solidFill>
                  <a:schemeClr val="bg1"/>
                </a:solidFill>
                <a:latin typeface="Roboto" pitchFamily="2" charset="0"/>
                <a:ea typeface="Roboto" pitchFamily="2" charset="0"/>
              </a:rPr>
              <a:t>Công</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suất</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thu</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phát</a:t>
            </a:r>
            <a:r>
              <a:rPr lang="en-US" sz="1200" b="1" dirty="0">
                <a:solidFill>
                  <a:schemeClr val="bg1"/>
                </a:solidFill>
                <a:latin typeface="Roboto" pitchFamily="2" charset="0"/>
                <a:ea typeface="Roboto" pitchFamily="2" charset="0"/>
              </a:rPr>
              <a:t>: 20dBm </a:t>
            </a:r>
            <a:r>
              <a:rPr lang="en-US" sz="1200" b="1" dirty="0" err="1">
                <a:solidFill>
                  <a:schemeClr val="bg1"/>
                </a:solidFill>
                <a:latin typeface="Roboto" pitchFamily="2" charset="0"/>
                <a:ea typeface="Roboto" pitchFamily="2" charset="0"/>
              </a:rPr>
              <a:t>Tốc</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độ</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truyền</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nhận</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tối</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đa</a:t>
            </a:r>
            <a:r>
              <a:rPr lang="en-US" sz="1200" b="1" dirty="0">
                <a:solidFill>
                  <a:schemeClr val="bg1"/>
                </a:solidFill>
                <a:latin typeface="Roboto" pitchFamily="2" charset="0"/>
                <a:ea typeface="Roboto" pitchFamily="2" charset="0"/>
              </a:rPr>
              <a:t>: 2Mbit/s</a:t>
            </a:r>
          </a:p>
        </p:txBody>
      </p:sp>
      <p:sp>
        <p:nvSpPr>
          <p:cNvPr id="21" name="Google Shape;1551;p45">
            <a:extLst>
              <a:ext uri="{FF2B5EF4-FFF2-40B4-BE49-F238E27FC236}">
                <a16:creationId xmlns:a16="http://schemas.microsoft.com/office/drawing/2014/main" id="{9C0C2975-1884-4F44-9DAA-41B9BDDB0078}"/>
              </a:ext>
            </a:extLst>
          </p:cNvPr>
          <p:cNvSpPr/>
          <p:nvPr/>
        </p:nvSpPr>
        <p:spPr>
          <a:xfrm>
            <a:off x="5570038" y="2794583"/>
            <a:ext cx="32" cy="414"/>
          </a:xfrm>
          <a:custGeom>
            <a:avLst/>
            <a:gdLst/>
            <a:ahLst/>
            <a:cxnLst/>
            <a:rect l="l" t="t" r="r" b="b"/>
            <a:pathLst>
              <a:path w="1" h="13" extrusionOk="0">
                <a:moveTo>
                  <a:pt x="0" y="0"/>
                </a:moveTo>
                <a:cubicBezTo>
                  <a:pt x="0" y="12"/>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52;p45">
            <a:extLst>
              <a:ext uri="{FF2B5EF4-FFF2-40B4-BE49-F238E27FC236}">
                <a16:creationId xmlns:a16="http://schemas.microsoft.com/office/drawing/2014/main" id="{9ED17316-75C9-4B8F-8591-8D83F0926C76}"/>
              </a:ext>
            </a:extLst>
          </p:cNvPr>
          <p:cNvSpPr/>
          <p:nvPr/>
        </p:nvSpPr>
        <p:spPr>
          <a:xfrm>
            <a:off x="5569274" y="2793820"/>
            <a:ext cx="32" cy="32"/>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53;p45">
            <a:extLst>
              <a:ext uri="{FF2B5EF4-FFF2-40B4-BE49-F238E27FC236}">
                <a16:creationId xmlns:a16="http://schemas.microsoft.com/office/drawing/2014/main" id="{94457228-314F-4AB8-90F0-266684DDFA70}"/>
              </a:ext>
            </a:extLst>
          </p:cNvPr>
          <p:cNvSpPr/>
          <p:nvPr/>
        </p:nvSpPr>
        <p:spPr>
          <a:xfrm>
            <a:off x="5290348" y="2769183"/>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54;p45">
            <a:extLst>
              <a:ext uri="{FF2B5EF4-FFF2-40B4-BE49-F238E27FC236}">
                <a16:creationId xmlns:a16="http://schemas.microsoft.com/office/drawing/2014/main" id="{E76B8C5D-594F-4568-AD74-3FAE2B7D3F04}"/>
              </a:ext>
            </a:extLst>
          </p:cNvPr>
          <p:cNvSpPr/>
          <p:nvPr/>
        </p:nvSpPr>
        <p:spPr>
          <a:xfrm>
            <a:off x="5291462" y="2751008"/>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55;p45">
            <a:extLst>
              <a:ext uri="{FF2B5EF4-FFF2-40B4-BE49-F238E27FC236}">
                <a16:creationId xmlns:a16="http://schemas.microsoft.com/office/drawing/2014/main" id="{1B42E13A-E1EA-4AC9-A0BA-51595DA60BD6}"/>
              </a:ext>
            </a:extLst>
          </p:cNvPr>
          <p:cNvSpPr/>
          <p:nvPr/>
        </p:nvSpPr>
        <p:spPr>
          <a:xfrm>
            <a:off x="5325965" y="2820334"/>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56;p45">
            <a:extLst>
              <a:ext uri="{FF2B5EF4-FFF2-40B4-BE49-F238E27FC236}">
                <a16:creationId xmlns:a16="http://schemas.microsoft.com/office/drawing/2014/main" id="{C2EF199A-36F8-40F3-B4D4-FFDABF810480}"/>
              </a:ext>
            </a:extLst>
          </p:cNvPr>
          <p:cNvSpPr/>
          <p:nvPr/>
        </p:nvSpPr>
        <p:spPr>
          <a:xfrm>
            <a:off x="5365371" y="2839687"/>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57;p45">
            <a:extLst>
              <a:ext uri="{FF2B5EF4-FFF2-40B4-BE49-F238E27FC236}">
                <a16:creationId xmlns:a16="http://schemas.microsoft.com/office/drawing/2014/main" id="{8D23FC6B-FFC3-4942-8C68-097228F60F12}"/>
              </a:ext>
            </a:extLst>
          </p:cNvPr>
          <p:cNvSpPr/>
          <p:nvPr/>
        </p:nvSpPr>
        <p:spPr>
          <a:xfrm>
            <a:off x="5365371" y="2826031"/>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58;p45">
            <a:extLst>
              <a:ext uri="{FF2B5EF4-FFF2-40B4-BE49-F238E27FC236}">
                <a16:creationId xmlns:a16="http://schemas.microsoft.com/office/drawing/2014/main" id="{8C08D065-F099-4809-9211-E8DB6E49E988}"/>
              </a:ext>
            </a:extLst>
          </p:cNvPr>
          <p:cNvSpPr/>
          <p:nvPr/>
        </p:nvSpPr>
        <p:spPr>
          <a:xfrm>
            <a:off x="5325965" y="2884408"/>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59;p45">
            <a:extLst>
              <a:ext uri="{FF2B5EF4-FFF2-40B4-BE49-F238E27FC236}">
                <a16:creationId xmlns:a16="http://schemas.microsoft.com/office/drawing/2014/main" id="{FE09E17D-DE61-43AC-9078-43F965C1A52E}"/>
              </a:ext>
            </a:extLst>
          </p:cNvPr>
          <p:cNvSpPr/>
          <p:nvPr/>
        </p:nvSpPr>
        <p:spPr>
          <a:xfrm>
            <a:off x="5365371" y="2904492"/>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560;p45">
            <a:extLst>
              <a:ext uri="{FF2B5EF4-FFF2-40B4-BE49-F238E27FC236}">
                <a16:creationId xmlns:a16="http://schemas.microsoft.com/office/drawing/2014/main" id="{DD0204E4-7357-4C32-B6AA-3712CD148351}"/>
              </a:ext>
            </a:extLst>
          </p:cNvPr>
          <p:cNvSpPr/>
          <p:nvPr/>
        </p:nvSpPr>
        <p:spPr>
          <a:xfrm>
            <a:off x="5365371" y="2890455"/>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561;p45">
            <a:extLst>
              <a:ext uri="{FF2B5EF4-FFF2-40B4-BE49-F238E27FC236}">
                <a16:creationId xmlns:a16="http://schemas.microsoft.com/office/drawing/2014/main" id="{64D9EE0A-4407-44F9-96D0-054A15193D92}"/>
              </a:ext>
            </a:extLst>
          </p:cNvPr>
          <p:cNvSpPr/>
          <p:nvPr/>
        </p:nvSpPr>
        <p:spPr>
          <a:xfrm>
            <a:off x="5325965" y="2948832"/>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562;p45">
            <a:extLst>
              <a:ext uri="{FF2B5EF4-FFF2-40B4-BE49-F238E27FC236}">
                <a16:creationId xmlns:a16="http://schemas.microsoft.com/office/drawing/2014/main" id="{1D221188-3689-4217-A94D-A78B00AED566}"/>
              </a:ext>
            </a:extLst>
          </p:cNvPr>
          <p:cNvSpPr/>
          <p:nvPr/>
        </p:nvSpPr>
        <p:spPr>
          <a:xfrm>
            <a:off x="5365371" y="2968152"/>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563;p45">
            <a:extLst>
              <a:ext uri="{FF2B5EF4-FFF2-40B4-BE49-F238E27FC236}">
                <a16:creationId xmlns:a16="http://schemas.microsoft.com/office/drawing/2014/main" id="{D01AED99-D06B-49FA-A08A-ACC403D38C5C}"/>
              </a:ext>
            </a:extLst>
          </p:cNvPr>
          <p:cNvSpPr/>
          <p:nvPr/>
        </p:nvSpPr>
        <p:spPr>
          <a:xfrm>
            <a:off x="5365371" y="2954497"/>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65;p45">
            <a:extLst>
              <a:ext uri="{FF2B5EF4-FFF2-40B4-BE49-F238E27FC236}">
                <a16:creationId xmlns:a16="http://schemas.microsoft.com/office/drawing/2014/main" id="{39C68BF3-3C21-48FC-AC58-967E0F2EB56E}"/>
              </a:ext>
            </a:extLst>
          </p:cNvPr>
          <p:cNvSpPr/>
          <p:nvPr/>
        </p:nvSpPr>
        <p:spPr>
          <a:xfrm>
            <a:off x="5269308" y="2087131"/>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66;p45">
            <a:extLst>
              <a:ext uri="{FF2B5EF4-FFF2-40B4-BE49-F238E27FC236}">
                <a16:creationId xmlns:a16="http://schemas.microsoft.com/office/drawing/2014/main" id="{5F1414B8-2875-4858-9E7A-427C7AB45537}"/>
              </a:ext>
            </a:extLst>
          </p:cNvPr>
          <p:cNvSpPr/>
          <p:nvPr/>
        </p:nvSpPr>
        <p:spPr>
          <a:xfrm>
            <a:off x="5273478" y="1966432"/>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568;p45">
            <a:extLst>
              <a:ext uri="{FF2B5EF4-FFF2-40B4-BE49-F238E27FC236}">
                <a16:creationId xmlns:a16="http://schemas.microsoft.com/office/drawing/2014/main" id="{56FA26FA-145A-444C-A1CE-67189485A399}"/>
              </a:ext>
            </a:extLst>
          </p:cNvPr>
          <p:cNvSpPr/>
          <p:nvPr/>
        </p:nvSpPr>
        <p:spPr>
          <a:xfrm>
            <a:off x="5477540" y="3480141"/>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569;p45">
            <a:extLst>
              <a:ext uri="{FF2B5EF4-FFF2-40B4-BE49-F238E27FC236}">
                <a16:creationId xmlns:a16="http://schemas.microsoft.com/office/drawing/2014/main" id="{FCF4C07D-DD43-4BE0-95BB-FA09A0A74957}"/>
              </a:ext>
            </a:extLst>
          </p:cNvPr>
          <p:cNvSpPr/>
          <p:nvPr/>
        </p:nvSpPr>
        <p:spPr>
          <a:xfrm>
            <a:off x="5239929" y="3497552"/>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570;p45">
            <a:extLst>
              <a:ext uri="{FF2B5EF4-FFF2-40B4-BE49-F238E27FC236}">
                <a16:creationId xmlns:a16="http://schemas.microsoft.com/office/drawing/2014/main" id="{24A56873-A92B-4CDD-8A5E-29D023603E26}"/>
              </a:ext>
            </a:extLst>
          </p:cNvPr>
          <p:cNvSpPr/>
          <p:nvPr/>
        </p:nvSpPr>
        <p:spPr>
          <a:xfrm>
            <a:off x="5281244" y="3784436"/>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571;p45">
            <a:extLst>
              <a:ext uri="{FF2B5EF4-FFF2-40B4-BE49-F238E27FC236}">
                <a16:creationId xmlns:a16="http://schemas.microsoft.com/office/drawing/2014/main" id="{4CF24795-DCD4-4456-A073-BC1F4B7E5733}"/>
              </a:ext>
            </a:extLst>
          </p:cNvPr>
          <p:cNvSpPr/>
          <p:nvPr/>
        </p:nvSpPr>
        <p:spPr>
          <a:xfrm>
            <a:off x="5400224" y="3784436"/>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572;p45">
            <a:extLst>
              <a:ext uri="{FF2B5EF4-FFF2-40B4-BE49-F238E27FC236}">
                <a16:creationId xmlns:a16="http://schemas.microsoft.com/office/drawing/2014/main" id="{3C1DCAD4-C2BA-40D1-AB2C-7AD651C03C4F}"/>
              </a:ext>
            </a:extLst>
          </p:cNvPr>
          <p:cNvSpPr/>
          <p:nvPr/>
        </p:nvSpPr>
        <p:spPr>
          <a:xfrm>
            <a:off x="5442304" y="3498316"/>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74;p45">
            <a:extLst>
              <a:ext uri="{FF2B5EF4-FFF2-40B4-BE49-F238E27FC236}">
                <a16:creationId xmlns:a16="http://schemas.microsoft.com/office/drawing/2014/main" id="{BDBB1C10-D321-44EF-8D8D-E8B42EF21CC6}"/>
              </a:ext>
            </a:extLst>
          </p:cNvPr>
          <p:cNvSpPr/>
          <p:nvPr/>
        </p:nvSpPr>
        <p:spPr>
          <a:xfrm>
            <a:off x="5254332" y="1190423"/>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75;p45">
            <a:extLst>
              <a:ext uri="{FF2B5EF4-FFF2-40B4-BE49-F238E27FC236}">
                <a16:creationId xmlns:a16="http://schemas.microsoft.com/office/drawing/2014/main" id="{73D14F3E-80D7-401B-A1A2-D9EDC4FE710B}"/>
              </a:ext>
            </a:extLst>
          </p:cNvPr>
          <p:cNvSpPr/>
          <p:nvPr/>
        </p:nvSpPr>
        <p:spPr>
          <a:xfrm>
            <a:off x="5319902" y="1256948"/>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76;p45">
            <a:extLst>
              <a:ext uri="{FF2B5EF4-FFF2-40B4-BE49-F238E27FC236}">
                <a16:creationId xmlns:a16="http://schemas.microsoft.com/office/drawing/2014/main" id="{A0ACAAAE-6E3A-42B9-9557-C73539FAEAF8}"/>
              </a:ext>
            </a:extLst>
          </p:cNvPr>
          <p:cNvSpPr/>
          <p:nvPr/>
        </p:nvSpPr>
        <p:spPr>
          <a:xfrm>
            <a:off x="5358576" y="1288937"/>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577;p45">
            <a:extLst>
              <a:ext uri="{FF2B5EF4-FFF2-40B4-BE49-F238E27FC236}">
                <a16:creationId xmlns:a16="http://schemas.microsoft.com/office/drawing/2014/main" id="{6E00C67F-852B-4C2B-8446-A5AFCD1C07E9}"/>
              </a:ext>
            </a:extLst>
          </p:cNvPr>
          <p:cNvSpPr/>
          <p:nvPr/>
        </p:nvSpPr>
        <p:spPr>
          <a:xfrm>
            <a:off x="5408963" y="1317361"/>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547;p45">
            <a:extLst>
              <a:ext uri="{FF2B5EF4-FFF2-40B4-BE49-F238E27FC236}">
                <a16:creationId xmlns:a16="http://schemas.microsoft.com/office/drawing/2014/main" id="{6AB2F0CC-79C5-45CF-9D31-BF26CDF2A13E}"/>
              </a:ext>
            </a:extLst>
          </p:cNvPr>
          <p:cNvSpPr/>
          <p:nvPr/>
        </p:nvSpPr>
        <p:spPr>
          <a:xfrm>
            <a:off x="702895" y="4182344"/>
            <a:ext cx="545349" cy="423935"/>
          </a:xfrm>
          <a:custGeom>
            <a:avLst/>
            <a:gdLst/>
            <a:ahLst/>
            <a:cxnLst/>
            <a:rect l="l" t="t" r="r" b="b"/>
            <a:pathLst>
              <a:path w="28885" h="17419" extrusionOk="0">
                <a:moveTo>
                  <a:pt x="0" y="0"/>
                </a:moveTo>
                <a:lnTo>
                  <a:pt x="0" y="17419"/>
                </a:lnTo>
                <a:lnTo>
                  <a:pt x="28885" y="17419"/>
                </a:lnTo>
                <a:lnTo>
                  <a:pt x="28885" y="0"/>
                </a:lnTo>
                <a:close/>
              </a:path>
            </a:pathLst>
          </a:custGeom>
          <a:solidFill>
            <a:srgbClr val="FFFFFF"/>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200" dirty="0">
                <a:solidFill>
                  <a:schemeClr val="accent6"/>
                </a:solidFill>
                <a:latin typeface="Fira Sans Extra Condensed Medium"/>
                <a:ea typeface="Fira Sans Extra Condensed Medium"/>
                <a:cs typeface="Fira Sans Extra Condensed Medium"/>
                <a:sym typeface="Fira Sans Extra Condensed Medium"/>
              </a:rPr>
              <a:t>05</a:t>
            </a:r>
            <a:endParaRPr sz="1200" dirty="0">
              <a:solidFill>
                <a:schemeClr val="accent6"/>
              </a:solidFill>
            </a:endParaRPr>
          </a:p>
        </p:txBody>
      </p:sp>
      <p:sp>
        <p:nvSpPr>
          <p:cNvPr id="49" name="Google Shape;1549;p45">
            <a:extLst>
              <a:ext uri="{FF2B5EF4-FFF2-40B4-BE49-F238E27FC236}">
                <a16:creationId xmlns:a16="http://schemas.microsoft.com/office/drawing/2014/main" id="{0B9AA359-CE0E-47FF-9AFC-09CE8C30EEF9}"/>
              </a:ext>
            </a:extLst>
          </p:cNvPr>
          <p:cNvSpPr/>
          <p:nvPr/>
        </p:nvSpPr>
        <p:spPr>
          <a:xfrm>
            <a:off x="1254969" y="3924790"/>
            <a:ext cx="3530091" cy="874429"/>
          </a:xfrm>
          <a:custGeom>
            <a:avLst/>
            <a:gdLst/>
            <a:ahLst/>
            <a:cxnLst/>
            <a:rect l="l" t="t" r="r" b="b"/>
            <a:pathLst>
              <a:path w="28885" h="17419" extrusionOk="0">
                <a:moveTo>
                  <a:pt x="0" y="0"/>
                </a:moveTo>
                <a:lnTo>
                  <a:pt x="0" y="17419"/>
                </a:lnTo>
                <a:lnTo>
                  <a:pt x="28885" y="17419"/>
                </a:lnTo>
                <a:lnTo>
                  <a:pt x="28885" y="0"/>
                </a:lnTo>
                <a:close/>
              </a:path>
            </a:pathLst>
          </a:custGeom>
          <a:solidFill>
            <a:schemeClr val="accent6">
              <a:lumMod val="50000"/>
            </a:schemeClr>
          </a:solidFill>
          <a:ln w="9525" cap="flat" cmpd="sng">
            <a:solidFill>
              <a:schemeClr val="accent6"/>
            </a:solidFill>
            <a:prstDash val="solid"/>
            <a:round/>
            <a:headEnd type="none" w="sm" len="sm"/>
            <a:tailEnd type="none" w="sm" len="sm"/>
          </a:ln>
        </p:spPr>
        <p:txBody>
          <a:bodyPr spcFirstLastPara="1" wrap="square" lIns="182875" tIns="91425" rIns="91425" bIns="91425" anchor="ctr" anchorCtr="0">
            <a:noAutofit/>
          </a:bodyPr>
          <a:lstStyle/>
          <a:p>
            <a:pPr lvl="0">
              <a:lnSpc>
                <a:spcPct val="150000"/>
              </a:lnSpc>
              <a:buClr>
                <a:schemeClr val="dk1"/>
              </a:buClr>
              <a:buSzPts val="1100"/>
            </a:pP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Điện</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áp</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giao</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tiếp</a:t>
            </a:r>
            <a:r>
              <a:rPr lang="en-US" sz="1200" b="1" dirty="0">
                <a:solidFill>
                  <a:schemeClr val="bg1"/>
                </a:solidFill>
                <a:latin typeface="Roboto" pitchFamily="2" charset="0"/>
                <a:ea typeface="Roboto" pitchFamily="2" charset="0"/>
              </a:rPr>
              <a:t> GPIO: 3.3VDC, </a:t>
            </a:r>
            <a:r>
              <a:rPr lang="en-US" sz="1200" b="1" dirty="0" err="1">
                <a:solidFill>
                  <a:schemeClr val="bg1"/>
                </a:solidFill>
                <a:latin typeface="Roboto" pitchFamily="2" charset="0"/>
                <a:ea typeface="Roboto" pitchFamily="2" charset="0"/>
              </a:rPr>
              <a:t>khi</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giao</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tiếp</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với</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các</a:t>
            </a:r>
            <a:r>
              <a:rPr lang="en-US" sz="1200" b="1" dirty="0">
                <a:solidFill>
                  <a:schemeClr val="bg1"/>
                </a:solidFill>
                <a:latin typeface="Roboto" pitchFamily="2" charset="0"/>
                <a:ea typeface="Roboto" pitchFamily="2" charset="0"/>
              </a:rPr>
              <a:t> board </a:t>
            </a:r>
            <a:r>
              <a:rPr lang="en-US" sz="1200" b="1" dirty="0" err="1">
                <a:solidFill>
                  <a:schemeClr val="bg1"/>
                </a:solidFill>
                <a:latin typeface="Roboto" pitchFamily="2" charset="0"/>
                <a:ea typeface="Roboto" pitchFamily="2" charset="0"/>
              </a:rPr>
              <a:t>mạch</a:t>
            </a:r>
            <a:r>
              <a:rPr lang="en-US" sz="1200" b="1" dirty="0">
                <a:solidFill>
                  <a:schemeClr val="bg1"/>
                </a:solidFill>
                <a:latin typeface="Roboto" pitchFamily="2" charset="0"/>
                <a:ea typeface="Roboto" pitchFamily="2" charset="0"/>
              </a:rPr>
              <a:t> 5VDC </a:t>
            </a:r>
            <a:r>
              <a:rPr lang="en-US" sz="1200" b="1" dirty="0" err="1">
                <a:solidFill>
                  <a:schemeClr val="bg1"/>
                </a:solidFill>
                <a:latin typeface="Roboto" pitchFamily="2" charset="0"/>
                <a:ea typeface="Roboto" pitchFamily="2" charset="0"/>
              </a:rPr>
              <a:t>cần</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nối</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tiếp</a:t>
            </a:r>
            <a:r>
              <a:rPr lang="en-US" sz="1200" b="1" dirty="0">
                <a:solidFill>
                  <a:schemeClr val="bg1"/>
                </a:solidFill>
                <a:latin typeface="Roboto" pitchFamily="2" charset="0"/>
                <a:ea typeface="Roboto" pitchFamily="2" charset="0"/>
              </a:rPr>
              <a:t> qua </a:t>
            </a:r>
            <a:r>
              <a:rPr lang="en-US" sz="1200" b="1" dirty="0" err="1">
                <a:solidFill>
                  <a:schemeClr val="bg1"/>
                </a:solidFill>
                <a:latin typeface="Roboto" pitchFamily="2" charset="0"/>
                <a:ea typeface="Roboto" pitchFamily="2" charset="0"/>
              </a:rPr>
              <a:t>trở</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hoặc</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sử</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dụng</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các</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mạch</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chuyển</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mức</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điện</a:t>
            </a:r>
            <a:r>
              <a:rPr lang="en-US" sz="1200" b="1" dirty="0">
                <a:solidFill>
                  <a:schemeClr val="bg1"/>
                </a:solidFill>
                <a:latin typeface="Roboto" pitchFamily="2" charset="0"/>
                <a:ea typeface="Roboto" pitchFamily="2" charset="0"/>
              </a:rPr>
              <a:t> </a:t>
            </a:r>
            <a:r>
              <a:rPr lang="en-US" sz="1200" b="1" dirty="0" err="1">
                <a:solidFill>
                  <a:schemeClr val="bg1"/>
                </a:solidFill>
                <a:latin typeface="Roboto" pitchFamily="2" charset="0"/>
                <a:ea typeface="Roboto" pitchFamily="2" charset="0"/>
              </a:rPr>
              <a:t>áp</a:t>
            </a:r>
            <a:endParaRPr sz="1200" b="1" dirty="0">
              <a:solidFill>
                <a:schemeClr val="bg1"/>
              </a:solidFill>
              <a:latin typeface="Roboto" pitchFamily="2" charset="0"/>
              <a:ea typeface="Roboto" pitchFamily="2" charset="0"/>
            </a:endParaRPr>
          </a:p>
        </p:txBody>
      </p:sp>
      <p:sp>
        <p:nvSpPr>
          <p:cNvPr id="50" name="Google Shape;1568;p45">
            <a:extLst>
              <a:ext uri="{FF2B5EF4-FFF2-40B4-BE49-F238E27FC236}">
                <a16:creationId xmlns:a16="http://schemas.microsoft.com/office/drawing/2014/main" id="{056C4D93-1A95-4547-88E3-E6EC7AEE9490}"/>
              </a:ext>
            </a:extLst>
          </p:cNvPr>
          <p:cNvSpPr/>
          <p:nvPr/>
        </p:nvSpPr>
        <p:spPr>
          <a:xfrm>
            <a:off x="5448161" y="4285803"/>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69;p45">
            <a:extLst>
              <a:ext uri="{FF2B5EF4-FFF2-40B4-BE49-F238E27FC236}">
                <a16:creationId xmlns:a16="http://schemas.microsoft.com/office/drawing/2014/main" id="{A5BD1CBA-83F2-4D27-BF27-F0D88D6D9DC3}"/>
              </a:ext>
            </a:extLst>
          </p:cNvPr>
          <p:cNvSpPr/>
          <p:nvPr/>
        </p:nvSpPr>
        <p:spPr>
          <a:xfrm>
            <a:off x="5210550" y="4303214"/>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570;p45">
            <a:extLst>
              <a:ext uri="{FF2B5EF4-FFF2-40B4-BE49-F238E27FC236}">
                <a16:creationId xmlns:a16="http://schemas.microsoft.com/office/drawing/2014/main" id="{7DDB7F59-75EA-49B6-8FC2-571B5B4F8008}"/>
              </a:ext>
            </a:extLst>
          </p:cNvPr>
          <p:cNvSpPr/>
          <p:nvPr/>
        </p:nvSpPr>
        <p:spPr>
          <a:xfrm>
            <a:off x="5251865" y="4590098"/>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571;p45">
            <a:extLst>
              <a:ext uri="{FF2B5EF4-FFF2-40B4-BE49-F238E27FC236}">
                <a16:creationId xmlns:a16="http://schemas.microsoft.com/office/drawing/2014/main" id="{0F8E4625-30BC-48B3-8667-023B728707B6}"/>
              </a:ext>
            </a:extLst>
          </p:cNvPr>
          <p:cNvSpPr/>
          <p:nvPr/>
        </p:nvSpPr>
        <p:spPr>
          <a:xfrm>
            <a:off x="5370845" y="4590098"/>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72;p45">
            <a:extLst>
              <a:ext uri="{FF2B5EF4-FFF2-40B4-BE49-F238E27FC236}">
                <a16:creationId xmlns:a16="http://schemas.microsoft.com/office/drawing/2014/main" id="{A81C3C30-4C9C-4068-8D0B-4923F2707078}"/>
              </a:ext>
            </a:extLst>
          </p:cNvPr>
          <p:cNvSpPr/>
          <p:nvPr/>
        </p:nvSpPr>
        <p:spPr>
          <a:xfrm>
            <a:off x="5412925" y="4303978"/>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548;p45">
            <a:extLst>
              <a:ext uri="{FF2B5EF4-FFF2-40B4-BE49-F238E27FC236}">
                <a16:creationId xmlns:a16="http://schemas.microsoft.com/office/drawing/2014/main" id="{5E31E556-435D-4095-82FC-DE641E1B7F3F}"/>
              </a:ext>
            </a:extLst>
          </p:cNvPr>
          <p:cNvSpPr/>
          <p:nvPr/>
        </p:nvSpPr>
        <p:spPr>
          <a:xfrm>
            <a:off x="4966648" y="3969105"/>
            <a:ext cx="939279" cy="874431"/>
          </a:xfrm>
          <a:custGeom>
            <a:avLst/>
            <a:gdLst/>
            <a:ahLst/>
            <a:cxnLst/>
            <a:rect l="l" t="t" r="r" b="b"/>
            <a:pathLst>
              <a:path w="28362" h="30171" extrusionOk="0">
                <a:moveTo>
                  <a:pt x="0" y="1"/>
                </a:moveTo>
                <a:lnTo>
                  <a:pt x="0" y="23527"/>
                </a:lnTo>
                <a:lnTo>
                  <a:pt x="14181" y="30171"/>
                </a:lnTo>
                <a:lnTo>
                  <a:pt x="28361" y="23527"/>
                </a:lnTo>
                <a:lnTo>
                  <a:pt x="28361" y="1"/>
                </a:lnTo>
                <a:lnTo>
                  <a:pt x="14181" y="6632"/>
                </a:lnTo>
                <a:lnTo>
                  <a:pt x="0" y="1"/>
                </a:lnTo>
                <a:close/>
              </a:path>
            </a:pathLst>
          </a:custGeom>
          <a:solidFill>
            <a:schemeClr val="accent6">
              <a:lumMod val="50000"/>
            </a:schemeClr>
          </a:solidFill>
          <a:ln>
            <a:noFill/>
          </a:ln>
        </p:spPr>
        <p:txBody>
          <a:bodyPr spcFirstLastPara="1" wrap="square" lIns="91425" tIns="182875" rIns="91425" bIns="91425" anchor="ctr" anchorCtr="0">
            <a:noAutofit/>
          </a:bodyPr>
          <a:lstStyle/>
          <a:p>
            <a:pPr marL="0" lvl="0" indent="0" algn="ctr" rtl="0">
              <a:spcBef>
                <a:spcPts val="0"/>
              </a:spcBef>
              <a:spcAft>
                <a:spcPts val="0"/>
              </a:spcAft>
              <a:buClr>
                <a:schemeClr val="dk1"/>
              </a:buClr>
              <a:buSzPts val="1100"/>
              <a:buFont typeface="Arial"/>
              <a:buNone/>
            </a:pPr>
            <a:endParaRPr sz="2400">
              <a:latin typeface="Fira Sans Extra Condensed Medium"/>
              <a:ea typeface="Fira Sans Extra Condensed Medium"/>
              <a:cs typeface="Fira Sans Extra Condensed Medium"/>
              <a:sym typeface="Fira Sans Extra Condensed Medium"/>
            </a:endParaRPr>
          </a:p>
        </p:txBody>
      </p:sp>
      <p:grpSp>
        <p:nvGrpSpPr>
          <p:cNvPr id="58" name="Google Shape;630;p25">
            <a:extLst>
              <a:ext uri="{FF2B5EF4-FFF2-40B4-BE49-F238E27FC236}">
                <a16:creationId xmlns:a16="http://schemas.microsoft.com/office/drawing/2014/main" id="{592E037A-A9D0-48AA-AF2B-59ED124EC931}"/>
              </a:ext>
            </a:extLst>
          </p:cNvPr>
          <p:cNvGrpSpPr/>
          <p:nvPr/>
        </p:nvGrpSpPr>
        <p:grpSpPr>
          <a:xfrm>
            <a:off x="5214136" y="4239210"/>
            <a:ext cx="421131" cy="420999"/>
            <a:chOff x="5642475" y="1435075"/>
            <a:chExt cx="481975" cy="481825"/>
          </a:xfrm>
        </p:grpSpPr>
        <p:sp>
          <p:nvSpPr>
            <p:cNvPr id="59" name="Google Shape;631;p25">
              <a:extLst>
                <a:ext uri="{FF2B5EF4-FFF2-40B4-BE49-F238E27FC236}">
                  <a16:creationId xmlns:a16="http://schemas.microsoft.com/office/drawing/2014/main" id="{C1CC92EA-B32B-48F9-899D-E1413579C6F1}"/>
                </a:ext>
              </a:extLst>
            </p:cNvPr>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 name="Google Shape;632;p25">
              <a:extLst>
                <a:ext uri="{FF2B5EF4-FFF2-40B4-BE49-F238E27FC236}">
                  <a16:creationId xmlns:a16="http://schemas.microsoft.com/office/drawing/2014/main" id="{DA7BC843-0238-4BB0-865D-7C33F3A6C450}"/>
                </a:ext>
              </a:extLst>
            </p:cNvPr>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 name="Google Shape;633;p25">
              <a:extLst>
                <a:ext uri="{FF2B5EF4-FFF2-40B4-BE49-F238E27FC236}">
                  <a16:creationId xmlns:a16="http://schemas.microsoft.com/office/drawing/2014/main" id="{A00CA44F-2615-45BA-BEE2-C8C8CAADAC42}"/>
                </a:ext>
              </a:extLst>
            </p:cNvPr>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24916088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1000"/>
                                        <p:tgtEl>
                                          <p:spTgt spid="44"/>
                                        </p:tgtEl>
                                      </p:cBhvr>
                                    </p:animEffect>
                                    <p:anim calcmode="lin" valueType="num">
                                      <p:cBhvr>
                                        <p:cTn id="23" dur="1000" fill="hold"/>
                                        <p:tgtEl>
                                          <p:spTgt spid="44"/>
                                        </p:tgtEl>
                                        <p:attrNameLst>
                                          <p:attrName>ppt_x</p:attrName>
                                        </p:attrNameLst>
                                      </p:cBhvr>
                                      <p:tavLst>
                                        <p:tav tm="0">
                                          <p:val>
                                            <p:strVal val="#ppt_x"/>
                                          </p:val>
                                        </p:tav>
                                        <p:tav tm="100000">
                                          <p:val>
                                            <p:strVal val="#ppt_x"/>
                                          </p:val>
                                        </p:tav>
                                      </p:tavLst>
                                    </p:anim>
                                    <p:anim calcmode="lin" valueType="num">
                                      <p:cBhvr>
                                        <p:cTn id="24" dur="1000" fill="hold"/>
                                        <p:tgtEl>
                                          <p:spTgt spid="4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1000"/>
                                        <p:tgtEl>
                                          <p:spTgt spid="45"/>
                                        </p:tgtEl>
                                      </p:cBhvr>
                                    </p:animEffect>
                                    <p:anim calcmode="lin" valueType="num">
                                      <p:cBhvr>
                                        <p:cTn id="28" dur="1000" fill="hold"/>
                                        <p:tgtEl>
                                          <p:spTgt spid="45"/>
                                        </p:tgtEl>
                                        <p:attrNameLst>
                                          <p:attrName>ppt_x</p:attrName>
                                        </p:attrNameLst>
                                      </p:cBhvr>
                                      <p:tavLst>
                                        <p:tav tm="0">
                                          <p:val>
                                            <p:strVal val="#ppt_x"/>
                                          </p:val>
                                        </p:tav>
                                        <p:tav tm="100000">
                                          <p:val>
                                            <p:strVal val="#ppt_x"/>
                                          </p:val>
                                        </p:tav>
                                      </p:tavLst>
                                    </p:anim>
                                    <p:anim calcmode="lin" valueType="num">
                                      <p:cBhvr>
                                        <p:cTn id="29" dur="1000" fill="hold"/>
                                        <p:tgtEl>
                                          <p:spTgt spid="4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1000"/>
                                        <p:tgtEl>
                                          <p:spTgt spid="46"/>
                                        </p:tgtEl>
                                      </p:cBhvr>
                                    </p:animEffect>
                                    <p:anim calcmode="lin" valueType="num">
                                      <p:cBhvr>
                                        <p:cTn id="33" dur="1000" fill="hold"/>
                                        <p:tgtEl>
                                          <p:spTgt spid="46"/>
                                        </p:tgtEl>
                                        <p:attrNameLst>
                                          <p:attrName>ppt_x</p:attrName>
                                        </p:attrNameLst>
                                      </p:cBhvr>
                                      <p:tavLst>
                                        <p:tav tm="0">
                                          <p:val>
                                            <p:strVal val="#ppt_x"/>
                                          </p:val>
                                        </p:tav>
                                        <p:tav tm="100000">
                                          <p:val>
                                            <p:strVal val="#ppt_x"/>
                                          </p:val>
                                        </p:tav>
                                      </p:tavLst>
                                    </p:anim>
                                    <p:anim calcmode="lin" valueType="num">
                                      <p:cBhvr>
                                        <p:cTn id="34" dur="1000" fill="hold"/>
                                        <p:tgtEl>
                                          <p:spTgt spid="46"/>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fade">
                                      <p:cBhvr>
                                        <p:cTn id="37" dur="1000"/>
                                        <p:tgtEl>
                                          <p:spTgt spid="47"/>
                                        </p:tgtEl>
                                      </p:cBhvr>
                                    </p:animEffect>
                                    <p:anim calcmode="lin" valueType="num">
                                      <p:cBhvr>
                                        <p:cTn id="38" dur="1000" fill="hold"/>
                                        <p:tgtEl>
                                          <p:spTgt spid="47"/>
                                        </p:tgtEl>
                                        <p:attrNameLst>
                                          <p:attrName>ppt_x</p:attrName>
                                        </p:attrNameLst>
                                      </p:cBhvr>
                                      <p:tavLst>
                                        <p:tav tm="0">
                                          <p:val>
                                            <p:strVal val="#ppt_x"/>
                                          </p:val>
                                        </p:tav>
                                        <p:tav tm="100000">
                                          <p:val>
                                            <p:strVal val="#ppt_x"/>
                                          </p:val>
                                        </p:tav>
                                      </p:tavLst>
                                    </p:anim>
                                    <p:anim calcmode="lin" valueType="num">
                                      <p:cBhvr>
                                        <p:cTn id="39"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1000"/>
                                        <p:tgtEl>
                                          <p:spTgt spid="9"/>
                                        </p:tgtEl>
                                      </p:cBhvr>
                                    </p:animEffect>
                                    <p:anim calcmode="lin" valueType="num">
                                      <p:cBhvr>
                                        <p:cTn id="45" dur="1000" fill="hold"/>
                                        <p:tgtEl>
                                          <p:spTgt spid="9"/>
                                        </p:tgtEl>
                                        <p:attrNameLst>
                                          <p:attrName>ppt_x</p:attrName>
                                        </p:attrNameLst>
                                      </p:cBhvr>
                                      <p:tavLst>
                                        <p:tav tm="0">
                                          <p:val>
                                            <p:strVal val="#ppt_x"/>
                                          </p:val>
                                        </p:tav>
                                        <p:tav tm="100000">
                                          <p:val>
                                            <p:strVal val="#ppt_x"/>
                                          </p:val>
                                        </p:tav>
                                      </p:tavLst>
                                    </p:anim>
                                    <p:anim calcmode="lin" valueType="num">
                                      <p:cBhvr>
                                        <p:cTn id="46" dur="1000" fill="hold"/>
                                        <p:tgtEl>
                                          <p:spTgt spid="9"/>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1000"/>
                                        <p:tgtEl>
                                          <p:spTgt spid="10"/>
                                        </p:tgtEl>
                                      </p:cBhvr>
                                    </p:animEffect>
                                    <p:anim calcmode="lin" valueType="num">
                                      <p:cBhvr>
                                        <p:cTn id="50" dur="1000" fill="hold"/>
                                        <p:tgtEl>
                                          <p:spTgt spid="10"/>
                                        </p:tgtEl>
                                        <p:attrNameLst>
                                          <p:attrName>ppt_x</p:attrName>
                                        </p:attrNameLst>
                                      </p:cBhvr>
                                      <p:tavLst>
                                        <p:tav tm="0">
                                          <p:val>
                                            <p:strVal val="#ppt_x"/>
                                          </p:val>
                                        </p:tav>
                                        <p:tav tm="100000">
                                          <p:val>
                                            <p:strVal val="#ppt_x"/>
                                          </p:val>
                                        </p:tav>
                                      </p:tavLst>
                                    </p:anim>
                                    <p:anim calcmode="lin" valueType="num">
                                      <p:cBhvr>
                                        <p:cTn id="51" dur="1000" fill="hold"/>
                                        <p:tgtEl>
                                          <p:spTgt spid="10"/>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1000"/>
                                        <p:tgtEl>
                                          <p:spTgt spid="11"/>
                                        </p:tgtEl>
                                      </p:cBhvr>
                                    </p:animEffect>
                                    <p:anim calcmode="lin" valueType="num">
                                      <p:cBhvr>
                                        <p:cTn id="55" dur="1000" fill="hold"/>
                                        <p:tgtEl>
                                          <p:spTgt spid="11"/>
                                        </p:tgtEl>
                                        <p:attrNameLst>
                                          <p:attrName>ppt_x</p:attrName>
                                        </p:attrNameLst>
                                      </p:cBhvr>
                                      <p:tavLst>
                                        <p:tav tm="0">
                                          <p:val>
                                            <p:strVal val="#ppt_x"/>
                                          </p:val>
                                        </p:tav>
                                        <p:tav tm="100000">
                                          <p:val>
                                            <p:strVal val="#ppt_x"/>
                                          </p:val>
                                        </p:tav>
                                      </p:tavLst>
                                    </p:anim>
                                    <p:anim calcmode="lin" valueType="num">
                                      <p:cBhvr>
                                        <p:cTn id="56" dur="1000" fill="hold"/>
                                        <p:tgtEl>
                                          <p:spTgt spid="11"/>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fade">
                                      <p:cBhvr>
                                        <p:cTn id="59" dur="1000"/>
                                        <p:tgtEl>
                                          <p:spTgt spid="35"/>
                                        </p:tgtEl>
                                      </p:cBhvr>
                                    </p:animEffect>
                                    <p:anim calcmode="lin" valueType="num">
                                      <p:cBhvr>
                                        <p:cTn id="60" dur="1000" fill="hold"/>
                                        <p:tgtEl>
                                          <p:spTgt spid="35"/>
                                        </p:tgtEl>
                                        <p:attrNameLst>
                                          <p:attrName>ppt_x</p:attrName>
                                        </p:attrNameLst>
                                      </p:cBhvr>
                                      <p:tavLst>
                                        <p:tav tm="0">
                                          <p:val>
                                            <p:strVal val="#ppt_x"/>
                                          </p:val>
                                        </p:tav>
                                        <p:tav tm="100000">
                                          <p:val>
                                            <p:strVal val="#ppt_x"/>
                                          </p:val>
                                        </p:tav>
                                      </p:tavLst>
                                    </p:anim>
                                    <p:anim calcmode="lin" valueType="num">
                                      <p:cBhvr>
                                        <p:cTn id="61" dur="1000" fill="hold"/>
                                        <p:tgtEl>
                                          <p:spTgt spid="35"/>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36"/>
                                        </p:tgtEl>
                                        <p:attrNameLst>
                                          <p:attrName>style.visibility</p:attrName>
                                        </p:attrNameLst>
                                      </p:cBhvr>
                                      <p:to>
                                        <p:strVal val="visible"/>
                                      </p:to>
                                    </p:set>
                                    <p:animEffect transition="in" filter="fade">
                                      <p:cBhvr>
                                        <p:cTn id="64" dur="1000"/>
                                        <p:tgtEl>
                                          <p:spTgt spid="36"/>
                                        </p:tgtEl>
                                      </p:cBhvr>
                                    </p:animEffect>
                                    <p:anim calcmode="lin" valueType="num">
                                      <p:cBhvr>
                                        <p:cTn id="65" dur="1000" fill="hold"/>
                                        <p:tgtEl>
                                          <p:spTgt spid="36"/>
                                        </p:tgtEl>
                                        <p:attrNameLst>
                                          <p:attrName>ppt_x</p:attrName>
                                        </p:attrNameLst>
                                      </p:cBhvr>
                                      <p:tavLst>
                                        <p:tav tm="0">
                                          <p:val>
                                            <p:strVal val="#ppt_x"/>
                                          </p:val>
                                        </p:tav>
                                        <p:tav tm="100000">
                                          <p:val>
                                            <p:strVal val="#ppt_x"/>
                                          </p:val>
                                        </p:tav>
                                      </p:tavLst>
                                    </p:anim>
                                    <p:anim calcmode="lin" valueType="num">
                                      <p:cBhvr>
                                        <p:cTn id="66"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grpId="0" nodeType="clickEffect">
                                  <p:stCondLst>
                                    <p:cond delay="0"/>
                                  </p:stCondLst>
                                  <p:childTnLst>
                                    <p:set>
                                      <p:cBhvr>
                                        <p:cTn id="70" dur="1" fill="hold">
                                          <p:stCondLst>
                                            <p:cond delay="0"/>
                                          </p:stCondLst>
                                        </p:cTn>
                                        <p:tgtEl>
                                          <p:spTgt spid="13"/>
                                        </p:tgtEl>
                                        <p:attrNameLst>
                                          <p:attrName>style.visibility</p:attrName>
                                        </p:attrNameLst>
                                      </p:cBhvr>
                                      <p:to>
                                        <p:strVal val="visible"/>
                                      </p:to>
                                    </p:set>
                                    <p:animEffect transition="in" filter="fade">
                                      <p:cBhvr>
                                        <p:cTn id="71" dur="1000"/>
                                        <p:tgtEl>
                                          <p:spTgt spid="13"/>
                                        </p:tgtEl>
                                      </p:cBhvr>
                                    </p:animEffect>
                                    <p:anim calcmode="lin" valueType="num">
                                      <p:cBhvr>
                                        <p:cTn id="72" dur="1000" fill="hold"/>
                                        <p:tgtEl>
                                          <p:spTgt spid="13"/>
                                        </p:tgtEl>
                                        <p:attrNameLst>
                                          <p:attrName>ppt_x</p:attrName>
                                        </p:attrNameLst>
                                      </p:cBhvr>
                                      <p:tavLst>
                                        <p:tav tm="0">
                                          <p:val>
                                            <p:strVal val="#ppt_x"/>
                                          </p:val>
                                        </p:tav>
                                        <p:tav tm="100000">
                                          <p:val>
                                            <p:strVal val="#ppt_x"/>
                                          </p:val>
                                        </p:tav>
                                      </p:tavLst>
                                    </p:anim>
                                    <p:anim calcmode="lin" valueType="num">
                                      <p:cBhvr>
                                        <p:cTn id="73" dur="1000" fill="hold"/>
                                        <p:tgtEl>
                                          <p:spTgt spid="13"/>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14"/>
                                        </p:tgtEl>
                                        <p:attrNameLst>
                                          <p:attrName>style.visibility</p:attrName>
                                        </p:attrNameLst>
                                      </p:cBhvr>
                                      <p:to>
                                        <p:strVal val="visible"/>
                                      </p:to>
                                    </p:set>
                                    <p:animEffect transition="in" filter="fade">
                                      <p:cBhvr>
                                        <p:cTn id="76" dur="1000"/>
                                        <p:tgtEl>
                                          <p:spTgt spid="14"/>
                                        </p:tgtEl>
                                      </p:cBhvr>
                                    </p:animEffect>
                                    <p:anim calcmode="lin" valueType="num">
                                      <p:cBhvr>
                                        <p:cTn id="77" dur="1000" fill="hold"/>
                                        <p:tgtEl>
                                          <p:spTgt spid="14"/>
                                        </p:tgtEl>
                                        <p:attrNameLst>
                                          <p:attrName>ppt_x</p:attrName>
                                        </p:attrNameLst>
                                      </p:cBhvr>
                                      <p:tavLst>
                                        <p:tav tm="0">
                                          <p:val>
                                            <p:strVal val="#ppt_x"/>
                                          </p:val>
                                        </p:tav>
                                        <p:tav tm="100000">
                                          <p:val>
                                            <p:strVal val="#ppt_x"/>
                                          </p:val>
                                        </p:tav>
                                      </p:tavLst>
                                    </p:anim>
                                    <p:anim calcmode="lin" valueType="num">
                                      <p:cBhvr>
                                        <p:cTn id="78" dur="1000" fill="hold"/>
                                        <p:tgtEl>
                                          <p:spTgt spid="14"/>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15"/>
                                        </p:tgtEl>
                                        <p:attrNameLst>
                                          <p:attrName>style.visibility</p:attrName>
                                        </p:attrNameLst>
                                      </p:cBhvr>
                                      <p:to>
                                        <p:strVal val="visible"/>
                                      </p:to>
                                    </p:set>
                                    <p:animEffect transition="in" filter="fade">
                                      <p:cBhvr>
                                        <p:cTn id="81" dur="1000"/>
                                        <p:tgtEl>
                                          <p:spTgt spid="15"/>
                                        </p:tgtEl>
                                      </p:cBhvr>
                                    </p:animEffect>
                                    <p:anim calcmode="lin" valueType="num">
                                      <p:cBhvr>
                                        <p:cTn id="82" dur="1000" fill="hold"/>
                                        <p:tgtEl>
                                          <p:spTgt spid="15"/>
                                        </p:tgtEl>
                                        <p:attrNameLst>
                                          <p:attrName>ppt_x</p:attrName>
                                        </p:attrNameLst>
                                      </p:cBhvr>
                                      <p:tavLst>
                                        <p:tav tm="0">
                                          <p:val>
                                            <p:strVal val="#ppt_x"/>
                                          </p:val>
                                        </p:tav>
                                        <p:tav tm="100000">
                                          <p:val>
                                            <p:strVal val="#ppt_x"/>
                                          </p:val>
                                        </p:tav>
                                      </p:tavLst>
                                    </p:anim>
                                    <p:anim calcmode="lin" valueType="num">
                                      <p:cBhvr>
                                        <p:cTn id="83" dur="1000" fill="hold"/>
                                        <p:tgtEl>
                                          <p:spTgt spid="15"/>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21"/>
                                        </p:tgtEl>
                                        <p:attrNameLst>
                                          <p:attrName>style.visibility</p:attrName>
                                        </p:attrNameLst>
                                      </p:cBhvr>
                                      <p:to>
                                        <p:strVal val="visible"/>
                                      </p:to>
                                    </p:set>
                                    <p:animEffect transition="in" filter="fade">
                                      <p:cBhvr>
                                        <p:cTn id="86" dur="1000"/>
                                        <p:tgtEl>
                                          <p:spTgt spid="21"/>
                                        </p:tgtEl>
                                      </p:cBhvr>
                                    </p:animEffect>
                                    <p:anim calcmode="lin" valueType="num">
                                      <p:cBhvr>
                                        <p:cTn id="87" dur="1000" fill="hold"/>
                                        <p:tgtEl>
                                          <p:spTgt spid="21"/>
                                        </p:tgtEl>
                                        <p:attrNameLst>
                                          <p:attrName>ppt_x</p:attrName>
                                        </p:attrNameLst>
                                      </p:cBhvr>
                                      <p:tavLst>
                                        <p:tav tm="0">
                                          <p:val>
                                            <p:strVal val="#ppt_x"/>
                                          </p:val>
                                        </p:tav>
                                        <p:tav tm="100000">
                                          <p:val>
                                            <p:strVal val="#ppt_x"/>
                                          </p:val>
                                        </p:tav>
                                      </p:tavLst>
                                    </p:anim>
                                    <p:anim calcmode="lin" valueType="num">
                                      <p:cBhvr>
                                        <p:cTn id="88" dur="1000" fill="hold"/>
                                        <p:tgtEl>
                                          <p:spTgt spid="21"/>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0"/>
                                  </p:stCondLst>
                                  <p:childTnLst>
                                    <p:set>
                                      <p:cBhvr>
                                        <p:cTn id="90" dur="1" fill="hold">
                                          <p:stCondLst>
                                            <p:cond delay="0"/>
                                          </p:stCondLst>
                                        </p:cTn>
                                        <p:tgtEl>
                                          <p:spTgt spid="22"/>
                                        </p:tgtEl>
                                        <p:attrNameLst>
                                          <p:attrName>style.visibility</p:attrName>
                                        </p:attrNameLst>
                                      </p:cBhvr>
                                      <p:to>
                                        <p:strVal val="visible"/>
                                      </p:to>
                                    </p:set>
                                    <p:animEffect transition="in" filter="fade">
                                      <p:cBhvr>
                                        <p:cTn id="91" dur="1000"/>
                                        <p:tgtEl>
                                          <p:spTgt spid="22"/>
                                        </p:tgtEl>
                                      </p:cBhvr>
                                    </p:animEffect>
                                    <p:anim calcmode="lin" valueType="num">
                                      <p:cBhvr>
                                        <p:cTn id="92" dur="1000" fill="hold"/>
                                        <p:tgtEl>
                                          <p:spTgt spid="22"/>
                                        </p:tgtEl>
                                        <p:attrNameLst>
                                          <p:attrName>ppt_x</p:attrName>
                                        </p:attrNameLst>
                                      </p:cBhvr>
                                      <p:tavLst>
                                        <p:tav tm="0">
                                          <p:val>
                                            <p:strVal val="#ppt_x"/>
                                          </p:val>
                                        </p:tav>
                                        <p:tav tm="100000">
                                          <p:val>
                                            <p:strVal val="#ppt_x"/>
                                          </p:val>
                                        </p:tav>
                                      </p:tavLst>
                                    </p:anim>
                                    <p:anim calcmode="lin" valueType="num">
                                      <p:cBhvr>
                                        <p:cTn id="93" dur="1000" fill="hold"/>
                                        <p:tgtEl>
                                          <p:spTgt spid="22"/>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23"/>
                                        </p:tgtEl>
                                        <p:attrNameLst>
                                          <p:attrName>style.visibility</p:attrName>
                                        </p:attrNameLst>
                                      </p:cBhvr>
                                      <p:to>
                                        <p:strVal val="visible"/>
                                      </p:to>
                                    </p:set>
                                    <p:animEffect transition="in" filter="fade">
                                      <p:cBhvr>
                                        <p:cTn id="96" dur="1000"/>
                                        <p:tgtEl>
                                          <p:spTgt spid="23"/>
                                        </p:tgtEl>
                                      </p:cBhvr>
                                    </p:animEffect>
                                    <p:anim calcmode="lin" valueType="num">
                                      <p:cBhvr>
                                        <p:cTn id="97" dur="1000" fill="hold"/>
                                        <p:tgtEl>
                                          <p:spTgt spid="23"/>
                                        </p:tgtEl>
                                        <p:attrNameLst>
                                          <p:attrName>ppt_x</p:attrName>
                                        </p:attrNameLst>
                                      </p:cBhvr>
                                      <p:tavLst>
                                        <p:tav tm="0">
                                          <p:val>
                                            <p:strVal val="#ppt_x"/>
                                          </p:val>
                                        </p:tav>
                                        <p:tav tm="100000">
                                          <p:val>
                                            <p:strVal val="#ppt_x"/>
                                          </p:val>
                                        </p:tav>
                                      </p:tavLst>
                                    </p:anim>
                                    <p:anim calcmode="lin" valueType="num">
                                      <p:cBhvr>
                                        <p:cTn id="98" dur="1000" fill="hold"/>
                                        <p:tgtEl>
                                          <p:spTgt spid="23"/>
                                        </p:tgtEl>
                                        <p:attrNameLst>
                                          <p:attrName>ppt_y</p:attrName>
                                        </p:attrNameLst>
                                      </p:cBhvr>
                                      <p:tavLst>
                                        <p:tav tm="0">
                                          <p:val>
                                            <p:strVal val="#ppt_y+.1"/>
                                          </p:val>
                                        </p:tav>
                                        <p:tav tm="100000">
                                          <p:val>
                                            <p:strVal val="#ppt_y"/>
                                          </p:val>
                                        </p:tav>
                                      </p:tavLst>
                                    </p:anim>
                                  </p:childTnLst>
                                </p:cTn>
                              </p:par>
                              <p:par>
                                <p:cTn id="99" presetID="42" presetClass="entr" presetSubtype="0" fill="hold" grpId="0" nodeType="withEffect">
                                  <p:stCondLst>
                                    <p:cond delay="0"/>
                                  </p:stCondLst>
                                  <p:childTnLst>
                                    <p:set>
                                      <p:cBhvr>
                                        <p:cTn id="100" dur="1" fill="hold">
                                          <p:stCondLst>
                                            <p:cond delay="0"/>
                                          </p:stCondLst>
                                        </p:cTn>
                                        <p:tgtEl>
                                          <p:spTgt spid="24"/>
                                        </p:tgtEl>
                                        <p:attrNameLst>
                                          <p:attrName>style.visibility</p:attrName>
                                        </p:attrNameLst>
                                      </p:cBhvr>
                                      <p:to>
                                        <p:strVal val="visible"/>
                                      </p:to>
                                    </p:set>
                                    <p:animEffect transition="in" filter="fade">
                                      <p:cBhvr>
                                        <p:cTn id="101" dur="1000"/>
                                        <p:tgtEl>
                                          <p:spTgt spid="24"/>
                                        </p:tgtEl>
                                      </p:cBhvr>
                                    </p:animEffect>
                                    <p:anim calcmode="lin" valueType="num">
                                      <p:cBhvr>
                                        <p:cTn id="102" dur="1000" fill="hold"/>
                                        <p:tgtEl>
                                          <p:spTgt spid="24"/>
                                        </p:tgtEl>
                                        <p:attrNameLst>
                                          <p:attrName>ppt_x</p:attrName>
                                        </p:attrNameLst>
                                      </p:cBhvr>
                                      <p:tavLst>
                                        <p:tav tm="0">
                                          <p:val>
                                            <p:strVal val="#ppt_x"/>
                                          </p:val>
                                        </p:tav>
                                        <p:tav tm="100000">
                                          <p:val>
                                            <p:strVal val="#ppt_x"/>
                                          </p:val>
                                        </p:tav>
                                      </p:tavLst>
                                    </p:anim>
                                    <p:anim calcmode="lin" valueType="num">
                                      <p:cBhvr>
                                        <p:cTn id="103" dur="1000" fill="hold"/>
                                        <p:tgtEl>
                                          <p:spTgt spid="24"/>
                                        </p:tgtEl>
                                        <p:attrNameLst>
                                          <p:attrName>ppt_y</p:attrName>
                                        </p:attrNameLst>
                                      </p:cBhvr>
                                      <p:tavLst>
                                        <p:tav tm="0">
                                          <p:val>
                                            <p:strVal val="#ppt_y+.1"/>
                                          </p:val>
                                        </p:tav>
                                        <p:tav tm="100000">
                                          <p:val>
                                            <p:strVal val="#ppt_y"/>
                                          </p:val>
                                        </p:tav>
                                      </p:tavLst>
                                    </p:anim>
                                  </p:childTnLst>
                                </p:cTn>
                              </p:par>
                              <p:par>
                                <p:cTn id="104" presetID="42" presetClass="entr" presetSubtype="0" fill="hold" grpId="0" nodeType="withEffect">
                                  <p:stCondLst>
                                    <p:cond delay="0"/>
                                  </p:stCondLst>
                                  <p:childTnLst>
                                    <p:set>
                                      <p:cBhvr>
                                        <p:cTn id="105" dur="1" fill="hold">
                                          <p:stCondLst>
                                            <p:cond delay="0"/>
                                          </p:stCondLst>
                                        </p:cTn>
                                        <p:tgtEl>
                                          <p:spTgt spid="25"/>
                                        </p:tgtEl>
                                        <p:attrNameLst>
                                          <p:attrName>style.visibility</p:attrName>
                                        </p:attrNameLst>
                                      </p:cBhvr>
                                      <p:to>
                                        <p:strVal val="visible"/>
                                      </p:to>
                                    </p:set>
                                    <p:animEffect transition="in" filter="fade">
                                      <p:cBhvr>
                                        <p:cTn id="106" dur="1000"/>
                                        <p:tgtEl>
                                          <p:spTgt spid="25"/>
                                        </p:tgtEl>
                                      </p:cBhvr>
                                    </p:animEffect>
                                    <p:anim calcmode="lin" valueType="num">
                                      <p:cBhvr>
                                        <p:cTn id="107" dur="1000" fill="hold"/>
                                        <p:tgtEl>
                                          <p:spTgt spid="25"/>
                                        </p:tgtEl>
                                        <p:attrNameLst>
                                          <p:attrName>ppt_x</p:attrName>
                                        </p:attrNameLst>
                                      </p:cBhvr>
                                      <p:tavLst>
                                        <p:tav tm="0">
                                          <p:val>
                                            <p:strVal val="#ppt_x"/>
                                          </p:val>
                                        </p:tav>
                                        <p:tav tm="100000">
                                          <p:val>
                                            <p:strVal val="#ppt_x"/>
                                          </p:val>
                                        </p:tav>
                                      </p:tavLst>
                                    </p:anim>
                                    <p:anim calcmode="lin" valueType="num">
                                      <p:cBhvr>
                                        <p:cTn id="108" dur="1000" fill="hold"/>
                                        <p:tgtEl>
                                          <p:spTgt spid="25"/>
                                        </p:tgtEl>
                                        <p:attrNameLst>
                                          <p:attrName>ppt_y</p:attrName>
                                        </p:attrNameLst>
                                      </p:cBhvr>
                                      <p:tavLst>
                                        <p:tav tm="0">
                                          <p:val>
                                            <p:strVal val="#ppt_y+.1"/>
                                          </p:val>
                                        </p:tav>
                                        <p:tav tm="100000">
                                          <p:val>
                                            <p:strVal val="#ppt_y"/>
                                          </p:val>
                                        </p:tav>
                                      </p:tavLst>
                                    </p:anim>
                                  </p:childTnLst>
                                </p:cTn>
                              </p:par>
                              <p:par>
                                <p:cTn id="109" presetID="42" presetClass="entr" presetSubtype="0" fill="hold" grpId="0" nodeType="with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fade">
                                      <p:cBhvr>
                                        <p:cTn id="111" dur="1000"/>
                                        <p:tgtEl>
                                          <p:spTgt spid="26"/>
                                        </p:tgtEl>
                                      </p:cBhvr>
                                    </p:animEffect>
                                    <p:anim calcmode="lin" valueType="num">
                                      <p:cBhvr>
                                        <p:cTn id="112" dur="1000" fill="hold"/>
                                        <p:tgtEl>
                                          <p:spTgt spid="26"/>
                                        </p:tgtEl>
                                        <p:attrNameLst>
                                          <p:attrName>ppt_x</p:attrName>
                                        </p:attrNameLst>
                                      </p:cBhvr>
                                      <p:tavLst>
                                        <p:tav tm="0">
                                          <p:val>
                                            <p:strVal val="#ppt_x"/>
                                          </p:val>
                                        </p:tav>
                                        <p:tav tm="100000">
                                          <p:val>
                                            <p:strVal val="#ppt_x"/>
                                          </p:val>
                                        </p:tav>
                                      </p:tavLst>
                                    </p:anim>
                                    <p:anim calcmode="lin" valueType="num">
                                      <p:cBhvr>
                                        <p:cTn id="113" dur="1000" fill="hold"/>
                                        <p:tgtEl>
                                          <p:spTgt spid="26"/>
                                        </p:tgtEl>
                                        <p:attrNameLst>
                                          <p:attrName>ppt_y</p:attrName>
                                        </p:attrNameLst>
                                      </p:cBhvr>
                                      <p:tavLst>
                                        <p:tav tm="0">
                                          <p:val>
                                            <p:strVal val="#ppt_y+.1"/>
                                          </p:val>
                                        </p:tav>
                                        <p:tav tm="100000">
                                          <p:val>
                                            <p:strVal val="#ppt_y"/>
                                          </p:val>
                                        </p:tav>
                                      </p:tavLst>
                                    </p:anim>
                                  </p:childTnLst>
                                </p:cTn>
                              </p:par>
                              <p:par>
                                <p:cTn id="114" presetID="42" presetClass="entr" presetSubtype="0" fill="hold" grpId="0" nodeType="withEffect">
                                  <p:stCondLst>
                                    <p:cond delay="0"/>
                                  </p:stCondLst>
                                  <p:childTnLst>
                                    <p:set>
                                      <p:cBhvr>
                                        <p:cTn id="115" dur="1" fill="hold">
                                          <p:stCondLst>
                                            <p:cond delay="0"/>
                                          </p:stCondLst>
                                        </p:cTn>
                                        <p:tgtEl>
                                          <p:spTgt spid="27"/>
                                        </p:tgtEl>
                                        <p:attrNameLst>
                                          <p:attrName>style.visibility</p:attrName>
                                        </p:attrNameLst>
                                      </p:cBhvr>
                                      <p:to>
                                        <p:strVal val="visible"/>
                                      </p:to>
                                    </p:set>
                                    <p:animEffect transition="in" filter="fade">
                                      <p:cBhvr>
                                        <p:cTn id="116" dur="1000"/>
                                        <p:tgtEl>
                                          <p:spTgt spid="27"/>
                                        </p:tgtEl>
                                      </p:cBhvr>
                                    </p:animEffect>
                                    <p:anim calcmode="lin" valueType="num">
                                      <p:cBhvr>
                                        <p:cTn id="117" dur="1000" fill="hold"/>
                                        <p:tgtEl>
                                          <p:spTgt spid="27"/>
                                        </p:tgtEl>
                                        <p:attrNameLst>
                                          <p:attrName>ppt_x</p:attrName>
                                        </p:attrNameLst>
                                      </p:cBhvr>
                                      <p:tavLst>
                                        <p:tav tm="0">
                                          <p:val>
                                            <p:strVal val="#ppt_x"/>
                                          </p:val>
                                        </p:tav>
                                        <p:tav tm="100000">
                                          <p:val>
                                            <p:strVal val="#ppt_x"/>
                                          </p:val>
                                        </p:tav>
                                      </p:tavLst>
                                    </p:anim>
                                    <p:anim calcmode="lin" valueType="num">
                                      <p:cBhvr>
                                        <p:cTn id="118" dur="1000" fill="hold"/>
                                        <p:tgtEl>
                                          <p:spTgt spid="27"/>
                                        </p:tgtEl>
                                        <p:attrNameLst>
                                          <p:attrName>ppt_y</p:attrName>
                                        </p:attrNameLst>
                                      </p:cBhvr>
                                      <p:tavLst>
                                        <p:tav tm="0">
                                          <p:val>
                                            <p:strVal val="#ppt_y+.1"/>
                                          </p:val>
                                        </p:tav>
                                        <p:tav tm="100000">
                                          <p:val>
                                            <p:strVal val="#ppt_y"/>
                                          </p:val>
                                        </p:tav>
                                      </p:tavLst>
                                    </p:anim>
                                  </p:childTnLst>
                                </p:cTn>
                              </p:par>
                              <p:par>
                                <p:cTn id="119" presetID="42" presetClass="entr" presetSubtype="0" fill="hold" grpId="0" nodeType="withEffect">
                                  <p:stCondLst>
                                    <p:cond delay="0"/>
                                  </p:stCondLst>
                                  <p:childTnLst>
                                    <p:set>
                                      <p:cBhvr>
                                        <p:cTn id="120" dur="1" fill="hold">
                                          <p:stCondLst>
                                            <p:cond delay="0"/>
                                          </p:stCondLst>
                                        </p:cTn>
                                        <p:tgtEl>
                                          <p:spTgt spid="28"/>
                                        </p:tgtEl>
                                        <p:attrNameLst>
                                          <p:attrName>style.visibility</p:attrName>
                                        </p:attrNameLst>
                                      </p:cBhvr>
                                      <p:to>
                                        <p:strVal val="visible"/>
                                      </p:to>
                                    </p:set>
                                    <p:animEffect transition="in" filter="fade">
                                      <p:cBhvr>
                                        <p:cTn id="121" dur="1000"/>
                                        <p:tgtEl>
                                          <p:spTgt spid="28"/>
                                        </p:tgtEl>
                                      </p:cBhvr>
                                    </p:animEffect>
                                    <p:anim calcmode="lin" valueType="num">
                                      <p:cBhvr>
                                        <p:cTn id="122" dur="1000" fill="hold"/>
                                        <p:tgtEl>
                                          <p:spTgt spid="28"/>
                                        </p:tgtEl>
                                        <p:attrNameLst>
                                          <p:attrName>ppt_x</p:attrName>
                                        </p:attrNameLst>
                                      </p:cBhvr>
                                      <p:tavLst>
                                        <p:tav tm="0">
                                          <p:val>
                                            <p:strVal val="#ppt_x"/>
                                          </p:val>
                                        </p:tav>
                                        <p:tav tm="100000">
                                          <p:val>
                                            <p:strVal val="#ppt_x"/>
                                          </p:val>
                                        </p:tav>
                                      </p:tavLst>
                                    </p:anim>
                                    <p:anim calcmode="lin" valueType="num">
                                      <p:cBhvr>
                                        <p:cTn id="123" dur="1000" fill="hold"/>
                                        <p:tgtEl>
                                          <p:spTgt spid="28"/>
                                        </p:tgtEl>
                                        <p:attrNameLst>
                                          <p:attrName>ppt_y</p:attrName>
                                        </p:attrNameLst>
                                      </p:cBhvr>
                                      <p:tavLst>
                                        <p:tav tm="0">
                                          <p:val>
                                            <p:strVal val="#ppt_y+.1"/>
                                          </p:val>
                                        </p:tav>
                                        <p:tav tm="100000">
                                          <p:val>
                                            <p:strVal val="#ppt_y"/>
                                          </p:val>
                                        </p:tav>
                                      </p:tavLst>
                                    </p:anim>
                                  </p:childTnLst>
                                </p:cTn>
                              </p:par>
                              <p:par>
                                <p:cTn id="124" presetID="42" presetClass="entr" presetSubtype="0" fill="hold" grpId="0" nodeType="withEffect">
                                  <p:stCondLst>
                                    <p:cond delay="0"/>
                                  </p:stCondLst>
                                  <p:childTnLst>
                                    <p:set>
                                      <p:cBhvr>
                                        <p:cTn id="125" dur="1" fill="hold">
                                          <p:stCondLst>
                                            <p:cond delay="0"/>
                                          </p:stCondLst>
                                        </p:cTn>
                                        <p:tgtEl>
                                          <p:spTgt spid="29"/>
                                        </p:tgtEl>
                                        <p:attrNameLst>
                                          <p:attrName>style.visibility</p:attrName>
                                        </p:attrNameLst>
                                      </p:cBhvr>
                                      <p:to>
                                        <p:strVal val="visible"/>
                                      </p:to>
                                    </p:set>
                                    <p:animEffect transition="in" filter="fade">
                                      <p:cBhvr>
                                        <p:cTn id="126" dur="1000"/>
                                        <p:tgtEl>
                                          <p:spTgt spid="29"/>
                                        </p:tgtEl>
                                      </p:cBhvr>
                                    </p:animEffect>
                                    <p:anim calcmode="lin" valueType="num">
                                      <p:cBhvr>
                                        <p:cTn id="127" dur="1000" fill="hold"/>
                                        <p:tgtEl>
                                          <p:spTgt spid="29"/>
                                        </p:tgtEl>
                                        <p:attrNameLst>
                                          <p:attrName>ppt_x</p:attrName>
                                        </p:attrNameLst>
                                      </p:cBhvr>
                                      <p:tavLst>
                                        <p:tav tm="0">
                                          <p:val>
                                            <p:strVal val="#ppt_x"/>
                                          </p:val>
                                        </p:tav>
                                        <p:tav tm="100000">
                                          <p:val>
                                            <p:strVal val="#ppt_x"/>
                                          </p:val>
                                        </p:tav>
                                      </p:tavLst>
                                    </p:anim>
                                    <p:anim calcmode="lin" valueType="num">
                                      <p:cBhvr>
                                        <p:cTn id="128" dur="1000" fill="hold"/>
                                        <p:tgtEl>
                                          <p:spTgt spid="29"/>
                                        </p:tgtEl>
                                        <p:attrNameLst>
                                          <p:attrName>ppt_y</p:attrName>
                                        </p:attrNameLst>
                                      </p:cBhvr>
                                      <p:tavLst>
                                        <p:tav tm="0">
                                          <p:val>
                                            <p:strVal val="#ppt_y+.1"/>
                                          </p:val>
                                        </p:tav>
                                        <p:tav tm="100000">
                                          <p:val>
                                            <p:strVal val="#ppt_y"/>
                                          </p:val>
                                        </p:tav>
                                      </p:tavLst>
                                    </p:anim>
                                  </p:childTnLst>
                                </p:cTn>
                              </p:par>
                              <p:par>
                                <p:cTn id="129" presetID="42" presetClass="entr" presetSubtype="0" fill="hold" grpId="0" nodeType="withEffect">
                                  <p:stCondLst>
                                    <p:cond delay="0"/>
                                  </p:stCondLst>
                                  <p:childTnLst>
                                    <p:set>
                                      <p:cBhvr>
                                        <p:cTn id="130" dur="1" fill="hold">
                                          <p:stCondLst>
                                            <p:cond delay="0"/>
                                          </p:stCondLst>
                                        </p:cTn>
                                        <p:tgtEl>
                                          <p:spTgt spid="30"/>
                                        </p:tgtEl>
                                        <p:attrNameLst>
                                          <p:attrName>style.visibility</p:attrName>
                                        </p:attrNameLst>
                                      </p:cBhvr>
                                      <p:to>
                                        <p:strVal val="visible"/>
                                      </p:to>
                                    </p:set>
                                    <p:animEffect transition="in" filter="fade">
                                      <p:cBhvr>
                                        <p:cTn id="131" dur="1000"/>
                                        <p:tgtEl>
                                          <p:spTgt spid="30"/>
                                        </p:tgtEl>
                                      </p:cBhvr>
                                    </p:animEffect>
                                    <p:anim calcmode="lin" valueType="num">
                                      <p:cBhvr>
                                        <p:cTn id="132" dur="1000" fill="hold"/>
                                        <p:tgtEl>
                                          <p:spTgt spid="30"/>
                                        </p:tgtEl>
                                        <p:attrNameLst>
                                          <p:attrName>ppt_x</p:attrName>
                                        </p:attrNameLst>
                                      </p:cBhvr>
                                      <p:tavLst>
                                        <p:tav tm="0">
                                          <p:val>
                                            <p:strVal val="#ppt_x"/>
                                          </p:val>
                                        </p:tav>
                                        <p:tav tm="100000">
                                          <p:val>
                                            <p:strVal val="#ppt_x"/>
                                          </p:val>
                                        </p:tav>
                                      </p:tavLst>
                                    </p:anim>
                                    <p:anim calcmode="lin" valueType="num">
                                      <p:cBhvr>
                                        <p:cTn id="133" dur="1000" fill="hold"/>
                                        <p:tgtEl>
                                          <p:spTgt spid="30"/>
                                        </p:tgtEl>
                                        <p:attrNameLst>
                                          <p:attrName>ppt_y</p:attrName>
                                        </p:attrNameLst>
                                      </p:cBhvr>
                                      <p:tavLst>
                                        <p:tav tm="0">
                                          <p:val>
                                            <p:strVal val="#ppt_y+.1"/>
                                          </p:val>
                                        </p:tav>
                                        <p:tav tm="100000">
                                          <p:val>
                                            <p:strVal val="#ppt_y"/>
                                          </p:val>
                                        </p:tav>
                                      </p:tavLst>
                                    </p:anim>
                                  </p:childTnLst>
                                </p:cTn>
                              </p:par>
                              <p:par>
                                <p:cTn id="134" presetID="42" presetClass="entr" presetSubtype="0" fill="hold" grpId="0" nodeType="withEffect">
                                  <p:stCondLst>
                                    <p:cond delay="0"/>
                                  </p:stCondLst>
                                  <p:childTnLst>
                                    <p:set>
                                      <p:cBhvr>
                                        <p:cTn id="135" dur="1" fill="hold">
                                          <p:stCondLst>
                                            <p:cond delay="0"/>
                                          </p:stCondLst>
                                        </p:cTn>
                                        <p:tgtEl>
                                          <p:spTgt spid="31"/>
                                        </p:tgtEl>
                                        <p:attrNameLst>
                                          <p:attrName>style.visibility</p:attrName>
                                        </p:attrNameLst>
                                      </p:cBhvr>
                                      <p:to>
                                        <p:strVal val="visible"/>
                                      </p:to>
                                    </p:set>
                                    <p:animEffect transition="in" filter="fade">
                                      <p:cBhvr>
                                        <p:cTn id="136" dur="1000"/>
                                        <p:tgtEl>
                                          <p:spTgt spid="31"/>
                                        </p:tgtEl>
                                      </p:cBhvr>
                                    </p:animEffect>
                                    <p:anim calcmode="lin" valueType="num">
                                      <p:cBhvr>
                                        <p:cTn id="137" dur="1000" fill="hold"/>
                                        <p:tgtEl>
                                          <p:spTgt spid="31"/>
                                        </p:tgtEl>
                                        <p:attrNameLst>
                                          <p:attrName>ppt_x</p:attrName>
                                        </p:attrNameLst>
                                      </p:cBhvr>
                                      <p:tavLst>
                                        <p:tav tm="0">
                                          <p:val>
                                            <p:strVal val="#ppt_x"/>
                                          </p:val>
                                        </p:tav>
                                        <p:tav tm="100000">
                                          <p:val>
                                            <p:strVal val="#ppt_x"/>
                                          </p:val>
                                        </p:tav>
                                      </p:tavLst>
                                    </p:anim>
                                    <p:anim calcmode="lin" valueType="num">
                                      <p:cBhvr>
                                        <p:cTn id="138" dur="1000" fill="hold"/>
                                        <p:tgtEl>
                                          <p:spTgt spid="31"/>
                                        </p:tgtEl>
                                        <p:attrNameLst>
                                          <p:attrName>ppt_y</p:attrName>
                                        </p:attrNameLst>
                                      </p:cBhvr>
                                      <p:tavLst>
                                        <p:tav tm="0">
                                          <p:val>
                                            <p:strVal val="#ppt_y+.1"/>
                                          </p:val>
                                        </p:tav>
                                        <p:tav tm="100000">
                                          <p:val>
                                            <p:strVal val="#ppt_y"/>
                                          </p:val>
                                        </p:tav>
                                      </p:tavLst>
                                    </p:anim>
                                  </p:childTnLst>
                                </p:cTn>
                              </p:par>
                              <p:par>
                                <p:cTn id="139" presetID="42" presetClass="entr" presetSubtype="0" fill="hold" grpId="0" nodeType="withEffect">
                                  <p:stCondLst>
                                    <p:cond delay="0"/>
                                  </p:stCondLst>
                                  <p:childTnLst>
                                    <p:set>
                                      <p:cBhvr>
                                        <p:cTn id="140" dur="1" fill="hold">
                                          <p:stCondLst>
                                            <p:cond delay="0"/>
                                          </p:stCondLst>
                                        </p:cTn>
                                        <p:tgtEl>
                                          <p:spTgt spid="32"/>
                                        </p:tgtEl>
                                        <p:attrNameLst>
                                          <p:attrName>style.visibility</p:attrName>
                                        </p:attrNameLst>
                                      </p:cBhvr>
                                      <p:to>
                                        <p:strVal val="visible"/>
                                      </p:to>
                                    </p:set>
                                    <p:animEffect transition="in" filter="fade">
                                      <p:cBhvr>
                                        <p:cTn id="141" dur="1000"/>
                                        <p:tgtEl>
                                          <p:spTgt spid="32"/>
                                        </p:tgtEl>
                                      </p:cBhvr>
                                    </p:animEffect>
                                    <p:anim calcmode="lin" valueType="num">
                                      <p:cBhvr>
                                        <p:cTn id="142" dur="1000" fill="hold"/>
                                        <p:tgtEl>
                                          <p:spTgt spid="32"/>
                                        </p:tgtEl>
                                        <p:attrNameLst>
                                          <p:attrName>ppt_x</p:attrName>
                                        </p:attrNameLst>
                                      </p:cBhvr>
                                      <p:tavLst>
                                        <p:tav tm="0">
                                          <p:val>
                                            <p:strVal val="#ppt_x"/>
                                          </p:val>
                                        </p:tav>
                                        <p:tav tm="100000">
                                          <p:val>
                                            <p:strVal val="#ppt_x"/>
                                          </p:val>
                                        </p:tav>
                                      </p:tavLst>
                                    </p:anim>
                                    <p:anim calcmode="lin" valueType="num">
                                      <p:cBhvr>
                                        <p:cTn id="143" dur="1000" fill="hold"/>
                                        <p:tgtEl>
                                          <p:spTgt spid="32"/>
                                        </p:tgtEl>
                                        <p:attrNameLst>
                                          <p:attrName>ppt_y</p:attrName>
                                        </p:attrNameLst>
                                      </p:cBhvr>
                                      <p:tavLst>
                                        <p:tav tm="0">
                                          <p:val>
                                            <p:strVal val="#ppt_y+.1"/>
                                          </p:val>
                                        </p:tav>
                                        <p:tav tm="100000">
                                          <p:val>
                                            <p:strVal val="#ppt_y"/>
                                          </p:val>
                                        </p:tav>
                                      </p:tavLst>
                                    </p:anim>
                                  </p:childTnLst>
                                </p:cTn>
                              </p:par>
                              <p:par>
                                <p:cTn id="144" presetID="42" presetClass="entr" presetSubtype="0" fill="hold" grpId="0" nodeType="withEffect">
                                  <p:stCondLst>
                                    <p:cond delay="0"/>
                                  </p:stCondLst>
                                  <p:childTnLst>
                                    <p:set>
                                      <p:cBhvr>
                                        <p:cTn id="145" dur="1" fill="hold">
                                          <p:stCondLst>
                                            <p:cond delay="0"/>
                                          </p:stCondLst>
                                        </p:cTn>
                                        <p:tgtEl>
                                          <p:spTgt spid="33"/>
                                        </p:tgtEl>
                                        <p:attrNameLst>
                                          <p:attrName>style.visibility</p:attrName>
                                        </p:attrNameLst>
                                      </p:cBhvr>
                                      <p:to>
                                        <p:strVal val="visible"/>
                                      </p:to>
                                    </p:set>
                                    <p:animEffect transition="in" filter="fade">
                                      <p:cBhvr>
                                        <p:cTn id="146" dur="1000"/>
                                        <p:tgtEl>
                                          <p:spTgt spid="33"/>
                                        </p:tgtEl>
                                      </p:cBhvr>
                                    </p:animEffect>
                                    <p:anim calcmode="lin" valueType="num">
                                      <p:cBhvr>
                                        <p:cTn id="147" dur="1000" fill="hold"/>
                                        <p:tgtEl>
                                          <p:spTgt spid="33"/>
                                        </p:tgtEl>
                                        <p:attrNameLst>
                                          <p:attrName>ppt_x</p:attrName>
                                        </p:attrNameLst>
                                      </p:cBhvr>
                                      <p:tavLst>
                                        <p:tav tm="0">
                                          <p:val>
                                            <p:strVal val="#ppt_x"/>
                                          </p:val>
                                        </p:tav>
                                        <p:tav tm="100000">
                                          <p:val>
                                            <p:strVal val="#ppt_x"/>
                                          </p:val>
                                        </p:tav>
                                      </p:tavLst>
                                    </p:anim>
                                    <p:anim calcmode="lin" valueType="num">
                                      <p:cBhvr>
                                        <p:cTn id="148"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49" fill="hold">
                      <p:stCondLst>
                        <p:cond delay="indefinite"/>
                      </p:stCondLst>
                      <p:childTnLst>
                        <p:par>
                          <p:cTn id="150" fill="hold">
                            <p:stCondLst>
                              <p:cond delay="0"/>
                            </p:stCondLst>
                            <p:childTnLst>
                              <p:par>
                                <p:cTn id="151" presetID="42" presetClass="entr" presetSubtype="0" fill="hold" grpId="0" nodeType="clickEffect">
                                  <p:stCondLst>
                                    <p:cond delay="0"/>
                                  </p:stCondLst>
                                  <p:childTnLst>
                                    <p:set>
                                      <p:cBhvr>
                                        <p:cTn id="152" dur="1" fill="hold">
                                          <p:stCondLst>
                                            <p:cond delay="0"/>
                                          </p:stCondLst>
                                        </p:cTn>
                                        <p:tgtEl>
                                          <p:spTgt spid="17"/>
                                        </p:tgtEl>
                                        <p:attrNameLst>
                                          <p:attrName>style.visibility</p:attrName>
                                        </p:attrNameLst>
                                      </p:cBhvr>
                                      <p:to>
                                        <p:strVal val="visible"/>
                                      </p:to>
                                    </p:set>
                                    <p:animEffect transition="in" filter="fade">
                                      <p:cBhvr>
                                        <p:cTn id="153" dur="1000"/>
                                        <p:tgtEl>
                                          <p:spTgt spid="17"/>
                                        </p:tgtEl>
                                      </p:cBhvr>
                                    </p:animEffect>
                                    <p:anim calcmode="lin" valueType="num">
                                      <p:cBhvr>
                                        <p:cTn id="154" dur="1000" fill="hold"/>
                                        <p:tgtEl>
                                          <p:spTgt spid="17"/>
                                        </p:tgtEl>
                                        <p:attrNameLst>
                                          <p:attrName>ppt_x</p:attrName>
                                        </p:attrNameLst>
                                      </p:cBhvr>
                                      <p:tavLst>
                                        <p:tav tm="0">
                                          <p:val>
                                            <p:strVal val="#ppt_x"/>
                                          </p:val>
                                        </p:tav>
                                        <p:tav tm="100000">
                                          <p:val>
                                            <p:strVal val="#ppt_x"/>
                                          </p:val>
                                        </p:tav>
                                      </p:tavLst>
                                    </p:anim>
                                    <p:anim calcmode="lin" valueType="num">
                                      <p:cBhvr>
                                        <p:cTn id="155" dur="1000" fill="hold"/>
                                        <p:tgtEl>
                                          <p:spTgt spid="17"/>
                                        </p:tgtEl>
                                        <p:attrNameLst>
                                          <p:attrName>ppt_y</p:attrName>
                                        </p:attrNameLst>
                                      </p:cBhvr>
                                      <p:tavLst>
                                        <p:tav tm="0">
                                          <p:val>
                                            <p:strVal val="#ppt_y+.1"/>
                                          </p:val>
                                        </p:tav>
                                        <p:tav tm="100000">
                                          <p:val>
                                            <p:strVal val="#ppt_y"/>
                                          </p:val>
                                        </p:tav>
                                      </p:tavLst>
                                    </p:anim>
                                  </p:childTnLst>
                                </p:cTn>
                              </p:par>
                              <p:par>
                                <p:cTn id="156" presetID="42" presetClass="entr" presetSubtype="0" fill="hold" grpId="0" nodeType="withEffect">
                                  <p:stCondLst>
                                    <p:cond delay="0"/>
                                  </p:stCondLst>
                                  <p:childTnLst>
                                    <p:set>
                                      <p:cBhvr>
                                        <p:cTn id="157" dur="1" fill="hold">
                                          <p:stCondLst>
                                            <p:cond delay="0"/>
                                          </p:stCondLst>
                                        </p:cTn>
                                        <p:tgtEl>
                                          <p:spTgt spid="18"/>
                                        </p:tgtEl>
                                        <p:attrNameLst>
                                          <p:attrName>style.visibility</p:attrName>
                                        </p:attrNameLst>
                                      </p:cBhvr>
                                      <p:to>
                                        <p:strVal val="visible"/>
                                      </p:to>
                                    </p:set>
                                    <p:animEffect transition="in" filter="fade">
                                      <p:cBhvr>
                                        <p:cTn id="158" dur="1000"/>
                                        <p:tgtEl>
                                          <p:spTgt spid="18"/>
                                        </p:tgtEl>
                                      </p:cBhvr>
                                    </p:animEffect>
                                    <p:anim calcmode="lin" valueType="num">
                                      <p:cBhvr>
                                        <p:cTn id="159" dur="1000" fill="hold"/>
                                        <p:tgtEl>
                                          <p:spTgt spid="18"/>
                                        </p:tgtEl>
                                        <p:attrNameLst>
                                          <p:attrName>ppt_x</p:attrName>
                                        </p:attrNameLst>
                                      </p:cBhvr>
                                      <p:tavLst>
                                        <p:tav tm="0">
                                          <p:val>
                                            <p:strVal val="#ppt_x"/>
                                          </p:val>
                                        </p:tav>
                                        <p:tav tm="100000">
                                          <p:val>
                                            <p:strVal val="#ppt_x"/>
                                          </p:val>
                                        </p:tav>
                                      </p:tavLst>
                                    </p:anim>
                                    <p:anim calcmode="lin" valueType="num">
                                      <p:cBhvr>
                                        <p:cTn id="160" dur="1000" fill="hold"/>
                                        <p:tgtEl>
                                          <p:spTgt spid="18"/>
                                        </p:tgtEl>
                                        <p:attrNameLst>
                                          <p:attrName>ppt_y</p:attrName>
                                        </p:attrNameLst>
                                      </p:cBhvr>
                                      <p:tavLst>
                                        <p:tav tm="0">
                                          <p:val>
                                            <p:strVal val="#ppt_y+.1"/>
                                          </p:val>
                                        </p:tav>
                                        <p:tav tm="100000">
                                          <p:val>
                                            <p:strVal val="#ppt_y"/>
                                          </p:val>
                                        </p:tav>
                                      </p:tavLst>
                                    </p:anim>
                                  </p:childTnLst>
                                </p:cTn>
                              </p:par>
                              <p:par>
                                <p:cTn id="161" presetID="42" presetClass="entr" presetSubtype="0" fill="hold" grpId="0" nodeType="withEffect">
                                  <p:stCondLst>
                                    <p:cond delay="0"/>
                                  </p:stCondLst>
                                  <p:childTnLst>
                                    <p:set>
                                      <p:cBhvr>
                                        <p:cTn id="162" dur="1" fill="hold">
                                          <p:stCondLst>
                                            <p:cond delay="0"/>
                                          </p:stCondLst>
                                        </p:cTn>
                                        <p:tgtEl>
                                          <p:spTgt spid="19"/>
                                        </p:tgtEl>
                                        <p:attrNameLst>
                                          <p:attrName>style.visibility</p:attrName>
                                        </p:attrNameLst>
                                      </p:cBhvr>
                                      <p:to>
                                        <p:strVal val="visible"/>
                                      </p:to>
                                    </p:set>
                                    <p:animEffect transition="in" filter="fade">
                                      <p:cBhvr>
                                        <p:cTn id="163" dur="1000"/>
                                        <p:tgtEl>
                                          <p:spTgt spid="19"/>
                                        </p:tgtEl>
                                      </p:cBhvr>
                                    </p:animEffect>
                                    <p:anim calcmode="lin" valueType="num">
                                      <p:cBhvr>
                                        <p:cTn id="164" dur="1000" fill="hold"/>
                                        <p:tgtEl>
                                          <p:spTgt spid="19"/>
                                        </p:tgtEl>
                                        <p:attrNameLst>
                                          <p:attrName>ppt_x</p:attrName>
                                        </p:attrNameLst>
                                      </p:cBhvr>
                                      <p:tavLst>
                                        <p:tav tm="0">
                                          <p:val>
                                            <p:strVal val="#ppt_x"/>
                                          </p:val>
                                        </p:tav>
                                        <p:tav tm="100000">
                                          <p:val>
                                            <p:strVal val="#ppt_x"/>
                                          </p:val>
                                        </p:tav>
                                      </p:tavLst>
                                    </p:anim>
                                    <p:anim calcmode="lin" valueType="num">
                                      <p:cBhvr>
                                        <p:cTn id="165" dur="1000" fill="hold"/>
                                        <p:tgtEl>
                                          <p:spTgt spid="19"/>
                                        </p:tgtEl>
                                        <p:attrNameLst>
                                          <p:attrName>ppt_y</p:attrName>
                                        </p:attrNameLst>
                                      </p:cBhvr>
                                      <p:tavLst>
                                        <p:tav tm="0">
                                          <p:val>
                                            <p:strVal val="#ppt_y+.1"/>
                                          </p:val>
                                        </p:tav>
                                        <p:tav tm="100000">
                                          <p:val>
                                            <p:strVal val="#ppt_y"/>
                                          </p:val>
                                        </p:tav>
                                      </p:tavLst>
                                    </p:anim>
                                  </p:childTnLst>
                                </p:cTn>
                              </p:par>
                              <p:par>
                                <p:cTn id="166" presetID="42" presetClass="entr" presetSubtype="0" fill="hold" grpId="0" nodeType="withEffect">
                                  <p:stCondLst>
                                    <p:cond delay="0"/>
                                  </p:stCondLst>
                                  <p:childTnLst>
                                    <p:set>
                                      <p:cBhvr>
                                        <p:cTn id="167" dur="1" fill="hold">
                                          <p:stCondLst>
                                            <p:cond delay="0"/>
                                          </p:stCondLst>
                                        </p:cTn>
                                        <p:tgtEl>
                                          <p:spTgt spid="38"/>
                                        </p:tgtEl>
                                        <p:attrNameLst>
                                          <p:attrName>style.visibility</p:attrName>
                                        </p:attrNameLst>
                                      </p:cBhvr>
                                      <p:to>
                                        <p:strVal val="visible"/>
                                      </p:to>
                                    </p:set>
                                    <p:animEffect transition="in" filter="fade">
                                      <p:cBhvr>
                                        <p:cTn id="168" dur="1000"/>
                                        <p:tgtEl>
                                          <p:spTgt spid="38"/>
                                        </p:tgtEl>
                                      </p:cBhvr>
                                    </p:animEffect>
                                    <p:anim calcmode="lin" valueType="num">
                                      <p:cBhvr>
                                        <p:cTn id="169" dur="1000" fill="hold"/>
                                        <p:tgtEl>
                                          <p:spTgt spid="38"/>
                                        </p:tgtEl>
                                        <p:attrNameLst>
                                          <p:attrName>ppt_x</p:attrName>
                                        </p:attrNameLst>
                                      </p:cBhvr>
                                      <p:tavLst>
                                        <p:tav tm="0">
                                          <p:val>
                                            <p:strVal val="#ppt_x"/>
                                          </p:val>
                                        </p:tav>
                                        <p:tav tm="100000">
                                          <p:val>
                                            <p:strVal val="#ppt_x"/>
                                          </p:val>
                                        </p:tav>
                                      </p:tavLst>
                                    </p:anim>
                                    <p:anim calcmode="lin" valueType="num">
                                      <p:cBhvr>
                                        <p:cTn id="170" dur="1000" fill="hold"/>
                                        <p:tgtEl>
                                          <p:spTgt spid="38"/>
                                        </p:tgtEl>
                                        <p:attrNameLst>
                                          <p:attrName>ppt_y</p:attrName>
                                        </p:attrNameLst>
                                      </p:cBhvr>
                                      <p:tavLst>
                                        <p:tav tm="0">
                                          <p:val>
                                            <p:strVal val="#ppt_y+.1"/>
                                          </p:val>
                                        </p:tav>
                                        <p:tav tm="100000">
                                          <p:val>
                                            <p:strVal val="#ppt_y"/>
                                          </p:val>
                                        </p:tav>
                                      </p:tavLst>
                                    </p:anim>
                                  </p:childTnLst>
                                </p:cTn>
                              </p:par>
                              <p:par>
                                <p:cTn id="171" presetID="42" presetClass="entr" presetSubtype="0" fill="hold" grpId="0" nodeType="withEffect">
                                  <p:stCondLst>
                                    <p:cond delay="0"/>
                                  </p:stCondLst>
                                  <p:childTnLst>
                                    <p:set>
                                      <p:cBhvr>
                                        <p:cTn id="172" dur="1" fill="hold">
                                          <p:stCondLst>
                                            <p:cond delay="0"/>
                                          </p:stCondLst>
                                        </p:cTn>
                                        <p:tgtEl>
                                          <p:spTgt spid="39"/>
                                        </p:tgtEl>
                                        <p:attrNameLst>
                                          <p:attrName>style.visibility</p:attrName>
                                        </p:attrNameLst>
                                      </p:cBhvr>
                                      <p:to>
                                        <p:strVal val="visible"/>
                                      </p:to>
                                    </p:set>
                                    <p:animEffect transition="in" filter="fade">
                                      <p:cBhvr>
                                        <p:cTn id="173" dur="1000"/>
                                        <p:tgtEl>
                                          <p:spTgt spid="39"/>
                                        </p:tgtEl>
                                      </p:cBhvr>
                                    </p:animEffect>
                                    <p:anim calcmode="lin" valueType="num">
                                      <p:cBhvr>
                                        <p:cTn id="174" dur="1000" fill="hold"/>
                                        <p:tgtEl>
                                          <p:spTgt spid="39"/>
                                        </p:tgtEl>
                                        <p:attrNameLst>
                                          <p:attrName>ppt_x</p:attrName>
                                        </p:attrNameLst>
                                      </p:cBhvr>
                                      <p:tavLst>
                                        <p:tav tm="0">
                                          <p:val>
                                            <p:strVal val="#ppt_x"/>
                                          </p:val>
                                        </p:tav>
                                        <p:tav tm="100000">
                                          <p:val>
                                            <p:strVal val="#ppt_x"/>
                                          </p:val>
                                        </p:tav>
                                      </p:tavLst>
                                    </p:anim>
                                    <p:anim calcmode="lin" valueType="num">
                                      <p:cBhvr>
                                        <p:cTn id="175" dur="1000" fill="hold"/>
                                        <p:tgtEl>
                                          <p:spTgt spid="39"/>
                                        </p:tgtEl>
                                        <p:attrNameLst>
                                          <p:attrName>ppt_y</p:attrName>
                                        </p:attrNameLst>
                                      </p:cBhvr>
                                      <p:tavLst>
                                        <p:tav tm="0">
                                          <p:val>
                                            <p:strVal val="#ppt_y+.1"/>
                                          </p:val>
                                        </p:tav>
                                        <p:tav tm="100000">
                                          <p:val>
                                            <p:strVal val="#ppt_y"/>
                                          </p:val>
                                        </p:tav>
                                      </p:tavLst>
                                    </p:anim>
                                  </p:childTnLst>
                                </p:cTn>
                              </p:par>
                              <p:par>
                                <p:cTn id="176" presetID="42" presetClass="entr" presetSubtype="0" fill="hold" grpId="0" nodeType="withEffect">
                                  <p:stCondLst>
                                    <p:cond delay="0"/>
                                  </p:stCondLst>
                                  <p:childTnLst>
                                    <p:set>
                                      <p:cBhvr>
                                        <p:cTn id="177" dur="1" fill="hold">
                                          <p:stCondLst>
                                            <p:cond delay="0"/>
                                          </p:stCondLst>
                                        </p:cTn>
                                        <p:tgtEl>
                                          <p:spTgt spid="40"/>
                                        </p:tgtEl>
                                        <p:attrNameLst>
                                          <p:attrName>style.visibility</p:attrName>
                                        </p:attrNameLst>
                                      </p:cBhvr>
                                      <p:to>
                                        <p:strVal val="visible"/>
                                      </p:to>
                                    </p:set>
                                    <p:animEffect transition="in" filter="fade">
                                      <p:cBhvr>
                                        <p:cTn id="178" dur="1000"/>
                                        <p:tgtEl>
                                          <p:spTgt spid="40"/>
                                        </p:tgtEl>
                                      </p:cBhvr>
                                    </p:animEffect>
                                    <p:anim calcmode="lin" valueType="num">
                                      <p:cBhvr>
                                        <p:cTn id="179" dur="1000" fill="hold"/>
                                        <p:tgtEl>
                                          <p:spTgt spid="40"/>
                                        </p:tgtEl>
                                        <p:attrNameLst>
                                          <p:attrName>ppt_x</p:attrName>
                                        </p:attrNameLst>
                                      </p:cBhvr>
                                      <p:tavLst>
                                        <p:tav tm="0">
                                          <p:val>
                                            <p:strVal val="#ppt_x"/>
                                          </p:val>
                                        </p:tav>
                                        <p:tav tm="100000">
                                          <p:val>
                                            <p:strVal val="#ppt_x"/>
                                          </p:val>
                                        </p:tav>
                                      </p:tavLst>
                                    </p:anim>
                                    <p:anim calcmode="lin" valueType="num">
                                      <p:cBhvr>
                                        <p:cTn id="180" dur="1000" fill="hold"/>
                                        <p:tgtEl>
                                          <p:spTgt spid="40"/>
                                        </p:tgtEl>
                                        <p:attrNameLst>
                                          <p:attrName>ppt_y</p:attrName>
                                        </p:attrNameLst>
                                      </p:cBhvr>
                                      <p:tavLst>
                                        <p:tav tm="0">
                                          <p:val>
                                            <p:strVal val="#ppt_y+.1"/>
                                          </p:val>
                                        </p:tav>
                                        <p:tav tm="100000">
                                          <p:val>
                                            <p:strVal val="#ppt_y"/>
                                          </p:val>
                                        </p:tav>
                                      </p:tavLst>
                                    </p:anim>
                                  </p:childTnLst>
                                </p:cTn>
                              </p:par>
                              <p:par>
                                <p:cTn id="181" presetID="42" presetClass="entr" presetSubtype="0" fill="hold" grpId="0" nodeType="withEffect">
                                  <p:stCondLst>
                                    <p:cond delay="0"/>
                                  </p:stCondLst>
                                  <p:childTnLst>
                                    <p:set>
                                      <p:cBhvr>
                                        <p:cTn id="182" dur="1" fill="hold">
                                          <p:stCondLst>
                                            <p:cond delay="0"/>
                                          </p:stCondLst>
                                        </p:cTn>
                                        <p:tgtEl>
                                          <p:spTgt spid="41"/>
                                        </p:tgtEl>
                                        <p:attrNameLst>
                                          <p:attrName>style.visibility</p:attrName>
                                        </p:attrNameLst>
                                      </p:cBhvr>
                                      <p:to>
                                        <p:strVal val="visible"/>
                                      </p:to>
                                    </p:set>
                                    <p:animEffect transition="in" filter="fade">
                                      <p:cBhvr>
                                        <p:cTn id="183" dur="1000"/>
                                        <p:tgtEl>
                                          <p:spTgt spid="41"/>
                                        </p:tgtEl>
                                      </p:cBhvr>
                                    </p:animEffect>
                                    <p:anim calcmode="lin" valueType="num">
                                      <p:cBhvr>
                                        <p:cTn id="184" dur="1000" fill="hold"/>
                                        <p:tgtEl>
                                          <p:spTgt spid="41"/>
                                        </p:tgtEl>
                                        <p:attrNameLst>
                                          <p:attrName>ppt_x</p:attrName>
                                        </p:attrNameLst>
                                      </p:cBhvr>
                                      <p:tavLst>
                                        <p:tav tm="0">
                                          <p:val>
                                            <p:strVal val="#ppt_x"/>
                                          </p:val>
                                        </p:tav>
                                        <p:tav tm="100000">
                                          <p:val>
                                            <p:strVal val="#ppt_x"/>
                                          </p:val>
                                        </p:tav>
                                      </p:tavLst>
                                    </p:anim>
                                    <p:anim calcmode="lin" valueType="num">
                                      <p:cBhvr>
                                        <p:cTn id="185" dur="1000" fill="hold"/>
                                        <p:tgtEl>
                                          <p:spTgt spid="41"/>
                                        </p:tgtEl>
                                        <p:attrNameLst>
                                          <p:attrName>ppt_y</p:attrName>
                                        </p:attrNameLst>
                                      </p:cBhvr>
                                      <p:tavLst>
                                        <p:tav tm="0">
                                          <p:val>
                                            <p:strVal val="#ppt_y+.1"/>
                                          </p:val>
                                        </p:tav>
                                        <p:tav tm="100000">
                                          <p:val>
                                            <p:strVal val="#ppt_y"/>
                                          </p:val>
                                        </p:tav>
                                      </p:tavLst>
                                    </p:anim>
                                  </p:childTnLst>
                                </p:cTn>
                              </p:par>
                              <p:par>
                                <p:cTn id="186" presetID="42" presetClass="entr" presetSubtype="0" fill="hold" grpId="0" nodeType="withEffect">
                                  <p:stCondLst>
                                    <p:cond delay="0"/>
                                  </p:stCondLst>
                                  <p:childTnLst>
                                    <p:set>
                                      <p:cBhvr>
                                        <p:cTn id="187" dur="1" fill="hold">
                                          <p:stCondLst>
                                            <p:cond delay="0"/>
                                          </p:stCondLst>
                                        </p:cTn>
                                        <p:tgtEl>
                                          <p:spTgt spid="42"/>
                                        </p:tgtEl>
                                        <p:attrNameLst>
                                          <p:attrName>style.visibility</p:attrName>
                                        </p:attrNameLst>
                                      </p:cBhvr>
                                      <p:to>
                                        <p:strVal val="visible"/>
                                      </p:to>
                                    </p:set>
                                    <p:animEffect transition="in" filter="fade">
                                      <p:cBhvr>
                                        <p:cTn id="188" dur="1000"/>
                                        <p:tgtEl>
                                          <p:spTgt spid="42"/>
                                        </p:tgtEl>
                                      </p:cBhvr>
                                    </p:animEffect>
                                    <p:anim calcmode="lin" valueType="num">
                                      <p:cBhvr>
                                        <p:cTn id="189" dur="1000" fill="hold"/>
                                        <p:tgtEl>
                                          <p:spTgt spid="42"/>
                                        </p:tgtEl>
                                        <p:attrNameLst>
                                          <p:attrName>ppt_x</p:attrName>
                                        </p:attrNameLst>
                                      </p:cBhvr>
                                      <p:tavLst>
                                        <p:tav tm="0">
                                          <p:val>
                                            <p:strVal val="#ppt_x"/>
                                          </p:val>
                                        </p:tav>
                                        <p:tav tm="100000">
                                          <p:val>
                                            <p:strVal val="#ppt_x"/>
                                          </p:val>
                                        </p:tav>
                                      </p:tavLst>
                                    </p:anim>
                                    <p:anim calcmode="lin" valueType="num">
                                      <p:cBhvr>
                                        <p:cTn id="190"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191" fill="hold">
                      <p:stCondLst>
                        <p:cond delay="indefinite"/>
                      </p:stCondLst>
                      <p:childTnLst>
                        <p:par>
                          <p:cTn id="192" fill="hold">
                            <p:stCondLst>
                              <p:cond delay="0"/>
                            </p:stCondLst>
                            <p:childTnLst>
                              <p:par>
                                <p:cTn id="193" presetID="42" presetClass="entr" presetSubtype="0" fill="hold" grpId="0" nodeType="clickEffect">
                                  <p:stCondLst>
                                    <p:cond delay="0"/>
                                  </p:stCondLst>
                                  <p:childTnLst>
                                    <p:set>
                                      <p:cBhvr>
                                        <p:cTn id="194" dur="1" fill="hold">
                                          <p:stCondLst>
                                            <p:cond delay="0"/>
                                          </p:stCondLst>
                                        </p:cTn>
                                        <p:tgtEl>
                                          <p:spTgt spid="48"/>
                                        </p:tgtEl>
                                        <p:attrNameLst>
                                          <p:attrName>style.visibility</p:attrName>
                                        </p:attrNameLst>
                                      </p:cBhvr>
                                      <p:to>
                                        <p:strVal val="visible"/>
                                      </p:to>
                                    </p:set>
                                    <p:animEffect transition="in" filter="fade">
                                      <p:cBhvr>
                                        <p:cTn id="195" dur="1000"/>
                                        <p:tgtEl>
                                          <p:spTgt spid="48"/>
                                        </p:tgtEl>
                                      </p:cBhvr>
                                    </p:animEffect>
                                    <p:anim calcmode="lin" valueType="num">
                                      <p:cBhvr>
                                        <p:cTn id="196" dur="1000" fill="hold"/>
                                        <p:tgtEl>
                                          <p:spTgt spid="48"/>
                                        </p:tgtEl>
                                        <p:attrNameLst>
                                          <p:attrName>ppt_x</p:attrName>
                                        </p:attrNameLst>
                                      </p:cBhvr>
                                      <p:tavLst>
                                        <p:tav tm="0">
                                          <p:val>
                                            <p:strVal val="#ppt_x"/>
                                          </p:val>
                                        </p:tav>
                                        <p:tav tm="100000">
                                          <p:val>
                                            <p:strVal val="#ppt_x"/>
                                          </p:val>
                                        </p:tav>
                                      </p:tavLst>
                                    </p:anim>
                                    <p:anim calcmode="lin" valueType="num">
                                      <p:cBhvr>
                                        <p:cTn id="197" dur="1000" fill="hold"/>
                                        <p:tgtEl>
                                          <p:spTgt spid="48"/>
                                        </p:tgtEl>
                                        <p:attrNameLst>
                                          <p:attrName>ppt_y</p:attrName>
                                        </p:attrNameLst>
                                      </p:cBhvr>
                                      <p:tavLst>
                                        <p:tav tm="0">
                                          <p:val>
                                            <p:strVal val="#ppt_y+.1"/>
                                          </p:val>
                                        </p:tav>
                                        <p:tav tm="100000">
                                          <p:val>
                                            <p:strVal val="#ppt_y"/>
                                          </p:val>
                                        </p:tav>
                                      </p:tavLst>
                                    </p:anim>
                                  </p:childTnLst>
                                </p:cTn>
                              </p:par>
                              <p:par>
                                <p:cTn id="198" presetID="42" presetClass="entr" presetSubtype="0" fill="hold" grpId="0" nodeType="withEffect">
                                  <p:stCondLst>
                                    <p:cond delay="0"/>
                                  </p:stCondLst>
                                  <p:childTnLst>
                                    <p:set>
                                      <p:cBhvr>
                                        <p:cTn id="199" dur="1" fill="hold">
                                          <p:stCondLst>
                                            <p:cond delay="0"/>
                                          </p:stCondLst>
                                        </p:cTn>
                                        <p:tgtEl>
                                          <p:spTgt spid="49"/>
                                        </p:tgtEl>
                                        <p:attrNameLst>
                                          <p:attrName>style.visibility</p:attrName>
                                        </p:attrNameLst>
                                      </p:cBhvr>
                                      <p:to>
                                        <p:strVal val="visible"/>
                                      </p:to>
                                    </p:set>
                                    <p:animEffect transition="in" filter="fade">
                                      <p:cBhvr>
                                        <p:cTn id="200" dur="1000"/>
                                        <p:tgtEl>
                                          <p:spTgt spid="49"/>
                                        </p:tgtEl>
                                      </p:cBhvr>
                                    </p:animEffect>
                                    <p:anim calcmode="lin" valueType="num">
                                      <p:cBhvr>
                                        <p:cTn id="201" dur="1000" fill="hold"/>
                                        <p:tgtEl>
                                          <p:spTgt spid="49"/>
                                        </p:tgtEl>
                                        <p:attrNameLst>
                                          <p:attrName>ppt_x</p:attrName>
                                        </p:attrNameLst>
                                      </p:cBhvr>
                                      <p:tavLst>
                                        <p:tav tm="0">
                                          <p:val>
                                            <p:strVal val="#ppt_x"/>
                                          </p:val>
                                        </p:tav>
                                        <p:tav tm="100000">
                                          <p:val>
                                            <p:strVal val="#ppt_x"/>
                                          </p:val>
                                        </p:tav>
                                      </p:tavLst>
                                    </p:anim>
                                    <p:anim calcmode="lin" valueType="num">
                                      <p:cBhvr>
                                        <p:cTn id="202" dur="1000" fill="hold"/>
                                        <p:tgtEl>
                                          <p:spTgt spid="49"/>
                                        </p:tgtEl>
                                        <p:attrNameLst>
                                          <p:attrName>ppt_y</p:attrName>
                                        </p:attrNameLst>
                                      </p:cBhvr>
                                      <p:tavLst>
                                        <p:tav tm="0">
                                          <p:val>
                                            <p:strVal val="#ppt_y+.1"/>
                                          </p:val>
                                        </p:tav>
                                        <p:tav tm="100000">
                                          <p:val>
                                            <p:strVal val="#ppt_y"/>
                                          </p:val>
                                        </p:tav>
                                      </p:tavLst>
                                    </p:anim>
                                  </p:childTnLst>
                                </p:cTn>
                              </p:par>
                              <p:par>
                                <p:cTn id="203" presetID="42" presetClass="entr" presetSubtype="0" fill="hold" grpId="0" nodeType="withEffect">
                                  <p:stCondLst>
                                    <p:cond delay="0"/>
                                  </p:stCondLst>
                                  <p:childTnLst>
                                    <p:set>
                                      <p:cBhvr>
                                        <p:cTn id="204" dur="1" fill="hold">
                                          <p:stCondLst>
                                            <p:cond delay="0"/>
                                          </p:stCondLst>
                                        </p:cTn>
                                        <p:tgtEl>
                                          <p:spTgt spid="50"/>
                                        </p:tgtEl>
                                        <p:attrNameLst>
                                          <p:attrName>style.visibility</p:attrName>
                                        </p:attrNameLst>
                                      </p:cBhvr>
                                      <p:to>
                                        <p:strVal val="visible"/>
                                      </p:to>
                                    </p:set>
                                    <p:animEffect transition="in" filter="fade">
                                      <p:cBhvr>
                                        <p:cTn id="205" dur="1000"/>
                                        <p:tgtEl>
                                          <p:spTgt spid="50"/>
                                        </p:tgtEl>
                                      </p:cBhvr>
                                    </p:animEffect>
                                    <p:anim calcmode="lin" valueType="num">
                                      <p:cBhvr>
                                        <p:cTn id="206" dur="1000" fill="hold"/>
                                        <p:tgtEl>
                                          <p:spTgt spid="50"/>
                                        </p:tgtEl>
                                        <p:attrNameLst>
                                          <p:attrName>ppt_x</p:attrName>
                                        </p:attrNameLst>
                                      </p:cBhvr>
                                      <p:tavLst>
                                        <p:tav tm="0">
                                          <p:val>
                                            <p:strVal val="#ppt_x"/>
                                          </p:val>
                                        </p:tav>
                                        <p:tav tm="100000">
                                          <p:val>
                                            <p:strVal val="#ppt_x"/>
                                          </p:val>
                                        </p:tav>
                                      </p:tavLst>
                                    </p:anim>
                                    <p:anim calcmode="lin" valueType="num">
                                      <p:cBhvr>
                                        <p:cTn id="207" dur="1000" fill="hold"/>
                                        <p:tgtEl>
                                          <p:spTgt spid="50"/>
                                        </p:tgtEl>
                                        <p:attrNameLst>
                                          <p:attrName>ppt_y</p:attrName>
                                        </p:attrNameLst>
                                      </p:cBhvr>
                                      <p:tavLst>
                                        <p:tav tm="0">
                                          <p:val>
                                            <p:strVal val="#ppt_y+.1"/>
                                          </p:val>
                                        </p:tav>
                                        <p:tav tm="100000">
                                          <p:val>
                                            <p:strVal val="#ppt_y"/>
                                          </p:val>
                                        </p:tav>
                                      </p:tavLst>
                                    </p:anim>
                                  </p:childTnLst>
                                </p:cTn>
                              </p:par>
                              <p:par>
                                <p:cTn id="208" presetID="42" presetClass="entr" presetSubtype="0" fill="hold" grpId="0" nodeType="withEffect">
                                  <p:stCondLst>
                                    <p:cond delay="0"/>
                                  </p:stCondLst>
                                  <p:childTnLst>
                                    <p:set>
                                      <p:cBhvr>
                                        <p:cTn id="209" dur="1" fill="hold">
                                          <p:stCondLst>
                                            <p:cond delay="0"/>
                                          </p:stCondLst>
                                        </p:cTn>
                                        <p:tgtEl>
                                          <p:spTgt spid="51"/>
                                        </p:tgtEl>
                                        <p:attrNameLst>
                                          <p:attrName>style.visibility</p:attrName>
                                        </p:attrNameLst>
                                      </p:cBhvr>
                                      <p:to>
                                        <p:strVal val="visible"/>
                                      </p:to>
                                    </p:set>
                                    <p:animEffect transition="in" filter="fade">
                                      <p:cBhvr>
                                        <p:cTn id="210" dur="1000"/>
                                        <p:tgtEl>
                                          <p:spTgt spid="51"/>
                                        </p:tgtEl>
                                      </p:cBhvr>
                                    </p:animEffect>
                                    <p:anim calcmode="lin" valueType="num">
                                      <p:cBhvr>
                                        <p:cTn id="211" dur="1000" fill="hold"/>
                                        <p:tgtEl>
                                          <p:spTgt spid="51"/>
                                        </p:tgtEl>
                                        <p:attrNameLst>
                                          <p:attrName>ppt_x</p:attrName>
                                        </p:attrNameLst>
                                      </p:cBhvr>
                                      <p:tavLst>
                                        <p:tav tm="0">
                                          <p:val>
                                            <p:strVal val="#ppt_x"/>
                                          </p:val>
                                        </p:tav>
                                        <p:tav tm="100000">
                                          <p:val>
                                            <p:strVal val="#ppt_x"/>
                                          </p:val>
                                        </p:tav>
                                      </p:tavLst>
                                    </p:anim>
                                    <p:anim calcmode="lin" valueType="num">
                                      <p:cBhvr>
                                        <p:cTn id="212" dur="1000" fill="hold"/>
                                        <p:tgtEl>
                                          <p:spTgt spid="51"/>
                                        </p:tgtEl>
                                        <p:attrNameLst>
                                          <p:attrName>ppt_y</p:attrName>
                                        </p:attrNameLst>
                                      </p:cBhvr>
                                      <p:tavLst>
                                        <p:tav tm="0">
                                          <p:val>
                                            <p:strVal val="#ppt_y+.1"/>
                                          </p:val>
                                        </p:tav>
                                        <p:tav tm="100000">
                                          <p:val>
                                            <p:strVal val="#ppt_y"/>
                                          </p:val>
                                        </p:tav>
                                      </p:tavLst>
                                    </p:anim>
                                  </p:childTnLst>
                                </p:cTn>
                              </p:par>
                              <p:par>
                                <p:cTn id="213" presetID="42" presetClass="entr" presetSubtype="0" fill="hold" grpId="0" nodeType="withEffect">
                                  <p:stCondLst>
                                    <p:cond delay="0"/>
                                  </p:stCondLst>
                                  <p:childTnLst>
                                    <p:set>
                                      <p:cBhvr>
                                        <p:cTn id="214" dur="1" fill="hold">
                                          <p:stCondLst>
                                            <p:cond delay="0"/>
                                          </p:stCondLst>
                                        </p:cTn>
                                        <p:tgtEl>
                                          <p:spTgt spid="52"/>
                                        </p:tgtEl>
                                        <p:attrNameLst>
                                          <p:attrName>style.visibility</p:attrName>
                                        </p:attrNameLst>
                                      </p:cBhvr>
                                      <p:to>
                                        <p:strVal val="visible"/>
                                      </p:to>
                                    </p:set>
                                    <p:animEffect transition="in" filter="fade">
                                      <p:cBhvr>
                                        <p:cTn id="215" dur="1000"/>
                                        <p:tgtEl>
                                          <p:spTgt spid="52"/>
                                        </p:tgtEl>
                                      </p:cBhvr>
                                    </p:animEffect>
                                    <p:anim calcmode="lin" valueType="num">
                                      <p:cBhvr>
                                        <p:cTn id="216" dur="1000" fill="hold"/>
                                        <p:tgtEl>
                                          <p:spTgt spid="52"/>
                                        </p:tgtEl>
                                        <p:attrNameLst>
                                          <p:attrName>ppt_x</p:attrName>
                                        </p:attrNameLst>
                                      </p:cBhvr>
                                      <p:tavLst>
                                        <p:tav tm="0">
                                          <p:val>
                                            <p:strVal val="#ppt_x"/>
                                          </p:val>
                                        </p:tav>
                                        <p:tav tm="100000">
                                          <p:val>
                                            <p:strVal val="#ppt_x"/>
                                          </p:val>
                                        </p:tav>
                                      </p:tavLst>
                                    </p:anim>
                                    <p:anim calcmode="lin" valueType="num">
                                      <p:cBhvr>
                                        <p:cTn id="217" dur="1000" fill="hold"/>
                                        <p:tgtEl>
                                          <p:spTgt spid="52"/>
                                        </p:tgtEl>
                                        <p:attrNameLst>
                                          <p:attrName>ppt_y</p:attrName>
                                        </p:attrNameLst>
                                      </p:cBhvr>
                                      <p:tavLst>
                                        <p:tav tm="0">
                                          <p:val>
                                            <p:strVal val="#ppt_y+.1"/>
                                          </p:val>
                                        </p:tav>
                                        <p:tav tm="100000">
                                          <p:val>
                                            <p:strVal val="#ppt_y"/>
                                          </p:val>
                                        </p:tav>
                                      </p:tavLst>
                                    </p:anim>
                                  </p:childTnLst>
                                </p:cTn>
                              </p:par>
                              <p:par>
                                <p:cTn id="218" presetID="42" presetClass="entr" presetSubtype="0" fill="hold" grpId="0" nodeType="withEffect">
                                  <p:stCondLst>
                                    <p:cond delay="0"/>
                                  </p:stCondLst>
                                  <p:childTnLst>
                                    <p:set>
                                      <p:cBhvr>
                                        <p:cTn id="219" dur="1" fill="hold">
                                          <p:stCondLst>
                                            <p:cond delay="0"/>
                                          </p:stCondLst>
                                        </p:cTn>
                                        <p:tgtEl>
                                          <p:spTgt spid="53"/>
                                        </p:tgtEl>
                                        <p:attrNameLst>
                                          <p:attrName>style.visibility</p:attrName>
                                        </p:attrNameLst>
                                      </p:cBhvr>
                                      <p:to>
                                        <p:strVal val="visible"/>
                                      </p:to>
                                    </p:set>
                                    <p:animEffect transition="in" filter="fade">
                                      <p:cBhvr>
                                        <p:cTn id="220" dur="1000"/>
                                        <p:tgtEl>
                                          <p:spTgt spid="53"/>
                                        </p:tgtEl>
                                      </p:cBhvr>
                                    </p:animEffect>
                                    <p:anim calcmode="lin" valueType="num">
                                      <p:cBhvr>
                                        <p:cTn id="221" dur="1000" fill="hold"/>
                                        <p:tgtEl>
                                          <p:spTgt spid="53"/>
                                        </p:tgtEl>
                                        <p:attrNameLst>
                                          <p:attrName>ppt_x</p:attrName>
                                        </p:attrNameLst>
                                      </p:cBhvr>
                                      <p:tavLst>
                                        <p:tav tm="0">
                                          <p:val>
                                            <p:strVal val="#ppt_x"/>
                                          </p:val>
                                        </p:tav>
                                        <p:tav tm="100000">
                                          <p:val>
                                            <p:strVal val="#ppt_x"/>
                                          </p:val>
                                        </p:tav>
                                      </p:tavLst>
                                    </p:anim>
                                    <p:anim calcmode="lin" valueType="num">
                                      <p:cBhvr>
                                        <p:cTn id="222" dur="1000" fill="hold"/>
                                        <p:tgtEl>
                                          <p:spTgt spid="53"/>
                                        </p:tgtEl>
                                        <p:attrNameLst>
                                          <p:attrName>ppt_y</p:attrName>
                                        </p:attrNameLst>
                                      </p:cBhvr>
                                      <p:tavLst>
                                        <p:tav tm="0">
                                          <p:val>
                                            <p:strVal val="#ppt_y+.1"/>
                                          </p:val>
                                        </p:tav>
                                        <p:tav tm="100000">
                                          <p:val>
                                            <p:strVal val="#ppt_y"/>
                                          </p:val>
                                        </p:tav>
                                      </p:tavLst>
                                    </p:anim>
                                  </p:childTnLst>
                                </p:cTn>
                              </p:par>
                              <p:par>
                                <p:cTn id="223" presetID="42" presetClass="entr" presetSubtype="0" fill="hold" grpId="0" nodeType="withEffect">
                                  <p:stCondLst>
                                    <p:cond delay="0"/>
                                  </p:stCondLst>
                                  <p:childTnLst>
                                    <p:set>
                                      <p:cBhvr>
                                        <p:cTn id="224" dur="1" fill="hold">
                                          <p:stCondLst>
                                            <p:cond delay="0"/>
                                          </p:stCondLst>
                                        </p:cTn>
                                        <p:tgtEl>
                                          <p:spTgt spid="54"/>
                                        </p:tgtEl>
                                        <p:attrNameLst>
                                          <p:attrName>style.visibility</p:attrName>
                                        </p:attrNameLst>
                                      </p:cBhvr>
                                      <p:to>
                                        <p:strVal val="visible"/>
                                      </p:to>
                                    </p:set>
                                    <p:animEffect transition="in" filter="fade">
                                      <p:cBhvr>
                                        <p:cTn id="225" dur="1000"/>
                                        <p:tgtEl>
                                          <p:spTgt spid="54"/>
                                        </p:tgtEl>
                                      </p:cBhvr>
                                    </p:animEffect>
                                    <p:anim calcmode="lin" valueType="num">
                                      <p:cBhvr>
                                        <p:cTn id="226" dur="1000" fill="hold"/>
                                        <p:tgtEl>
                                          <p:spTgt spid="54"/>
                                        </p:tgtEl>
                                        <p:attrNameLst>
                                          <p:attrName>ppt_x</p:attrName>
                                        </p:attrNameLst>
                                      </p:cBhvr>
                                      <p:tavLst>
                                        <p:tav tm="0">
                                          <p:val>
                                            <p:strVal val="#ppt_x"/>
                                          </p:val>
                                        </p:tav>
                                        <p:tav tm="100000">
                                          <p:val>
                                            <p:strVal val="#ppt_x"/>
                                          </p:val>
                                        </p:tav>
                                      </p:tavLst>
                                    </p:anim>
                                    <p:anim calcmode="lin" valueType="num">
                                      <p:cBhvr>
                                        <p:cTn id="227" dur="1000" fill="hold"/>
                                        <p:tgtEl>
                                          <p:spTgt spid="54"/>
                                        </p:tgtEl>
                                        <p:attrNameLst>
                                          <p:attrName>ppt_y</p:attrName>
                                        </p:attrNameLst>
                                      </p:cBhvr>
                                      <p:tavLst>
                                        <p:tav tm="0">
                                          <p:val>
                                            <p:strVal val="#ppt_y+.1"/>
                                          </p:val>
                                        </p:tav>
                                        <p:tav tm="100000">
                                          <p:val>
                                            <p:strVal val="#ppt_y"/>
                                          </p:val>
                                        </p:tav>
                                      </p:tavLst>
                                    </p:anim>
                                  </p:childTnLst>
                                </p:cTn>
                              </p:par>
                              <p:par>
                                <p:cTn id="228" presetID="42" presetClass="entr" presetSubtype="0" fill="hold" grpId="0" nodeType="withEffect">
                                  <p:stCondLst>
                                    <p:cond delay="0"/>
                                  </p:stCondLst>
                                  <p:childTnLst>
                                    <p:set>
                                      <p:cBhvr>
                                        <p:cTn id="229" dur="1" fill="hold">
                                          <p:stCondLst>
                                            <p:cond delay="0"/>
                                          </p:stCondLst>
                                        </p:cTn>
                                        <p:tgtEl>
                                          <p:spTgt spid="55"/>
                                        </p:tgtEl>
                                        <p:attrNameLst>
                                          <p:attrName>style.visibility</p:attrName>
                                        </p:attrNameLst>
                                      </p:cBhvr>
                                      <p:to>
                                        <p:strVal val="visible"/>
                                      </p:to>
                                    </p:set>
                                    <p:animEffect transition="in" filter="fade">
                                      <p:cBhvr>
                                        <p:cTn id="230" dur="1000"/>
                                        <p:tgtEl>
                                          <p:spTgt spid="55"/>
                                        </p:tgtEl>
                                      </p:cBhvr>
                                    </p:animEffect>
                                    <p:anim calcmode="lin" valueType="num">
                                      <p:cBhvr>
                                        <p:cTn id="231" dur="1000" fill="hold"/>
                                        <p:tgtEl>
                                          <p:spTgt spid="55"/>
                                        </p:tgtEl>
                                        <p:attrNameLst>
                                          <p:attrName>ppt_x</p:attrName>
                                        </p:attrNameLst>
                                      </p:cBhvr>
                                      <p:tavLst>
                                        <p:tav tm="0">
                                          <p:val>
                                            <p:strVal val="#ppt_x"/>
                                          </p:val>
                                        </p:tav>
                                        <p:tav tm="100000">
                                          <p:val>
                                            <p:strVal val="#ppt_x"/>
                                          </p:val>
                                        </p:tav>
                                      </p:tavLst>
                                    </p:anim>
                                    <p:anim calcmode="lin" valueType="num">
                                      <p:cBhvr>
                                        <p:cTn id="232" dur="1000" fill="hold"/>
                                        <p:tgtEl>
                                          <p:spTgt spid="55"/>
                                        </p:tgtEl>
                                        <p:attrNameLst>
                                          <p:attrName>ppt_y</p:attrName>
                                        </p:attrNameLst>
                                      </p:cBhvr>
                                      <p:tavLst>
                                        <p:tav tm="0">
                                          <p:val>
                                            <p:strVal val="#ppt_y+.1"/>
                                          </p:val>
                                        </p:tav>
                                        <p:tav tm="100000">
                                          <p:val>
                                            <p:strVal val="#ppt_y"/>
                                          </p:val>
                                        </p:tav>
                                      </p:tavLst>
                                    </p:anim>
                                  </p:childTnLst>
                                </p:cTn>
                              </p:par>
                              <p:par>
                                <p:cTn id="233" presetID="42" presetClass="entr" presetSubtype="0" fill="hold" nodeType="withEffect">
                                  <p:stCondLst>
                                    <p:cond delay="0"/>
                                  </p:stCondLst>
                                  <p:childTnLst>
                                    <p:set>
                                      <p:cBhvr>
                                        <p:cTn id="234" dur="1" fill="hold">
                                          <p:stCondLst>
                                            <p:cond delay="0"/>
                                          </p:stCondLst>
                                        </p:cTn>
                                        <p:tgtEl>
                                          <p:spTgt spid="58"/>
                                        </p:tgtEl>
                                        <p:attrNameLst>
                                          <p:attrName>style.visibility</p:attrName>
                                        </p:attrNameLst>
                                      </p:cBhvr>
                                      <p:to>
                                        <p:strVal val="visible"/>
                                      </p:to>
                                    </p:set>
                                    <p:animEffect transition="in" filter="fade">
                                      <p:cBhvr>
                                        <p:cTn id="235" dur="1000"/>
                                        <p:tgtEl>
                                          <p:spTgt spid="58"/>
                                        </p:tgtEl>
                                      </p:cBhvr>
                                    </p:animEffect>
                                    <p:anim calcmode="lin" valueType="num">
                                      <p:cBhvr>
                                        <p:cTn id="236" dur="1000" fill="hold"/>
                                        <p:tgtEl>
                                          <p:spTgt spid="58"/>
                                        </p:tgtEl>
                                        <p:attrNameLst>
                                          <p:attrName>ppt_x</p:attrName>
                                        </p:attrNameLst>
                                      </p:cBhvr>
                                      <p:tavLst>
                                        <p:tav tm="0">
                                          <p:val>
                                            <p:strVal val="#ppt_x"/>
                                          </p:val>
                                        </p:tav>
                                        <p:tav tm="100000">
                                          <p:val>
                                            <p:strVal val="#ppt_x"/>
                                          </p:val>
                                        </p:tav>
                                      </p:tavLst>
                                    </p:anim>
                                    <p:anim calcmode="lin" valueType="num">
                                      <p:cBhvr>
                                        <p:cTn id="237"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animBg="1"/>
      <p:bldP spid="11" grpId="0" animBg="1"/>
      <p:bldP spid="13" grpId="0" animBg="1"/>
      <p:bldP spid="14" grpId="0" animBg="1"/>
      <p:bldP spid="15" grpId="0" animBg="1"/>
      <p:bldP spid="17" grpId="0" animBg="1"/>
      <p:bldP spid="18" grpId="0" animBg="1"/>
      <p:bldP spid="19"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5" grpId="0" animBg="1"/>
      <p:bldP spid="36" grpId="0" animBg="1"/>
      <p:bldP spid="38" grpId="0" animBg="1"/>
      <p:bldP spid="39" grpId="0" animBg="1"/>
      <p:bldP spid="40" grpId="0" animBg="1"/>
      <p:bldP spid="41" grpId="0" animBg="1"/>
      <p:bldP spid="42"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grpSp>
        <p:nvGrpSpPr>
          <p:cNvPr id="1085" name="Google Shape;1085;p36"/>
          <p:cNvGrpSpPr/>
          <p:nvPr/>
        </p:nvGrpSpPr>
        <p:grpSpPr>
          <a:xfrm>
            <a:off x="3190788" y="1798142"/>
            <a:ext cx="1139650" cy="924007"/>
            <a:chOff x="3190788" y="1882442"/>
            <a:chExt cx="1139650" cy="924007"/>
          </a:xfrm>
        </p:grpSpPr>
        <p:sp>
          <p:nvSpPr>
            <p:cNvPr id="1086" name="Google Shape;1086;p36"/>
            <p:cNvSpPr/>
            <p:nvPr/>
          </p:nvSpPr>
          <p:spPr>
            <a:xfrm>
              <a:off x="3190788" y="1882442"/>
              <a:ext cx="1139650" cy="924007"/>
            </a:xfrm>
            <a:custGeom>
              <a:avLst/>
              <a:gdLst/>
              <a:ahLst/>
              <a:cxnLst/>
              <a:rect l="l" t="t" r="r" b="b"/>
              <a:pathLst>
                <a:path w="51031" h="41375" extrusionOk="0">
                  <a:moveTo>
                    <a:pt x="11942" y="1"/>
                  </a:moveTo>
                  <a:lnTo>
                    <a:pt x="0" y="20682"/>
                  </a:lnTo>
                  <a:lnTo>
                    <a:pt x="11942" y="41375"/>
                  </a:lnTo>
                  <a:lnTo>
                    <a:pt x="35826" y="41375"/>
                  </a:lnTo>
                  <a:lnTo>
                    <a:pt x="38267" y="37112"/>
                  </a:lnTo>
                  <a:lnTo>
                    <a:pt x="51030" y="36731"/>
                  </a:lnTo>
                  <a:lnTo>
                    <a:pt x="44553" y="26218"/>
                  </a:lnTo>
                  <a:lnTo>
                    <a:pt x="47768" y="20670"/>
                  </a:lnTo>
                  <a:lnTo>
                    <a:pt x="35826"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3288621" y="1966453"/>
              <a:ext cx="871101" cy="754370"/>
            </a:xfrm>
            <a:custGeom>
              <a:avLst/>
              <a:gdLst/>
              <a:ahLst/>
              <a:cxnLst/>
              <a:rect l="l" t="t" r="r" b="b"/>
              <a:pathLst>
                <a:path w="39006" h="33779" extrusionOk="0">
                  <a:moveTo>
                    <a:pt x="9752" y="1"/>
                  </a:moveTo>
                  <a:lnTo>
                    <a:pt x="1" y="16884"/>
                  </a:lnTo>
                  <a:lnTo>
                    <a:pt x="9752" y="33779"/>
                  </a:lnTo>
                  <a:lnTo>
                    <a:pt x="29254" y="33779"/>
                  </a:lnTo>
                  <a:lnTo>
                    <a:pt x="39006" y="16884"/>
                  </a:lnTo>
                  <a:lnTo>
                    <a:pt x="29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36"/>
          <p:cNvGrpSpPr/>
          <p:nvPr/>
        </p:nvGrpSpPr>
        <p:grpSpPr>
          <a:xfrm>
            <a:off x="3190788" y="2775249"/>
            <a:ext cx="1139650" cy="924030"/>
            <a:chOff x="3190788" y="2859549"/>
            <a:chExt cx="1139650" cy="924030"/>
          </a:xfrm>
        </p:grpSpPr>
        <p:sp>
          <p:nvSpPr>
            <p:cNvPr id="1089" name="Google Shape;1089;p36"/>
            <p:cNvSpPr/>
            <p:nvPr/>
          </p:nvSpPr>
          <p:spPr>
            <a:xfrm>
              <a:off x="3190788" y="2859549"/>
              <a:ext cx="1139650" cy="924030"/>
            </a:xfrm>
            <a:custGeom>
              <a:avLst/>
              <a:gdLst/>
              <a:ahLst/>
              <a:cxnLst/>
              <a:rect l="l" t="t" r="r" b="b"/>
              <a:pathLst>
                <a:path w="51031" h="41376" extrusionOk="0">
                  <a:moveTo>
                    <a:pt x="11942" y="1"/>
                  </a:moveTo>
                  <a:lnTo>
                    <a:pt x="0" y="20682"/>
                  </a:lnTo>
                  <a:lnTo>
                    <a:pt x="11942" y="41375"/>
                  </a:lnTo>
                  <a:lnTo>
                    <a:pt x="35826" y="41375"/>
                  </a:lnTo>
                  <a:lnTo>
                    <a:pt x="47768" y="20706"/>
                  </a:lnTo>
                  <a:lnTo>
                    <a:pt x="44553" y="15146"/>
                  </a:lnTo>
                  <a:lnTo>
                    <a:pt x="51030" y="4644"/>
                  </a:lnTo>
                  <a:lnTo>
                    <a:pt x="38267" y="4263"/>
                  </a:lnTo>
                  <a:lnTo>
                    <a:pt x="35826"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3288621" y="2945168"/>
              <a:ext cx="871101" cy="754370"/>
            </a:xfrm>
            <a:custGeom>
              <a:avLst/>
              <a:gdLst/>
              <a:ahLst/>
              <a:cxnLst/>
              <a:rect l="l" t="t" r="r" b="b"/>
              <a:pathLst>
                <a:path w="39006" h="33779" extrusionOk="0">
                  <a:moveTo>
                    <a:pt x="9752" y="1"/>
                  </a:moveTo>
                  <a:lnTo>
                    <a:pt x="1" y="16896"/>
                  </a:lnTo>
                  <a:lnTo>
                    <a:pt x="9752" y="33779"/>
                  </a:lnTo>
                  <a:lnTo>
                    <a:pt x="29254" y="33779"/>
                  </a:lnTo>
                  <a:lnTo>
                    <a:pt x="39006" y="16896"/>
                  </a:lnTo>
                  <a:lnTo>
                    <a:pt x="292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36"/>
          <p:cNvGrpSpPr/>
          <p:nvPr/>
        </p:nvGrpSpPr>
        <p:grpSpPr>
          <a:xfrm>
            <a:off x="4813709" y="1798142"/>
            <a:ext cx="1139650" cy="924007"/>
            <a:chOff x="4813709" y="1882442"/>
            <a:chExt cx="1139650" cy="924007"/>
          </a:xfrm>
        </p:grpSpPr>
        <p:sp>
          <p:nvSpPr>
            <p:cNvPr id="1092" name="Google Shape;1092;p36"/>
            <p:cNvSpPr/>
            <p:nvPr/>
          </p:nvSpPr>
          <p:spPr>
            <a:xfrm>
              <a:off x="4813709" y="1882442"/>
              <a:ext cx="1139650" cy="924007"/>
            </a:xfrm>
            <a:custGeom>
              <a:avLst/>
              <a:gdLst/>
              <a:ahLst/>
              <a:cxnLst/>
              <a:rect l="l" t="t" r="r" b="b"/>
              <a:pathLst>
                <a:path w="51031" h="41375" extrusionOk="0">
                  <a:moveTo>
                    <a:pt x="15205" y="1"/>
                  </a:moveTo>
                  <a:lnTo>
                    <a:pt x="3263" y="20670"/>
                  </a:lnTo>
                  <a:lnTo>
                    <a:pt x="6478" y="26230"/>
                  </a:lnTo>
                  <a:lnTo>
                    <a:pt x="1" y="36731"/>
                  </a:lnTo>
                  <a:lnTo>
                    <a:pt x="12764" y="37124"/>
                  </a:lnTo>
                  <a:lnTo>
                    <a:pt x="15205" y="41375"/>
                  </a:lnTo>
                  <a:lnTo>
                    <a:pt x="39089" y="41375"/>
                  </a:lnTo>
                  <a:lnTo>
                    <a:pt x="51031" y="20682"/>
                  </a:lnTo>
                  <a:lnTo>
                    <a:pt x="3908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4984409" y="1966453"/>
              <a:ext cx="871101" cy="754370"/>
            </a:xfrm>
            <a:custGeom>
              <a:avLst/>
              <a:gdLst/>
              <a:ahLst/>
              <a:cxnLst/>
              <a:rect l="l" t="t" r="r" b="b"/>
              <a:pathLst>
                <a:path w="39006" h="33779" extrusionOk="0">
                  <a:moveTo>
                    <a:pt x="9752" y="1"/>
                  </a:moveTo>
                  <a:lnTo>
                    <a:pt x="1" y="16884"/>
                  </a:lnTo>
                  <a:lnTo>
                    <a:pt x="9752" y="33779"/>
                  </a:lnTo>
                  <a:lnTo>
                    <a:pt x="29254" y="33779"/>
                  </a:lnTo>
                  <a:lnTo>
                    <a:pt x="39006" y="16884"/>
                  </a:lnTo>
                  <a:lnTo>
                    <a:pt x="29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36"/>
          <p:cNvGrpSpPr/>
          <p:nvPr/>
        </p:nvGrpSpPr>
        <p:grpSpPr>
          <a:xfrm>
            <a:off x="4813709" y="2775249"/>
            <a:ext cx="1139650" cy="924030"/>
            <a:chOff x="4813709" y="2859549"/>
            <a:chExt cx="1139650" cy="924030"/>
          </a:xfrm>
        </p:grpSpPr>
        <p:sp>
          <p:nvSpPr>
            <p:cNvPr id="1095" name="Google Shape;1095;p36"/>
            <p:cNvSpPr/>
            <p:nvPr/>
          </p:nvSpPr>
          <p:spPr>
            <a:xfrm>
              <a:off x="4813709" y="2859549"/>
              <a:ext cx="1139650" cy="924030"/>
            </a:xfrm>
            <a:custGeom>
              <a:avLst/>
              <a:gdLst/>
              <a:ahLst/>
              <a:cxnLst/>
              <a:rect l="l" t="t" r="r" b="b"/>
              <a:pathLst>
                <a:path w="51031" h="41376" extrusionOk="0">
                  <a:moveTo>
                    <a:pt x="15205" y="1"/>
                  </a:moveTo>
                  <a:lnTo>
                    <a:pt x="12764" y="4263"/>
                  </a:lnTo>
                  <a:lnTo>
                    <a:pt x="1" y="4632"/>
                  </a:lnTo>
                  <a:lnTo>
                    <a:pt x="6478" y="15146"/>
                  </a:lnTo>
                  <a:lnTo>
                    <a:pt x="3263" y="20706"/>
                  </a:lnTo>
                  <a:lnTo>
                    <a:pt x="15205" y="41375"/>
                  </a:lnTo>
                  <a:lnTo>
                    <a:pt x="39089" y="41375"/>
                  </a:lnTo>
                  <a:lnTo>
                    <a:pt x="51031" y="20682"/>
                  </a:lnTo>
                  <a:lnTo>
                    <a:pt x="3908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4984409" y="2945168"/>
              <a:ext cx="871101" cy="754370"/>
            </a:xfrm>
            <a:custGeom>
              <a:avLst/>
              <a:gdLst/>
              <a:ahLst/>
              <a:cxnLst/>
              <a:rect l="l" t="t" r="r" b="b"/>
              <a:pathLst>
                <a:path w="39006" h="33779" extrusionOk="0">
                  <a:moveTo>
                    <a:pt x="9752" y="1"/>
                  </a:moveTo>
                  <a:lnTo>
                    <a:pt x="1" y="16896"/>
                  </a:lnTo>
                  <a:lnTo>
                    <a:pt x="9752" y="33779"/>
                  </a:lnTo>
                  <a:lnTo>
                    <a:pt x="29254" y="33779"/>
                  </a:lnTo>
                  <a:lnTo>
                    <a:pt x="39006" y="16896"/>
                  </a:lnTo>
                  <a:lnTo>
                    <a:pt x="292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36"/>
          <p:cNvGrpSpPr/>
          <p:nvPr/>
        </p:nvGrpSpPr>
        <p:grpSpPr>
          <a:xfrm>
            <a:off x="4038682" y="1302811"/>
            <a:ext cx="1066779" cy="1169687"/>
            <a:chOff x="4038682" y="1387111"/>
            <a:chExt cx="1066779" cy="1169687"/>
          </a:xfrm>
        </p:grpSpPr>
        <p:sp>
          <p:nvSpPr>
            <p:cNvPr id="1098" name="Google Shape;1098;p36"/>
            <p:cNvSpPr/>
            <p:nvPr/>
          </p:nvSpPr>
          <p:spPr>
            <a:xfrm>
              <a:off x="4038682" y="1387111"/>
              <a:ext cx="1066779" cy="1169687"/>
            </a:xfrm>
            <a:custGeom>
              <a:avLst/>
              <a:gdLst/>
              <a:ahLst/>
              <a:cxnLst/>
              <a:rect l="l" t="t" r="r" b="b"/>
              <a:pathLst>
                <a:path w="47768" h="52376" extrusionOk="0">
                  <a:moveTo>
                    <a:pt x="11942" y="0"/>
                  </a:moveTo>
                  <a:lnTo>
                    <a:pt x="0" y="20622"/>
                  </a:lnTo>
                  <a:lnTo>
                    <a:pt x="11942" y="41232"/>
                  </a:lnTo>
                  <a:lnTo>
                    <a:pt x="17455" y="41232"/>
                  </a:lnTo>
                  <a:lnTo>
                    <a:pt x="23884" y="52376"/>
                  </a:lnTo>
                  <a:lnTo>
                    <a:pt x="30325" y="41232"/>
                  </a:lnTo>
                  <a:lnTo>
                    <a:pt x="35826" y="41232"/>
                  </a:lnTo>
                  <a:lnTo>
                    <a:pt x="47768" y="20622"/>
                  </a:lnTo>
                  <a:lnTo>
                    <a:pt x="35826"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6"/>
            <p:cNvSpPr/>
            <p:nvPr/>
          </p:nvSpPr>
          <p:spPr>
            <a:xfrm>
              <a:off x="4136515" y="1470318"/>
              <a:ext cx="871101" cy="754370"/>
            </a:xfrm>
            <a:custGeom>
              <a:avLst/>
              <a:gdLst/>
              <a:ahLst/>
              <a:cxnLst/>
              <a:rect l="l" t="t" r="r" b="b"/>
              <a:pathLst>
                <a:path w="39006" h="33779" extrusionOk="0">
                  <a:moveTo>
                    <a:pt x="9752" y="1"/>
                  </a:moveTo>
                  <a:lnTo>
                    <a:pt x="1" y="16896"/>
                  </a:lnTo>
                  <a:lnTo>
                    <a:pt x="9752" y="33779"/>
                  </a:lnTo>
                  <a:lnTo>
                    <a:pt x="29254" y="33779"/>
                  </a:lnTo>
                  <a:lnTo>
                    <a:pt x="39006" y="16896"/>
                  </a:lnTo>
                  <a:lnTo>
                    <a:pt x="292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36"/>
          <p:cNvGrpSpPr/>
          <p:nvPr/>
        </p:nvGrpSpPr>
        <p:grpSpPr>
          <a:xfrm>
            <a:off x="4038682" y="3024914"/>
            <a:ext cx="1066779" cy="1169441"/>
            <a:chOff x="4038682" y="3109214"/>
            <a:chExt cx="1066779" cy="1169441"/>
          </a:xfrm>
        </p:grpSpPr>
        <p:sp>
          <p:nvSpPr>
            <p:cNvPr id="1101" name="Google Shape;1101;p36"/>
            <p:cNvSpPr/>
            <p:nvPr/>
          </p:nvSpPr>
          <p:spPr>
            <a:xfrm>
              <a:off x="4038682" y="3109214"/>
              <a:ext cx="1066779" cy="1169441"/>
            </a:xfrm>
            <a:custGeom>
              <a:avLst/>
              <a:gdLst/>
              <a:ahLst/>
              <a:cxnLst/>
              <a:rect l="l" t="t" r="r" b="b"/>
              <a:pathLst>
                <a:path w="47768" h="52365" extrusionOk="0">
                  <a:moveTo>
                    <a:pt x="23884" y="1"/>
                  </a:moveTo>
                  <a:lnTo>
                    <a:pt x="17455" y="11145"/>
                  </a:lnTo>
                  <a:lnTo>
                    <a:pt x="11942" y="11145"/>
                  </a:lnTo>
                  <a:lnTo>
                    <a:pt x="0" y="31755"/>
                  </a:lnTo>
                  <a:lnTo>
                    <a:pt x="11942" y="52364"/>
                  </a:lnTo>
                  <a:lnTo>
                    <a:pt x="35826" y="52364"/>
                  </a:lnTo>
                  <a:lnTo>
                    <a:pt x="47768" y="31755"/>
                  </a:lnTo>
                  <a:lnTo>
                    <a:pt x="35826" y="11145"/>
                  </a:lnTo>
                  <a:lnTo>
                    <a:pt x="30325" y="11145"/>
                  </a:lnTo>
                  <a:lnTo>
                    <a:pt x="2388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4136515" y="3441303"/>
              <a:ext cx="871101" cy="754370"/>
            </a:xfrm>
            <a:custGeom>
              <a:avLst/>
              <a:gdLst/>
              <a:ahLst/>
              <a:cxnLst/>
              <a:rect l="l" t="t" r="r" b="b"/>
              <a:pathLst>
                <a:path w="39006" h="33779" extrusionOk="0">
                  <a:moveTo>
                    <a:pt x="9752" y="1"/>
                  </a:moveTo>
                  <a:lnTo>
                    <a:pt x="1" y="16884"/>
                  </a:lnTo>
                  <a:lnTo>
                    <a:pt x="9752" y="33779"/>
                  </a:lnTo>
                  <a:lnTo>
                    <a:pt x="29254" y="33779"/>
                  </a:lnTo>
                  <a:lnTo>
                    <a:pt x="39006" y="16884"/>
                  </a:lnTo>
                  <a:lnTo>
                    <a:pt x="292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36"/>
          <p:cNvGrpSpPr/>
          <p:nvPr/>
        </p:nvGrpSpPr>
        <p:grpSpPr>
          <a:xfrm>
            <a:off x="5247414" y="3063808"/>
            <a:ext cx="345074" cy="346893"/>
            <a:chOff x="6069423" y="2891892"/>
            <a:chExt cx="362321" cy="364231"/>
          </a:xfrm>
        </p:grpSpPr>
        <p:sp>
          <p:nvSpPr>
            <p:cNvPr id="1104" name="Google Shape;1104;p3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36"/>
          <p:cNvGrpSpPr/>
          <p:nvPr/>
        </p:nvGrpSpPr>
        <p:grpSpPr>
          <a:xfrm>
            <a:off x="4405135" y="3600636"/>
            <a:ext cx="333888" cy="267105"/>
            <a:chOff x="7500054" y="2934735"/>
            <a:chExt cx="350576" cy="280454"/>
          </a:xfrm>
        </p:grpSpPr>
        <p:sp>
          <p:nvSpPr>
            <p:cNvPr id="1111" name="Google Shape;1111;p3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36"/>
          <p:cNvGrpSpPr/>
          <p:nvPr/>
        </p:nvGrpSpPr>
        <p:grpSpPr>
          <a:xfrm>
            <a:off x="5266542" y="2106630"/>
            <a:ext cx="306817" cy="307029"/>
            <a:chOff x="4206763" y="2450951"/>
            <a:chExt cx="322151" cy="322374"/>
          </a:xfrm>
        </p:grpSpPr>
        <p:sp>
          <p:nvSpPr>
            <p:cNvPr id="1120" name="Google Shape;1120;p3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6"/>
          <p:cNvGrpSpPr/>
          <p:nvPr/>
        </p:nvGrpSpPr>
        <p:grpSpPr>
          <a:xfrm>
            <a:off x="3564988" y="3077889"/>
            <a:ext cx="318367" cy="318731"/>
            <a:chOff x="3725461" y="2444712"/>
            <a:chExt cx="334279" cy="334661"/>
          </a:xfrm>
        </p:grpSpPr>
        <p:sp>
          <p:nvSpPr>
            <p:cNvPr id="1123" name="Google Shape;1123;p3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36"/>
          <p:cNvGrpSpPr/>
          <p:nvPr/>
        </p:nvGrpSpPr>
        <p:grpSpPr>
          <a:xfrm>
            <a:off x="4390689" y="1601492"/>
            <a:ext cx="362778" cy="323430"/>
            <a:chOff x="855096" y="1504485"/>
            <a:chExt cx="380910" cy="339594"/>
          </a:xfrm>
        </p:grpSpPr>
        <p:sp>
          <p:nvSpPr>
            <p:cNvPr id="1131" name="Google Shape;1131;p3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36"/>
          <p:cNvGrpSpPr/>
          <p:nvPr/>
        </p:nvGrpSpPr>
        <p:grpSpPr>
          <a:xfrm>
            <a:off x="3564581" y="2109362"/>
            <a:ext cx="344741" cy="299966"/>
            <a:chOff x="3716358" y="1544655"/>
            <a:chExt cx="361971" cy="314958"/>
          </a:xfrm>
        </p:grpSpPr>
        <p:sp>
          <p:nvSpPr>
            <p:cNvPr id="1137" name="Google Shape;1137;p3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 name="Google Shape;1142;p36"/>
            <p:cNvGrpSpPr/>
            <p:nvPr/>
          </p:nvGrpSpPr>
          <p:grpSpPr>
            <a:xfrm>
              <a:off x="3716358" y="1544655"/>
              <a:ext cx="361971" cy="314958"/>
              <a:chOff x="3716358" y="1544655"/>
              <a:chExt cx="361971" cy="314958"/>
            </a:xfrm>
          </p:grpSpPr>
          <p:sp>
            <p:nvSpPr>
              <p:cNvPr id="1143" name="Google Shape;1143;p3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 name="Rectangle 85">
            <a:extLst>
              <a:ext uri="{FF2B5EF4-FFF2-40B4-BE49-F238E27FC236}">
                <a16:creationId xmlns:a16="http://schemas.microsoft.com/office/drawing/2014/main" id="{4A0D2893-E6AB-442E-B622-4F504D441B42}"/>
              </a:ext>
            </a:extLst>
          </p:cNvPr>
          <p:cNvSpPr/>
          <p:nvPr/>
        </p:nvSpPr>
        <p:spPr>
          <a:xfrm>
            <a:off x="413624" y="247171"/>
            <a:ext cx="4447051" cy="400110"/>
          </a:xfrm>
          <a:prstGeom prst="rect">
            <a:avLst/>
          </a:prstGeom>
        </p:spPr>
        <p:txBody>
          <a:bodyPr wrap="none">
            <a:spAutoFit/>
          </a:bodyPr>
          <a:lstStyle/>
          <a:p>
            <a:r>
              <a:rPr lang="en-US" sz="2000" b="1" dirty="0">
                <a:latin typeface="Roboto" pitchFamily="2" charset="0"/>
                <a:ea typeface="Roboto" pitchFamily="2" charset="0"/>
              </a:rPr>
              <a:t>CẢM BIẾN NHIỆT ĐỘ </a:t>
            </a:r>
            <a:r>
              <a:rPr lang="en-US" sz="2000" b="1" dirty="0" err="1">
                <a:latin typeface="Roboto" pitchFamily="2" charset="0"/>
                <a:ea typeface="Roboto" pitchFamily="2" charset="0"/>
              </a:rPr>
              <a:t>ĐỘ</a:t>
            </a:r>
            <a:r>
              <a:rPr lang="en-US" sz="2000" b="1" dirty="0">
                <a:latin typeface="Roboto" pitchFamily="2" charset="0"/>
                <a:ea typeface="Roboto" pitchFamily="2" charset="0"/>
              </a:rPr>
              <a:t> ẨM(DHT11)</a:t>
            </a:r>
            <a:endParaRPr lang="en-US" sz="2000" dirty="0">
              <a:latin typeface="Roboto" pitchFamily="2" charset="0"/>
              <a:ea typeface="Roboto" pitchFamily="2" charset="0"/>
            </a:endParaRPr>
          </a:p>
        </p:txBody>
      </p:sp>
      <p:sp>
        <p:nvSpPr>
          <p:cNvPr id="4" name="Rectangle 3">
            <a:extLst>
              <a:ext uri="{FF2B5EF4-FFF2-40B4-BE49-F238E27FC236}">
                <a16:creationId xmlns:a16="http://schemas.microsoft.com/office/drawing/2014/main" id="{09E85D78-7148-4494-BFCA-F901E969ECCA}"/>
              </a:ext>
            </a:extLst>
          </p:cNvPr>
          <p:cNvSpPr/>
          <p:nvPr/>
        </p:nvSpPr>
        <p:spPr>
          <a:xfrm>
            <a:off x="3190788" y="866166"/>
            <a:ext cx="2622834" cy="307777"/>
          </a:xfrm>
          <a:prstGeom prst="rect">
            <a:avLst/>
          </a:prstGeom>
        </p:spPr>
        <p:txBody>
          <a:bodyPr wrap="none">
            <a:spAutoFit/>
          </a:bodyPr>
          <a:lstStyle/>
          <a:p>
            <a:pPr algn="just" fontAlgn="base">
              <a:spcBef>
                <a:spcPts val="600"/>
              </a:spcBef>
            </a:pPr>
            <a:r>
              <a:rPr lang="en-US" b="1" dirty="0" err="1">
                <a:latin typeface="Roboto" pitchFamily="2" charset="0"/>
                <a:ea typeface="Roboto" pitchFamily="2" charset="0"/>
              </a:rPr>
              <a:t>Điện</a:t>
            </a:r>
            <a:r>
              <a:rPr lang="en-US" b="1" dirty="0">
                <a:latin typeface="Roboto" pitchFamily="2" charset="0"/>
                <a:ea typeface="Roboto" pitchFamily="2" charset="0"/>
              </a:rPr>
              <a:t> </a:t>
            </a:r>
            <a:r>
              <a:rPr lang="en-US" b="1" dirty="0" err="1">
                <a:latin typeface="Roboto" pitchFamily="2" charset="0"/>
                <a:ea typeface="Roboto" pitchFamily="2" charset="0"/>
              </a:rPr>
              <a:t>áp</a:t>
            </a:r>
            <a:r>
              <a:rPr lang="en-US" b="1" dirty="0">
                <a:latin typeface="Roboto" pitchFamily="2" charset="0"/>
                <a:ea typeface="Roboto" pitchFamily="2" charset="0"/>
              </a:rPr>
              <a:t> </a:t>
            </a:r>
            <a:r>
              <a:rPr lang="en-US" b="1" dirty="0" err="1">
                <a:latin typeface="Roboto" pitchFamily="2" charset="0"/>
                <a:ea typeface="Roboto" pitchFamily="2" charset="0"/>
              </a:rPr>
              <a:t>hoạt</a:t>
            </a:r>
            <a:r>
              <a:rPr lang="en-US" b="1" dirty="0">
                <a:latin typeface="Roboto" pitchFamily="2" charset="0"/>
                <a:ea typeface="Roboto" pitchFamily="2" charset="0"/>
              </a:rPr>
              <a:t> </a:t>
            </a:r>
            <a:r>
              <a:rPr lang="en-US" b="1" dirty="0" err="1">
                <a:latin typeface="Roboto" pitchFamily="2" charset="0"/>
                <a:ea typeface="Roboto" pitchFamily="2" charset="0"/>
              </a:rPr>
              <a:t>động</a:t>
            </a:r>
            <a:r>
              <a:rPr lang="en-US" b="1" dirty="0">
                <a:latin typeface="Roboto" pitchFamily="2" charset="0"/>
                <a:ea typeface="Roboto" pitchFamily="2" charset="0"/>
              </a:rPr>
              <a:t>: 3V - 5V DC</a:t>
            </a:r>
          </a:p>
        </p:txBody>
      </p:sp>
      <p:sp>
        <p:nvSpPr>
          <p:cNvPr id="5" name="Rectangle 4">
            <a:extLst>
              <a:ext uri="{FF2B5EF4-FFF2-40B4-BE49-F238E27FC236}">
                <a16:creationId xmlns:a16="http://schemas.microsoft.com/office/drawing/2014/main" id="{B033DBDF-8310-4979-BD3F-CD4DC87F77C9}"/>
              </a:ext>
            </a:extLst>
          </p:cNvPr>
          <p:cNvSpPr/>
          <p:nvPr/>
        </p:nvSpPr>
        <p:spPr>
          <a:xfrm>
            <a:off x="919109" y="2126284"/>
            <a:ext cx="2337499" cy="379591"/>
          </a:xfrm>
          <a:prstGeom prst="rect">
            <a:avLst/>
          </a:prstGeom>
        </p:spPr>
        <p:txBody>
          <a:bodyPr wrap="none">
            <a:spAutoFit/>
          </a:bodyPr>
          <a:lstStyle/>
          <a:p>
            <a:pPr algn="just" fontAlgn="base">
              <a:lnSpc>
                <a:spcPct val="150000"/>
              </a:lnSpc>
            </a:pPr>
            <a:r>
              <a:rPr lang="en-US" b="1" dirty="0" err="1">
                <a:latin typeface="Roboto" pitchFamily="2" charset="0"/>
                <a:ea typeface="Roboto" pitchFamily="2" charset="0"/>
              </a:rPr>
              <a:t>Dòng</a:t>
            </a:r>
            <a:r>
              <a:rPr lang="en-US" b="1" dirty="0">
                <a:latin typeface="Roboto" pitchFamily="2" charset="0"/>
                <a:ea typeface="Roboto" pitchFamily="2" charset="0"/>
              </a:rPr>
              <a:t> </a:t>
            </a:r>
            <a:r>
              <a:rPr lang="en-US" b="1" dirty="0" err="1">
                <a:latin typeface="Roboto" pitchFamily="2" charset="0"/>
                <a:ea typeface="Roboto" pitchFamily="2" charset="0"/>
              </a:rPr>
              <a:t>điện</a:t>
            </a:r>
            <a:r>
              <a:rPr lang="en-US" b="1" dirty="0">
                <a:latin typeface="Roboto" pitchFamily="2" charset="0"/>
                <a:ea typeface="Roboto" pitchFamily="2" charset="0"/>
              </a:rPr>
              <a:t> </a:t>
            </a:r>
            <a:r>
              <a:rPr lang="en-US" b="1" dirty="0" err="1">
                <a:latin typeface="Roboto" pitchFamily="2" charset="0"/>
                <a:ea typeface="Roboto" pitchFamily="2" charset="0"/>
              </a:rPr>
              <a:t>tiêu</a:t>
            </a:r>
            <a:r>
              <a:rPr lang="en-US" b="1" dirty="0">
                <a:latin typeface="Roboto" pitchFamily="2" charset="0"/>
                <a:ea typeface="Roboto" pitchFamily="2" charset="0"/>
              </a:rPr>
              <a:t> </a:t>
            </a:r>
            <a:r>
              <a:rPr lang="en-US" b="1" dirty="0" err="1">
                <a:latin typeface="Roboto" pitchFamily="2" charset="0"/>
                <a:ea typeface="Roboto" pitchFamily="2" charset="0"/>
              </a:rPr>
              <a:t>thụ</a:t>
            </a:r>
            <a:r>
              <a:rPr lang="en-US" b="1" dirty="0">
                <a:latin typeface="Roboto" pitchFamily="2" charset="0"/>
                <a:ea typeface="Roboto" pitchFamily="2" charset="0"/>
              </a:rPr>
              <a:t>: 2.5mA </a:t>
            </a:r>
          </a:p>
        </p:txBody>
      </p:sp>
      <p:sp>
        <p:nvSpPr>
          <p:cNvPr id="6" name="Rectangle 5">
            <a:extLst>
              <a:ext uri="{FF2B5EF4-FFF2-40B4-BE49-F238E27FC236}">
                <a16:creationId xmlns:a16="http://schemas.microsoft.com/office/drawing/2014/main" id="{606DEC01-BEA5-4A21-96A6-3DD6D049E0EA}"/>
              </a:ext>
            </a:extLst>
          </p:cNvPr>
          <p:cNvSpPr/>
          <p:nvPr/>
        </p:nvSpPr>
        <p:spPr>
          <a:xfrm>
            <a:off x="520766" y="2978109"/>
            <a:ext cx="2681608" cy="702756"/>
          </a:xfrm>
          <a:prstGeom prst="rect">
            <a:avLst/>
          </a:prstGeom>
        </p:spPr>
        <p:txBody>
          <a:bodyPr wrap="square">
            <a:spAutoFit/>
          </a:bodyPr>
          <a:lstStyle/>
          <a:p>
            <a:pPr>
              <a:lnSpc>
                <a:spcPct val="150000"/>
              </a:lnSpc>
            </a:pPr>
            <a:r>
              <a:rPr lang="en-US" b="1" dirty="0" err="1">
                <a:latin typeface="Roboto" pitchFamily="2" charset="0"/>
                <a:ea typeface="Roboto" pitchFamily="2" charset="0"/>
              </a:rPr>
              <a:t>Phạm</a:t>
            </a:r>
            <a:r>
              <a:rPr lang="en-US" b="1" dirty="0">
                <a:latin typeface="Roboto" pitchFamily="2" charset="0"/>
                <a:ea typeface="Roboto" pitchFamily="2" charset="0"/>
              </a:rPr>
              <a:t> vi </a:t>
            </a:r>
            <a:r>
              <a:rPr lang="en-US" b="1" dirty="0" err="1">
                <a:latin typeface="Roboto" pitchFamily="2" charset="0"/>
                <a:ea typeface="Roboto" pitchFamily="2" charset="0"/>
              </a:rPr>
              <a:t>cảm</a:t>
            </a:r>
            <a:r>
              <a:rPr lang="en-US" b="1" dirty="0">
                <a:latin typeface="Roboto" pitchFamily="2" charset="0"/>
                <a:ea typeface="Roboto" pitchFamily="2" charset="0"/>
              </a:rPr>
              <a:t> </a:t>
            </a:r>
            <a:r>
              <a:rPr lang="en-US" b="1" dirty="0" err="1">
                <a:latin typeface="Roboto" pitchFamily="2" charset="0"/>
                <a:ea typeface="Roboto" pitchFamily="2" charset="0"/>
              </a:rPr>
              <a:t>biến</a:t>
            </a:r>
            <a:r>
              <a:rPr lang="en-US" b="1" dirty="0">
                <a:latin typeface="Roboto" pitchFamily="2" charset="0"/>
                <a:ea typeface="Roboto" pitchFamily="2" charset="0"/>
              </a:rPr>
              <a:t> </a:t>
            </a:r>
            <a:r>
              <a:rPr lang="en-US" b="1" dirty="0" err="1">
                <a:latin typeface="Roboto" pitchFamily="2" charset="0"/>
                <a:ea typeface="Roboto" pitchFamily="2" charset="0"/>
              </a:rPr>
              <a:t>độ</a:t>
            </a:r>
            <a:r>
              <a:rPr lang="en-US" b="1" dirty="0">
                <a:latin typeface="Roboto" pitchFamily="2" charset="0"/>
                <a:ea typeface="Roboto" pitchFamily="2" charset="0"/>
              </a:rPr>
              <a:t> </a:t>
            </a:r>
            <a:r>
              <a:rPr lang="en-US" b="1" dirty="0" err="1">
                <a:latin typeface="Roboto" pitchFamily="2" charset="0"/>
                <a:ea typeface="Roboto" pitchFamily="2" charset="0"/>
              </a:rPr>
              <a:t>ẩm</a:t>
            </a:r>
            <a:r>
              <a:rPr lang="en-US" b="1" dirty="0">
                <a:latin typeface="Roboto" pitchFamily="2" charset="0"/>
                <a:ea typeface="Roboto" pitchFamily="2" charset="0"/>
              </a:rPr>
              <a:t>: 20% - 90% RH, </a:t>
            </a:r>
            <a:r>
              <a:rPr lang="en-US" b="1" dirty="0" err="1">
                <a:latin typeface="Roboto" pitchFamily="2" charset="0"/>
                <a:ea typeface="Roboto" pitchFamily="2" charset="0"/>
              </a:rPr>
              <a:t>sai</a:t>
            </a:r>
            <a:r>
              <a:rPr lang="en-US" b="1" dirty="0">
                <a:latin typeface="Roboto" pitchFamily="2" charset="0"/>
                <a:ea typeface="Roboto" pitchFamily="2" charset="0"/>
              </a:rPr>
              <a:t> </a:t>
            </a:r>
            <a:r>
              <a:rPr lang="en-US" b="1" dirty="0" err="1">
                <a:latin typeface="Roboto" pitchFamily="2" charset="0"/>
                <a:ea typeface="Roboto" pitchFamily="2" charset="0"/>
              </a:rPr>
              <a:t>số</a:t>
            </a:r>
            <a:r>
              <a:rPr lang="en-US" b="1" dirty="0">
                <a:latin typeface="Roboto" pitchFamily="2" charset="0"/>
                <a:ea typeface="Roboto" pitchFamily="2" charset="0"/>
              </a:rPr>
              <a:t> ±5%RH </a:t>
            </a:r>
          </a:p>
        </p:txBody>
      </p:sp>
      <p:sp>
        <p:nvSpPr>
          <p:cNvPr id="7" name="Rectangle 6">
            <a:extLst>
              <a:ext uri="{FF2B5EF4-FFF2-40B4-BE49-F238E27FC236}">
                <a16:creationId xmlns:a16="http://schemas.microsoft.com/office/drawing/2014/main" id="{94720438-955C-4384-87CE-0951970B76D6}"/>
              </a:ext>
            </a:extLst>
          </p:cNvPr>
          <p:cNvSpPr/>
          <p:nvPr/>
        </p:nvSpPr>
        <p:spPr>
          <a:xfrm>
            <a:off x="3408797" y="4308481"/>
            <a:ext cx="2487958" cy="702756"/>
          </a:xfrm>
          <a:prstGeom prst="rect">
            <a:avLst/>
          </a:prstGeom>
        </p:spPr>
        <p:txBody>
          <a:bodyPr wrap="square">
            <a:spAutoFit/>
          </a:bodyPr>
          <a:lstStyle/>
          <a:p>
            <a:pPr>
              <a:lnSpc>
                <a:spcPct val="150000"/>
              </a:lnSpc>
            </a:pPr>
            <a:r>
              <a:rPr lang="en-US" b="1" dirty="0" err="1">
                <a:latin typeface="Roboto" pitchFamily="2" charset="0"/>
                <a:ea typeface="Roboto" pitchFamily="2" charset="0"/>
              </a:rPr>
              <a:t>Phạm</a:t>
            </a:r>
            <a:r>
              <a:rPr lang="en-US" b="1" dirty="0">
                <a:latin typeface="Roboto" pitchFamily="2" charset="0"/>
                <a:ea typeface="Roboto" pitchFamily="2" charset="0"/>
              </a:rPr>
              <a:t> vi </a:t>
            </a:r>
            <a:r>
              <a:rPr lang="en-US" b="1" dirty="0" err="1">
                <a:latin typeface="Roboto" pitchFamily="2" charset="0"/>
                <a:ea typeface="Roboto" pitchFamily="2" charset="0"/>
              </a:rPr>
              <a:t>cảm</a:t>
            </a:r>
            <a:r>
              <a:rPr lang="en-US" b="1" dirty="0">
                <a:latin typeface="Roboto" pitchFamily="2" charset="0"/>
                <a:ea typeface="Roboto" pitchFamily="2" charset="0"/>
              </a:rPr>
              <a:t> </a:t>
            </a:r>
            <a:r>
              <a:rPr lang="en-US" b="1" dirty="0" err="1">
                <a:latin typeface="Roboto" pitchFamily="2" charset="0"/>
                <a:ea typeface="Roboto" pitchFamily="2" charset="0"/>
              </a:rPr>
              <a:t>biến</a:t>
            </a:r>
            <a:r>
              <a:rPr lang="en-US" b="1" dirty="0">
                <a:latin typeface="Roboto" pitchFamily="2" charset="0"/>
                <a:ea typeface="Roboto" pitchFamily="2" charset="0"/>
              </a:rPr>
              <a:t> </a:t>
            </a:r>
            <a:r>
              <a:rPr lang="en-US" b="1" dirty="0" err="1">
                <a:latin typeface="Roboto" pitchFamily="2" charset="0"/>
                <a:ea typeface="Roboto" pitchFamily="2" charset="0"/>
              </a:rPr>
              <a:t>nhiệt</a:t>
            </a:r>
            <a:r>
              <a:rPr lang="en-US" b="1" dirty="0">
                <a:latin typeface="Roboto" pitchFamily="2" charset="0"/>
                <a:ea typeface="Roboto" pitchFamily="2" charset="0"/>
              </a:rPr>
              <a:t> </a:t>
            </a:r>
            <a:r>
              <a:rPr lang="en-US" b="1" dirty="0" err="1">
                <a:latin typeface="Roboto" pitchFamily="2" charset="0"/>
                <a:ea typeface="Roboto" pitchFamily="2" charset="0"/>
              </a:rPr>
              <a:t>độ</a:t>
            </a:r>
            <a:r>
              <a:rPr lang="en-US" b="1" dirty="0">
                <a:latin typeface="Roboto" pitchFamily="2" charset="0"/>
                <a:ea typeface="Roboto" pitchFamily="2" charset="0"/>
              </a:rPr>
              <a:t>: 0°C ~ 50°C, </a:t>
            </a:r>
            <a:r>
              <a:rPr lang="en-US" b="1" dirty="0" err="1">
                <a:latin typeface="Roboto" pitchFamily="2" charset="0"/>
                <a:ea typeface="Roboto" pitchFamily="2" charset="0"/>
              </a:rPr>
              <a:t>sai</a:t>
            </a:r>
            <a:r>
              <a:rPr lang="en-US" b="1" dirty="0">
                <a:latin typeface="Roboto" pitchFamily="2" charset="0"/>
                <a:ea typeface="Roboto" pitchFamily="2" charset="0"/>
              </a:rPr>
              <a:t> </a:t>
            </a:r>
            <a:r>
              <a:rPr lang="en-US" b="1" dirty="0" err="1">
                <a:latin typeface="Roboto" pitchFamily="2" charset="0"/>
                <a:ea typeface="Roboto" pitchFamily="2" charset="0"/>
              </a:rPr>
              <a:t>số</a:t>
            </a:r>
            <a:r>
              <a:rPr lang="en-US" b="1" dirty="0">
                <a:latin typeface="Roboto" pitchFamily="2" charset="0"/>
                <a:ea typeface="Roboto" pitchFamily="2" charset="0"/>
              </a:rPr>
              <a:t> ±2°C</a:t>
            </a:r>
          </a:p>
        </p:txBody>
      </p:sp>
      <p:sp>
        <p:nvSpPr>
          <p:cNvPr id="8" name="Rectangle 7">
            <a:extLst>
              <a:ext uri="{FF2B5EF4-FFF2-40B4-BE49-F238E27FC236}">
                <a16:creationId xmlns:a16="http://schemas.microsoft.com/office/drawing/2014/main" id="{6CEC5C84-943E-411E-90B4-C5663AD7A6B2}"/>
              </a:ext>
            </a:extLst>
          </p:cNvPr>
          <p:cNvSpPr/>
          <p:nvPr/>
        </p:nvSpPr>
        <p:spPr>
          <a:xfrm>
            <a:off x="6049365" y="2915297"/>
            <a:ext cx="2486203" cy="702756"/>
          </a:xfrm>
          <a:prstGeom prst="rect">
            <a:avLst/>
          </a:prstGeom>
        </p:spPr>
        <p:txBody>
          <a:bodyPr wrap="square">
            <a:spAutoFit/>
          </a:bodyPr>
          <a:lstStyle/>
          <a:p>
            <a:pPr algn="just" fontAlgn="base">
              <a:lnSpc>
                <a:spcPct val="150000"/>
              </a:lnSpc>
            </a:pPr>
            <a:r>
              <a:rPr lang="en-US" b="1" dirty="0" err="1">
                <a:latin typeface="Roboto" pitchFamily="2" charset="0"/>
                <a:ea typeface="Roboto" pitchFamily="2" charset="0"/>
              </a:rPr>
              <a:t>Tần</a:t>
            </a:r>
            <a:r>
              <a:rPr lang="en-US" b="1" dirty="0">
                <a:latin typeface="Roboto" pitchFamily="2" charset="0"/>
                <a:ea typeface="Roboto" pitchFamily="2" charset="0"/>
              </a:rPr>
              <a:t> </a:t>
            </a:r>
            <a:r>
              <a:rPr lang="en-US" b="1" dirty="0" err="1">
                <a:latin typeface="Roboto" pitchFamily="2" charset="0"/>
                <a:ea typeface="Roboto" pitchFamily="2" charset="0"/>
              </a:rPr>
              <a:t>số</a:t>
            </a:r>
            <a:r>
              <a:rPr lang="en-US" b="1" dirty="0">
                <a:latin typeface="Roboto" pitchFamily="2" charset="0"/>
                <a:ea typeface="Roboto" pitchFamily="2" charset="0"/>
              </a:rPr>
              <a:t> </a:t>
            </a:r>
            <a:r>
              <a:rPr lang="en-US" b="1" dirty="0" err="1">
                <a:latin typeface="Roboto" pitchFamily="2" charset="0"/>
                <a:ea typeface="Roboto" pitchFamily="2" charset="0"/>
              </a:rPr>
              <a:t>lấy</a:t>
            </a:r>
            <a:r>
              <a:rPr lang="en-US" b="1" dirty="0">
                <a:latin typeface="Roboto" pitchFamily="2" charset="0"/>
                <a:ea typeface="Roboto" pitchFamily="2" charset="0"/>
              </a:rPr>
              <a:t> </a:t>
            </a:r>
            <a:r>
              <a:rPr lang="en-US" b="1" dirty="0" err="1">
                <a:latin typeface="Roboto" pitchFamily="2" charset="0"/>
                <a:ea typeface="Roboto" pitchFamily="2" charset="0"/>
              </a:rPr>
              <a:t>mẫu</a:t>
            </a:r>
            <a:r>
              <a:rPr lang="en-US" b="1" dirty="0">
                <a:latin typeface="Roboto" pitchFamily="2" charset="0"/>
                <a:ea typeface="Roboto" pitchFamily="2" charset="0"/>
              </a:rPr>
              <a:t> </a:t>
            </a:r>
            <a:r>
              <a:rPr lang="en-US" b="1" dirty="0" err="1">
                <a:latin typeface="Roboto" pitchFamily="2" charset="0"/>
                <a:ea typeface="Roboto" pitchFamily="2" charset="0"/>
              </a:rPr>
              <a:t>tối</a:t>
            </a:r>
            <a:r>
              <a:rPr lang="en-US" b="1" dirty="0">
                <a:latin typeface="Roboto" pitchFamily="2" charset="0"/>
                <a:ea typeface="Roboto" pitchFamily="2" charset="0"/>
              </a:rPr>
              <a:t> </a:t>
            </a:r>
            <a:r>
              <a:rPr lang="en-US" b="1" dirty="0" err="1">
                <a:latin typeface="Roboto" pitchFamily="2" charset="0"/>
                <a:ea typeface="Roboto" pitchFamily="2" charset="0"/>
              </a:rPr>
              <a:t>đa</a:t>
            </a:r>
            <a:r>
              <a:rPr lang="en-US" b="1" dirty="0">
                <a:latin typeface="Roboto" pitchFamily="2" charset="0"/>
                <a:ea typeface="Roboto" pitchFamily="2" charset="0"/>
              </a:rPr>
              <a:t>: 1Hz (1 </a:t>
            </a:r>
            <a:r>
              <a:rPr lang="en-US" b="1" dirty="0" err="1">
                <a:latin typeface="Roboto" pitchFamily="2" charset="0"/>
                <a:ea typeface="Roboto" pitchFamily="2" charset="0"/>
              </a:rPr>
              <a:t>giây</a:t>
            </a:r>
            <a:r>
              <a:rPr lang="en-US" b="1" dirty="0">
                <a:latin typeface="Roboto" pitchFamily="2" charset="0"/>
                <a:ea typeface="Roboto" pitchFamily="2" charset="0"/>
              </a:rPr>
              <a:t> 1 </a:t>
            </a:r>
            <a:r>
              <a:rPr lang="en-US" b="1" dirty="0" err="1">
                <a:latin typeface="Roboto" pitchFamily="2" charset="0"/>
                <a:ea typeface="Roboto" pitchFamily="2" charset="0"/>
              </a:rPr>
              <a:t>lần</a:t>
            </a:r>
            <a:r>
              <a:rPr lang="en-US" b="1" dirty="0">
                <a:latin typeface="Roboto" pitchFamily="2" charset="0"/>
                <a:ea typeface="Roboto" pitchFamily="2" charset="0"/>
              </a:rPr>
              <a:t>)</a:t>
            </a:r>
          </a:p>
        </p:txBody>
      </p:sp>
      <p:sp>
        <p:nvSpPr>
          <p:cNvPr id="9" name="Rectangle 8">
            <a:extLst>
              <a:ext uri="{FF2B5EF4-FFF2-40B4-BE49-F238E27FC236}">
                <a16:creationId xmlns:a16="http://schemas.microsoft.com/office/drawing/2014/main" id="{67867BAC-8632-4ABE-9BD5-8486DA50F7FA}"/>
              </a:ext>
            </a:extLst>
          </p:cNvPr>
          <p:cNvSpPr/>
          <p:nvPr/>
        </p:nvSpPr>
        <p:spPr>
          <a:xfrm>
            <a:off x="6110892" y="1973010"/>
            <a:ext cx="2363147" cy="379591"/>
          </a:xfrm>
          <a:prstGeom prst="rect">
            <a:avLst/>
          </a:prstGeom>
        </p:spPr>
        <p:txBody>
          <a:bodyPr wrap="none">
            <a:spAutoFit/>
          </a:bodyPr>
          <a:lstStyle/>
          <a:p>
            <a:pPr>
              <a:lnSpc>
                <a:spcPct val="150000"/>
              </a:lnSpc>
            </a:pPr>
            <a:r>
              <a:rPr lang="en-US" b="1" dirty="0" err="1">
                <a:latin typeface="Roboto" pitchFamily="2" charset="0"/>
                <a:ea typeface="Roboto" pitchFamily="2" charset="0"/>
              </a:rPr>
              <a:t>Kích</a:t>
            </a:r>
            <a:r>
              <a:rPr lang="en-US" b="1" dirty="0">
                <a:latin typeface="Roboto" pitchFamily="2" charset="0"/>
                <a:ea typeface="Roboto" pitchFamily="2" charset="0"/>
              </a:rPr>
              <a:t> </a:t>
            </a:r>
            <a:r>
              <a:rPr lang="en-US" b="1" dirty="0" err="1">
                <a:latin typeface="Roboto" pitchFamily="2" charset="0"/>
                <a:ea typeface="Roboto" pitchFamily="2" charset="0"/>
              </a:rPr>
              <a:t>thước</a:t>
            </a:r>
            <a:r>
              <a:rPr lang="en-US" b="1" dirty="0">
                <a:latin typeface="Roboto" pitchFamily="2" charset="0"/>
                <a:ea typeface="Roboto" pitchFamily="2" charset="0"/>
              </a:rPr>
              <a:t>: 23 * 12 * 5 mm</a:t>
            </a:r>
          </a:p>
        </p:txBody>
      </p:sp>
      <p:pic>
        <p:nvPicPr>
          <p:cNvPr id="14338" name="Picture 2">
            <a:extLst>
              <a:ext uri="{FF2B5EF4-FFF2-40B4-BE49-F238E27FC236}">
                <a16:creationId xmlns:a16="http://schemas.microsoft.com/office/drawing/2014/main" id="{DEDE6FF8-593C-492D-B1B9-7E38EF08E4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6178" y="164192"/>
            <a:ext cx="2268388" cy="169721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85"/>
                                        </p:tgtEl>
                                        <p:attrNameLst>
                                          <p:attrName>style.visibility</p:attrName>
                                        </p:attrNameLst>
                                      </p:cBhvr>
                                      <p:to>
                                        <p:strVal val="visible"/>
                                      </p:to>
                                    </p:set>
                                    <p:animEffect transition="in" filter="fade">
                                      <p:cBhvr>
                                        <p:cTn id="7" dur="1000"/>
                                        <p:tgtEl>
                                          <p:spTgt spid="1085"/>
                                        </p:tgtEl>
                                      </p:cBhvr>
                                    </p:animEffect>
                                    <p:anim calcmode="lin" valueType="num">
                                      <p:cBhvr>
                                        <p:cTn id="8" dur="1000" fill="hold"/>
                                        <p:tgtEl>
                                          <p:spTgt spid="1085"/>
                                        </p:tgtEl>
                                        <p:attrNameLst>
                                          <p:attrName>ppt_x</p:attrName>
                                        </p:attrNameLst>
                                      </p:cBhvr>
                                      <p:tavLst>
                                        <p:tav tm="0">
                                          <p:val>
                                            <p:strVal val="#ppt_x"/>
                                          </p:val>
                                        </p:tav>
                                        <p:tav tm="100000">
                                          <p:val>
                                            <p:strVal val="#ppt_x"/>
                                          </p:val>
                                        </p:tav>
                                      </p:tavLst>
                                    </p:anim>
                                    <p:anim calcmode="lin" valueType="num">
                                      <p:cBhvr>
                                        <p:cTn id="9" dur="1000" fill="hold"/>
                                        <p:tgtEl>
                                          <p:spTgt spid="108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36"/>
                                        </p:tgtEl>
                                        <p:attrNameLst>
                                          <p:attrName>style.visibility</p:attrName>
                                        </p:attrNameLst>
                                      </p:cBhvr>
                                      <p:to>
                                        <p:strVal val="visible"/>
                                      </p:to>
                                    </p:set>
                                    <p:animEffect transition="in" filter="fade">
                                      <p:cBhvr>
                                        <p:cTn id="12" dur="1000"/>
                                        <p:tgtEl>
                                          <p:spTgt spid="1136"/>
                                        </p:tgtEl>
                                      </p:cBhvr>
                                    </p:animEffect>
                                    <p:anim calcmode="lin" valueType="num">
                                      <p:cBhvr>
                                        <p:cTn id="13" dur="1000" fill="hold"/>
                                        <p:tgtEl>
                                          <p:spTgt spid="1136"/>
                                        </p:tgtEl>
                                        <p:attrNameLst>
                                          <p:attrName>ppt_x</p:attrName>
                                        </p:attrNameLst>
                                      </p:cBhvr>
                                      <p:tavLst>
                                        <p:tav tm="0">
                                          <p:val>
                                            <p:strVal val="#ppt_x"/>
                                          </p:val>
                                        </p:tav>
                                        <p:tav tm="100000">
                                          <p:val>
                                            <p:strVal val="#ppt_x"/>
                                          </p:val>
                                        </p:tav>
                                      </p:tavLst>
                                    </p:anim>
                                    <p:anim calcmode="lin" valueType="num">
                                      <p:cBhvr>
                                        <p:cTn id="14" dur="1000" fill="hold"/>
                                        <p:tgtEl>
                                          <p:spTgt spid="113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1000"/>
                                        <p:tgtEl>
                                          <p:spTgt spid="4"/>
                                        </p:tgtEl>
                                      </p:cBhvr>
                                    </p:animEffect>
                                    <p:anim calcmode="lin" valueType="num">
                                      <p:cBhvr>
                                        <p:cTn id="25" dur="1000" fill="hold"/>
                                        <p:tgtEl>
                                          <p:spTgt spid="4"/>
                                        </p:tgtEl>
                                        <p:attrNameLst>
                                          <p:attrName>ppt_x</p:attrName>
                                        </p:attrNameLst>
                                      </p:cBhvr>
                                      <p:tavLst>
                                        <p:tav tm="0">
                                          <p:val>
                                            <p:strVal val="#ppt_x"/>
                                          </p:val>
                                        </p:tav>
                                        <p:tav tm="100000">
                                          <p:val>
                                            <p:strVal val="#ppt_x"/>
                                          </p:val>
                                        </p:tav>
                                      </p:tavLst>
                                    </p:anim>
                                    <p:anim calcmode="lin" valueType="num">
                                      <p:cBhvr>
                                        <p:cTn id="26" dur="1000" fill="hold"/>
                                        <p:tgtEl>
                                          <p:spTgt spid="4"/>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097"/>
                                        </p:tgtEl>
                                        <p:attrNameLst>
                                          <p:attrName>style.visibility</p:attrName>
                                        </p:attrNameLst>
                                      </p:cBhvr>
                                      <p:to>
                                        <p:strVal val="visible"/>
                                      </p:to>
                                    </p:set>
                                    <p:animEffect transition="in" filter="fade">
                                      <p:cBhvr>
                                        <p:cTn id="29" dur="1000"/>
                                        <p:tgtEl>
                                          <p:spTgt spid="1097"/>
                                        </p:tgtEl>
                                      </p:cBhvr>
                                    </p:animEffect>
                                    <p:anim calcmode="lin" valueType="num">
                                      <p:cBhvr>
                                        <p:cTn id="30" dur="1000" fill="hold"/>
                                        <p:tgtEl>
                                          <p:spTgt spid="1097"/>
                                        </p:tgtEl>
                                        <p:attrNameLst>
                                          <p:attrName>ppt_x</p:attrName>
                                        </p:attrNameLst>
                                      </p:cBhvr>
                                      <p:tavLst>
                                        <p:tav tm="0">
                                          <p:val>
                                            <p:strVal val="#ppt_x"/>
                                          </p:val>
                                        </p:tav>
                                        <p:tav tm="100000">
                                          <p:val>
                                            <p:strVal val="#ppt_x"/>
                                          </p:val>
                                        </p:tav>
                                      </p:tavLst>
                                    </p:anim>
                                    <p:anim calcmode="lin" valueType="num">
                                      <p:cBhvr>
                                        <p:cTn id="31" dur="1000" fill="hold"/>
                                        <p:tgtEl>
                                          <p:spTgt spid="1097"/>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122"/>
                                        </p:tgtEl>
                                        <p:attrNameLst>
                                          <p:attrName>style.visibility</p:attrName>
                                        </p:attrNameLst>
                                      </p:cBhvr>
                                      <p:to>
                                        <p:strVal val="visible"/>
                                      </p:to>
                                    </p:set>
                                    <p:animEffect transition="in" filter="fade">
                                      <p:cBhvr>
                                        <p:cTn id="36" dur="1000"/>
                                        <p:tgtEl>
                                          <p:spTgt spid="1122"/>
                                        </p:tgtEl>
                                      </p:cBhvr>
                                    </p:animEffect>
                                    <p:anim calcmode="lin" valueType="num">
                                      <p:cBhvr>
                                        <p:cTn id="37" dur="1000" fill="hold"/>
                                        <p:tgtEl>
                                          <p:spTgt spid="1122"/>
                                        </p:tgtEl>
                                        <p:attrNameLst>
                                          <p:attrName>ppt_x</p:attrName>
                                        </p:attrNameLst>
                                      </p:cBhvr>
                                      <p:tavLst>
                                        <p:tav tm="0">
                                          <p:val>
                                            <p:strVal val="#ppt_x"/>
                                          </p:val>
                                        </p:tav>
                                        <p:tav tm="100000">
                                          <p:val>
                                            <p:strVal val="#ppt_x"/>
                                          </p:val>
                                        </p:tav>
                                      </p:tavLst>
                                    </p:anim>
                                    <p:anim calcmode="lin" valueType="num">
                                      <p:cBhvr>
                                        <p:cTn id="38" dur="1000" fill="hold"/>
                                        <p:tgtEl>
                                          <p:spTgt spid="1122"/>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1000"/>
                                        <p:tgtEl>
                                          <p:spTgt spid="6"/>
                                        </p:tgtEl>
                                      </p:cBhvr>
                                    </p:animEffect>
                                    <p:anim calcmode="lin" valueType="num">
                                      <p:cBhvr>
                                        <p:cTn id="42" dur="1000" fill="hold"/>
                                        <p:tgtEl>
                                          <p:spTgt spid="6"/>
                                        </p:tgtEl>
                                        <p:attrNameLst>
                                          <p:attrName>ppt_x</p:attrName>
                                        </p:attrNameLst>
                                      </p:cBhvr>
                                      <p:tavLst>
                                        <p:tav tm="0">
                                          <p:val>
                                            <p:strVal val="#ppt_x"/>
                                          </p:val>
                                        </p:tav>
                                        <p:tav tm="100000">
                                          <p:val>
                                            <p:strVal val="#ppt_x"/>
                                          </p:val>
                                        </p:tav>
                                      </p:tavLst>
                                    </p:anim>
                                    <p:anim calcmode="lin" valueType="num">
                                      <p:cBhvr>
                                        <p:cTn id="43" dur="1000" fill="hold"/>
                                        <p:tgtEl>
                                          <p:spTgt spid="6"/>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1088"/>
                                        </p:tgtEl>
                                        <p:attrNameLst>
                                          <p:attrName>style.visibility</p:attrName>
                                        </p:attrNameLst>
                                      </p:cBhvr>
                                      <p:to>
                                        <p:strVal val="visible"/>
                                      </p:to>
                                    </p:set>
                                    <p:animEffect transition="in" filter="fade">
                                      <p:cBhvr>
                                        <p:cTn id="46" dur="1000"/>
                                        <p:tgtEl>
                                          <p:spTgt spid="1088"/>
                                        </p:tgtEl>
                                      </p:cBhvr>
                                    </p:animEffect>
                                    <p:anim calcmode="lin" valueType="num">
                                      <p:cBhvr>
                                        <p:cTn id="47" dur="1000" fill="hold"/>
                                        <p:tgtEl>
                                          <p:spTgt spid="1088"/>
                                        </p:tgtEl>
                                        <p:attrNameLst>
                                          <p:attrName>ppt_x</p:attrName>
                                        </p:attrNameLst>
                                      </p:cBhvr>
                                      <p:tavLst>
                                        <p:tav tm="0">
                                          <p:val>
                                            <p:strVal val="#ppt_x"/>
                                          </p:val>
                                        </p:tav>
                                        <p:tav tm="100000">
                                          <p:val>
                                            <p:strVal val="#ppt_x"/>
                                          </p:val>
                                        </p:tav>
                                      </p:tavLst>
                                    </p:anim>
                                    <p:anim calcmode="lin" valueType="num">
                                      <p:cBhvr>
                                        <p:cTn id="48" dur="1000" fill="hold"/>
                                        <p:tgtEl>
                                          <p:spTgt spid="1088"/>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1100"/>
                                        </p:tgtEl>
                                        <p:attrNameLst>
                                          <p:attrName>style.visibility</p:attrName>
                                        </p:attrNameLst>
                                      </p:cBhvr>
                                      <p:to>
                                        <p:strVal val="visible"/>
                                      </p:to>
                                    </p:set>
                                    <p:animEffect transition="in" filter="fade">
                                      <p:cBhvr>
                                        <p:cTn id="53" dur="1000"/>
                                        <p:tgtEl>
                                          <p:spTgt spid="1100"/>
                                        </p:tgtEl>
                                      </p:cBhvr>
                                    </p:animEffect>
                                    <p:anim calcmode="lin" valueType="num">
                                      <p:cBhvr>
                                        <p:cTn id="54" dur="1000" fill="hold"/>
                                        <p:tgtEl>
                                          <p:spTgt spid="1100"/>
                                        </p:tgtEl>
                                        <p:attrNameLst>
                                          <p:attrName>ppt_x</p:attrName>
                                        </p:attrNameLst>
                                      </p:cBhvr>
                                      <p:tavLst>
                                        <p:tav tm="0">
                                          <p:val>
                                            <p:strVal val="#ppt_x"/>
                                          </p:val>
                                        </p:tav>
                                        <p:tav tm="100000">
                                          <p:val>
                                            <p:strVal val="#ppt_x"/>
                                          </p:val>
                                        </p:tav>
                                      </p:tavLst>
                                    </p:anim>
                                    <p:anim calcmode="lin" valueType="num">
                                      <p:cBhvr>
                                        <p:cTn id="55" dur="1000" fill="hold"/>
                                        <p:tgtEl>
                                          <p:spTgt spid="1100"/>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7"/>
                                        </p:tgtEl>
                                        <p:attrNameLst>
                                          <p:attrName>style.visibility</p:attrName>
                                        </p:attrNameLst>
                                      </p:cBhvr>
                                      <p:to>
                                        <p:strVal val="visible"/>
                                      </p:to>
                                    </p:set>
                                    <p:animEffect transition="in" filter="fade">
                                      <p:cBhvr>
                                        <p:cTn id="58" dur="1000"/>
                                        <p:tgtEl>
                                          <p:spTgt spid="7"/>
                                        </p:tgtEl>
                                      </p:cBhvr>
                                    </p:animEffect>
                                    <p:anim calcmode="lin" valueType="num">
                                      <p:cBhvr>
                                        <p:cTn id="59" dur="1000" fill="hold"/>
                                        <p:tgtEl>
                                          <p:spTgt spid="7"/>
                                        </p:tgtEl>
                                        <p:attrNameLst>
                                          <p:attrName>ppt_x</p:attrName>
                                        </p:attrNameLst>
                                      </p:cBhvr>
                                      <p:tavLst>
                                        <p:tav tm="0">
                                          <p:val>
                                            <p:strVal val="#ppt_x"/>
                                          </p:val>
                                        </p:tav>
                                        <p:tav tm="100000">
                                          <p:val>
                                            <p:strVal val="#ppt_x"/>
                                          </p:val>
                                        </p:tav>
                                      </p:tavLst>
                                    </p:anim>
                                    <p:anim calcmode="lin" valueType="num">
                                      <p:cBhvr>
                                        <p:cTn id="6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grpId="0" nodeType="clickEffect">
                                  <p:stCondLst>
                                    <p:cond delay="0"/>
                                  </p:stCondLst>
                                  <p:childTnLst>
                                    <p:set>
                                      <p:cBhvr>
                                        <p:cTn id="64" dur="1" fill="hold">
                                          <p:stCondLst>
                                            <p:cond delay="0"/>
                                          </p:stCondLst>
                                        </p:cTn>
                                        <p:tgtEl>
                                          <p:spTgt spid="8"/>
                                        </p:tgtEl>
                                        <p:attrNameLst>
                                          <p:attrName>style.visibility</p:attrName>
                                        </p:attrNameLst>
                                      </p:cBhvr>
                                      <p:to>
                                        <p:strVal val="visible"/>
                                      </p:to>
                                    </p:set>
                                    <p:animEffect transition="in" filter="fade">
                                      <p:cBhvr>
                                        <p:cTn id="65" dur="1000"/>
                                        <p:tgtEl>
                                          <p:spTgt spid="8"/>
                                        </p:tgtEl>
                                      </p:cBhvr>
                                    </p:animEffect>
                                    <p:anim calcmode="lin" valueType="num">
                                      <p:cBhvr>
                                        <p:cTn id="66" dur="1000" fill="hold"/>
                                        <p:tgtEl>
                                          <p:spTgt spid="8"/>
                                        </p:tgtEl>
                                        <p:attrNameLst>
                                          <p:attrName>ppt_x</p:attrName>
                                        </p:attrNameLst>
                                      </p:cBhvr>
                                      <p:tavLst>
                                        <p:tav tm="0">
                                          <p:val>
                                            <p:strVal val="#ppt_x"/>
                                          </p:val>
                                        </p:tav>
                                        <p:tav tm="100000">
                                          <p:val>
                                            <p:strVal val="#ppt_x"/>
                                          </p:val>
                                        </p:tav>
                                      </p:tavLst>
                                    </p:anim>
                                    <p:anim calcmode="lin" valueType="num">
                                      <p:cBhvr>
                                        <p:cTn id="67" dur="1000" fill="hold"/>
                                        <p:tgtEl>
                                          <p:spTgt spid="8"/>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1094"/>
                                        </p:tgtEl>
                                        <p:attrNameLst>
                                          <p:attrName>style.visibility</p:attrName>
                                        </p:attrNameLst>
                                      </p:cBhvr>
                                      <p:to>
                                        <p:strVal val="visible"/>
                                      </p:to>
                                    </p:set>
                                    <p:animEffect transition="in" filter="fade">
                                      <p:cBhvr>
                                        <p:cTn id="70" dur="1000"/>
                                        <p:tgtEl>
                                          <p:spTgt spid="1094"/>
                                        </p:tgtEl>
                                      </p:cBhvr>
                                    </p:animEffect>
                                    <p:anim calcmode="lin" valueType="num">
                                      <p:cBhvr>
                                        <p:cTn id="71" dur="1000" fill="hold"/>
                                        <p:tgtEl>
                                          <p:spTgt spid="1094"/>
                                        </p:tgtEl>
                                        <p:attrNameLst>
                                          <p:attrName>ppt_x</p:attrName>
                                        </p:attrNameLst>
                                      </p:cBhvr>
                                      <p:tavLst>
                                        <p:tav tm="0">
                                          <p:val>
                                            <p:strVal val="#ppt_x"/>
                                          </p:val>
                                        </p:tav>
                                        <p:tav tm="100000">
                                          <p:val>
                                            <p:strVal val="#ppt_x"/>
                                          </p:val>
                                        </p:tav>
                                      </p:tavLst>
                                    </p:anim>
                                    <p:anim calcmode="lin" valueType="num">
                                      <p:cBhvr>
                                        <p:cTn id="72" dur="1000" fill="hold"/>
                                        <p:tgtEl>
                                          <p:spTgt spid="10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FC622AF-1AA0-4FEC-9B90-041F450BE819}"/>
              </a:ext>
            </a:extLst>
          </p:cNvPr>
          <p:cNvPicPr>
            <a:picLocks noChangeAspect="1"/>
          </p:cNvPicPr>
          <p:nvPr/>
        </p:nvPicPr>
        <p:blipFill>
          <a:blip r:embed="rId2"/>
          <a:stretch>
            <a:fillRect/>
          </a:stretch>
        </p:blipFill>
        <p:spPr>
          <a:xfrm>
            <a:off x="2335126" y="0"/>
            <a:ext cx="4473747" cy="1875421"/>
          </a:xfrm>
          <a:prstGeom prst="rect">
            <a:avLst/>
          </a:prstGeom>
        </p:spPr>
      </p:pic>
      <p:pic>
        <p:nvPicPr>
          <p:cNvPr id="5" name="Picture 4">
            <a:extLst>
              <a:ext uri="{FF2B5EF4-FFF2-40B4-BE49-F238E27FC236}">
                <a16:creationId xmlns:a16="http://schemas.microsoft.com/office/drawing/2014/main" id="{A3B99E12-146C-4EC8-90C1-150CAB94F45D}"/>
              </a:ext>
            </a:extLst>
          </p:cNvPr>
          <p:cNvPicPr>
            <a:picLocks noChangeAspect="1"/>
          </p:cNvPicPr>
          <p:nvPr/>
        </p:nvPicPr>
        <p:blipFill>
          <a:blip r:embed="rId3"/>
          <a:stretch>
            <a:fillRect/>
          </a:stretch>
        </p:blipFill>
        <p:spPr>
          <a:xfrm>
            <a:off x="2335126" y="3411940"/>
            <a:ext cx="4473747" cy="1731560"/>
          </a:xfrm>
          <a:prstGeom prst="rect">
            <a:avLst/>
          </a:prstGeom>
        </p:spPr>
      </p:pic>
      <p:sp>
        <p:nvSpPr>
          <p:cNvPr id="6" name="TextBox 5">
            <a:extLst>
              <a:ext uri="{FF2B5EF4-FFF2-40B4-BE49-F238E27FC236}">
                <a16:creationId xmlns:a16="http://schemas.microsoft.com/office/drawing/2014/main" id="{B492B20D-2E0E-4150-AC2F-1C1B42F4043E}"/>
              </a:ext>
            </a:extLst>
          </p:cNvPr>
          <p:cNvSpPr txBox="1"/>
          <p:nvPr/>
        </p:nvSpPr>
        <p:spPr>
          <a:xfrm>
            <a:off x="0" y="2211611"/>
            <a:ext cx="9646171" cy="1200329"/>
          </a:xfrm>
          <a:prstGeom prst="rect">
            <a:avLst/>
          </a:prstGeom>
          <a:noFill/>
        </p:spPr>
        <p:txBody>
          <a:bodyPr wrap="square" rtlCol="0">
            <a:spAutoFit/>
          </a:bodyPr>
          <a:lstStyle/>
          <a:p>
            <a:pPr algn="ctr"/>
            <a:r>
              <a:rPr lang="en-US" sz="3600" b="1" dirty="0">
                <a:latin typeface="Roboto" pitchFamily="2" charset="0"/>
                <a:ea typeface="Roboto" pitchFamily="2" charset="0"/>
              </a:rPr>
              <a:t>KẾT QUẢ NGHIÊN CỨU VÀ BÀN LUẬN</a:t>
            </a:r>
          </a:p>
          <a:p>
            <a:pPr algn="ctr"/>
            <a:endParaRPr lang="en-US" sz="3600" dirty="0">
              <a:latin typeface="Roboto" pitchFamily="2" charset="0"/>
              <a:ea typeface="Roboto" pitchFamily="2" charset="0"/>
            </a:endParaRPr>
          </a:p>
        </p:txBody>
      </p:sp>
      <p:sp>
        <p:nvSpPr>
          <p:cNvPr id="7" name="Rectangle 6">
            <a:extLst>
              <a:ext uri="{FF2B5EF4-FFF2-40B4-BE49-F238E27FC236}">
                <a16:creationId xmlns:a16="http://schemas.microsoft.com/office/drawing/2014/main" id="{8092D552-FB0C-4263-873E-588483F6DC46}"/>
              </a:ext>
            </a:extLst>
          </p:cNvPr>
          <p:cNvSpPr/>
          <p:nvPr/>
        </p:nvSpPr>
        <p:spPr>
          <a:xfrm>
            <a:off x="2335126" y="-142407"/>
            <a:ext cx="4473747" cy="2017828"/>
          </a:xfrm>
          <a:prstGeom prst="rect">
            <a:avLst/>
          </a:prstGeom>
          <a:solidFill>
            <a:schemeClr val="accent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B765564-D0EE-4C9C-A128-614533839D08}"/>
              </a:ext>
            </a:extLst>
          </p:cNvPr>
          <p:cNvSpPr/>
          <p:nvPr/>
        </p:nvSpPr>
        <p:spPr>
          <a:xfrm>
            <a:off x="2335125" y="3411940"/>
            <a:ext cx="4473748" cy="2017828"/>
          </a:xfrm>
          <a:prstGeom prst="rect">
            <a:avLst/>
          </a:prstGeom>
          <a:solidFill>
            <a:schemeClr val="accent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97330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FE3956E-4BE7-4A3D-9D23-CA26DD72D17B}"/>
              </a:ext>
            </a:extLst>
          </p:cNvPr>
          <p:cNvSpPr/>
          <p:nvPr/>
        </p:nvSpPr>
        <p:spPr>
          <a:xfrm>
            <a:off x="-397792" y="2903589"/>
            <a:ext cx="10678333" cy="51144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18D91C8-B3F6-4183-A073-C16EC6365ECA}"/>
              </a:ext>
            </a:extLst>
          </p:cNvPr>
          <p:cNvSpPr/>
          <p:nvPr/>
        </p:nvSpPr>
        <p:spPr>
          <a:xfrm>
            <a:off x="-472700" y="2242208"/>
            <a:ext cx="10678333" cy="5114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FB557612-50F9-43D1-9BF3-D91190F80498}"/>
              </a:ext>
            </a:extLst>
          </p:cNvPr>
          <p:cNvSpPr/>
          <p:nvPr/>
        </p:nvSpPr>
        <p:spPr>
          <a:xfrm>
            <a:off x="-472699" y="1580827"/>
            <a:ext cx="10678333" cy="5114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362" name="Picture 2">
            <a:extLst>
              <a:ext uri="{FF2B5EF4-FFF2-40B4-BE49-F238E27FC236}">
                <a16:creationId xmlns:a16="http://schemas.microsoft.com/office/drawing/2014/main" id="{FB541B85-23C6-460B-9813-6A7EE26016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241" y="1346977"/>
            <a:ext cx="4139759" cy="2328216"/>
          </a:xfrm>
          <a:prstGeom prst="rect">
            <a:avLst/>
          </a:prstGeom>
          <a:noFill/>
          <a:extLst>
            <a:ext uri="{909E8E84-426E-40DD-AFC4-6F175D3DCCD1}">
              <a14:hiddenFill xmlns:a14="http://schemas.microsoft.com/office/drawing/2010/main">
                <a:solidFill>
                  <a:srgbClr val="FFFFFF"/>
                </a:solidFill>
              </a14:hiddenFill>
            </a:ext>
          </a:extLst>
        </p:spPr>
      </p:pic>
      <p:pic>
        <p:nvPicPr>
          <p:cNvPr id="15364" name="Picture 4">
            <a:extLst>
              <a:ext uri="{FF2B5EF4-FFF2-40B4-BE49-F238E27FC236}">
                <a16:creationId xmlns:a16="http://schemas.microsoft.com/office/drawing/2014/main" id="{88FB2DF8-998A-4A6B-89F0-FD650C7365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5727" y="1346977"/>
            <a:ext cx="4139760" cy="232821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24537D43-3DFD-4B66-9704-AD32DD01D0E5}"/>
              </a:ext>
            </a:extLst>
          </p:cNvPr>
          <p:cNvSpPr/>
          <p:nvPr/>
        </p:nvSpPr>
        <p:spPr>
          <a:xfrm>
            <a:off x="369374" y="3799194"/>
            <a:ext cx="4572000" cy="738664"/>
          </a:xfrm>
          <a:prstGeom prst="rect">
            <a:avLst/>
          </a:prstGeom>
        </p:spPr>
        <p:txBody>
          <a:bodyPr>
            <a:spAutoFit/>
          </a:bodyPr>
          <a:lstStyle/>
          <a:p>
            <a:pPr marL="228600"/>
            <a:r>
              <a:rPr lang="vi-VN" b="1" i="1" dirty="0">
                <a:latin typeface="Roboto" pitchFamily="2" charset="0"/>
                <a:ea typeface="Roboto" pitchFamily="2" charset="0"/>
              </a:rPr>
              <a:t>Máy đo chất lượng không khí và truyền tín hiệu</a:t>
            </a:r>
          </a:p>
          <a:p>
            <a:br>
              <a:rPr lang="vi-VN" b="1" i="1" dirty="0">
                <a:latin typeface="Roboto" pitchFamily="2" charset="0"/>
                <a:ea typeface="Roboto" pitchFamily="2" charset="0"/>
              </a:rPr>
            </a:br>
            <a:endParaRPr lang="en-US" b="1" i="1" dirty="0">
              <a:latin typeface="Roboto" pitchFamily="2" charset="0"/>
              <a:ea typeface="Roboto" pitchFamily="2" charset="0"/>
            </a:endParaRPr>
          </a:p>
        </p:txBody>
      </p:sp>
      <p:sp>
        <p:nvSpPr>
          <p:cNvPr id="9" name="Rectangle 8">
            <a:extLst>
              <a:ext uri="{FF2B5EF4-FFF2-40B4-BE49-F238E27FC236}">
                <a16:creationId xmlns:a16="http://schemas.microsoft.com/office/drawing/2014/main" id="{C473F0DB-F978-4343-9111-F5AF6ED0302B}"/>
              </a:ext>
            </a:extLst>
          </p:cNvPr>
          <p:cNvSpPr/>
          <p:nvPr/>
        </p:nvSpPr>
        <p:spPr>
          <a:xfrm>
            <a:off x="4661941" y="3799194"/>
            <a:ext cx="4572000" cy="738664"/>
          </a:xfrm>
          <a:prstGeom prst="rect">
            <a:avLst/>
          </a:prstGeom>
        </p:spPr>
        <p:txBody>
          <a:bodyPr>
            <a:spAutoFit/>
          </a:bodyPr>
          <a:lstStyle/>
          <a:p>
            <a:pPr marL="228600" algn="ctr"/>
            <a:r>
              <a:rPr lang="en-US" b="1" i="1" dirty="0" err="1">
                <a:latin typeface="Roboto" pitchFamily="2" charset="0"/>
                <a:ea typeface="Roboto" pitchFamily="2" charset="0"/>
              </a:rPr>
              <a:t>Máy</a:t>
            </a:r>
            <a:r>
              <a:rPr lang="en-US" b="1" i="1" dirty="0">
                <a:latin typeface="Roboto" pitchFamily="2" charset="0"/>
                <a:ea typeface="Roboto" pitchFamily="2" charset="0"/>
              </a:rPr>
              <a:t> </a:t>
            </a:r>
            <a:r>
              <a:rPr lang="en-US" b="1" i="1" dirty="0" err="1">
                <a:latin typeface="Roboto" pitchFamily="2" charset="0"/>
                <a:ea typeface="Roboto" pitchFamily="2" charset="0"/>
              </a:rPr>
              <a:t>nhận</a:t>
            </a:r>
            <a:r>
              <a:rPr lang="en-US" b="1" i="1" dirty="0">
                <a:latin typeface="Roboto" pitchFamily="2" charset="0"/>
                <a:ea typeface="Roboto" pitchFamily="2" charset="0"/>
              </a:rPr>
              <a:t> </a:t>
            </a:r>
            <a:r>
              <a:rPr lang="en-US" b="1" i="1" dirty="0" err="1">
                <a:latin typeface="Roboto" pitchFamily="2" charset="0"/>
                <a:ea typeface="Roboto" pitchFamily="2" charset="0"/>
              </a:rPr>
              <a:t>tín</a:t>
            </a:r>
            <a:r>
              <a:rPr lang="en-US" b="1" i="1" dirty="0">
                <a:latin typeface="Roboto" pitchFamily="2" charset="0"/>
                <a:ea typeface="Roboto" pitchFamily="2" charset="0"/>
              </a:rPr>
              <a:t> </a:t>
            </a:r>
            <a:r>
              <a:rPr lang="en-US" b="1" i="1" dirty="0" err="1">
                <a:latin typeface="Roboto" pitchFamily="2" charset="0"/>
                <a:ea typeface="Roboto" pitchFamily="2" charset="0"/>
              </a:rPr>
              <a:t>hiệu</a:t>
            </a:r>
            <a:r>
              <a:rPr lang="en-US" b="1" i="1" dirty="0">
                <a:latin typeface="Roboto" pitchFamily="2" charset="0"/>
                <a:ea typeface="Roboto" pitchFamily="2" charset="0"/>
              </a:rPr>
              <a:t> </a:t>
            </a:r>
            <a:r>
              <a:rPr lang="en-US" b="1" i="1" dirty="0" err="1">
                <a:latin typeface="Roboto" pitchFamily="2" charset="0"/>
                <a:ea typeface="Roboto" pitchFamily="2" charset="0"/>
              </a:rPr>
              <a:t>và</a:t>
            </a:r>
            <a:r>
              <a:rPr lang="en-US" b="1" i="1" dirty="0">
                <a:latin typeface="Roboto" pitchFamily="2" charset="0"/>
                <a:ea typeface="Roboto" pitchFamily="2" charset="0"/>
              </a:rPr>
              <a:t> </a:t>
            </a:r>
            <a:r>
              <a:rPr lang="en-US" b="1" i="1" dirty="0" err="1">
                <a:latin typeface="Roboto" pitchFamily="2" charset="0"/>
                <a:ea typeface="Roboto" pitchFamily="2" charset="0"/>
              </a:rPr>
              <a:t>hiện</a:t>
            </a:r>
            <a:r>
              <a:rPr lang="en-US" b="1" i="1" dirty="0">
                <a:latin typeface="Roboto" pitchFamily="2" charset="0"/>
                <a:ea typeface="Roboto" pitchFamily="2" charset="0"/>
              </a:rPr>
              <a:t> </a:t>
            </a:r>
            <a:r>
              <a:rPr lang="en-US" b="1" i="1" dirty="0" err="1">
                <a:latin typeface="Roboto" pitchFamily="2" charset="0"/>
                <a:ea typeface="Roboto" pitchFamily="2" charset="0"/>
              </a:rPr>
              <a:t>thị</a:t>
            </a:r>
            <a:r>
              <a:rPr lang="en-US" b="1" i="1" dirty="0">
                <a:latin typeface="Roboto" pitchFamily="2" charset="0"/>
                <a:ea typeface="Roboto" pitchFamily="2" charset="0"/>
              </a:rPr>
              <a:t> </a:t>
            </a:r>
            <a:r>
              <a:rPr lang="en-US" b="1" i="1" dirty="0" err="1">
                <a:latin typeface="Roboto" pitchFamily="2" charset="0"/>
                <a:ea typeface="Roboto" pitchFamily="2" charset="0"/>
              </a:rPr>
              <a:t>thông</a:t>
            </a:r>
            <a:r>
              <a:rPr lang="en-US" b="1" i="1" dirty="0">
                <a:latin typeface="Roboto" pitchFamily="2" charset="0"/>
                <a:ea typeface="Roboto" pitchFamily="2" charset="0"/>
              </a:rPr>
              <a:t> </a:t>
            </a:r>
            <a:r>
              <a:rPr lang="en-US" b="1" i="1" dirty="0" err="1">
                <a:latin typeface="Roboto" pitchFamily="2" charset="0"/>
                <a:ea typeface="Roboto" pitchFamily="2" charset="0"/>
              </a:rPr>
              <a:t>số</a:t>
            </a:r>
            <a:endParaRPr lang="en-US" b="1" i="1" dirty="0">
              <a:latin typeface="Roboto" pitchFamily="2" charset="0"/>
              <a:ea typeface="Roboto" pitchFamily="2" charset="0"/>
            </a:endParaRPr>
          </a:p>
          <a:p>
            <a:pPr algn="ctr"/>
            <a:br>
              <a:rPr lang="en-US" b="1" i="1" dirty="0">
                <a:latin typeface="Roboto" pitchFamily="2" charset="0"/>
                <a:ea typeface="Roboto" pitchFamily="2" charset="0"/>
              </a:rPr>
            </a:br>
            <a:endParaRPr lang="en-US" b="1" i="1" dirty="0">
              <a:latin typeface="Roboto" pitchFamily="2" charset="0"/>
              <a:ea typeface="Roboto" pitchFamily="2" charset="0"/>
            </a:endParaRPr>
          </a:p>
        </p:txBody>
      </p:sp>
    </p:spTree>
    <p:extLst>
      <p:ext uri="{BB962C8B-B14F-4D97-AF65-F5344CB8AC3E}">
        <p14:creationId xmlns:p14="http://schemas.microsoft.com/office/powerpoint/2010/main" val="33084371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362"/>
                                        </p:tgtEl>
                                        <p:attrNameLst>
                                          <p:attrName>style.visibility</p:attrName>
                                        </p:attrNameLst>
                                      </p:cBhvr>
                                      <p:to>
                                        <p:strVal val="visible"/>
                                      </p:to>
                                    </p:set>
                                    <p:animEffect transition="in" filter="fade">
                                      <p:cBhvr>
                                        <p:cTn id="7" dur="1000"/>
                                        <p:tgtEl>
                                          <p:spTgt spid="15362"/>
                                        </p:tgtEl>
                                      </p:cBhvr>
                                    </p:animEffect>
                                    <p:anim calcmode="lin" valueType="num">
                                      <p:cBhvr>
                                        <p:cTn id="8" dur="1000" fill="hold"/>
                                        <p:tgtEl>
                                          <p:spTgt spid="15362"/>
                                        </p:tgtEl>
                                        <p:attrNameLst>
                                          <p:attrName>ppt_x</p:attrName>
                                        </p:attrNameLst>
                                      </p:cBhvr>
                                      <p:tavLst>
                                        <p:tav tm="0">
                                          <p:val>
                                            <p:strVal val="#ppt_x"/>
                                          </p:val>
                                        </p:tav>
                                        <p:tav tm="100000">
                                          <p:val>
                                            <p:strVal val="#ppt_x"/>
                                          </p:val>
                                        </p:tav>
                                      </p:tavLst>
                                    </p:anim>
                                    <p:anim calcmode="lin" valueType="num">
                                      <p:cBhvr>
                                        <p:cTn id="9" dur="1000" fill="hold"/>
                                        <p:tgtEl>
                                          <p:spTgt spid="1536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5364"/>
                                        </p:tgtEl>
                                        <p:attrNameLst>
                                          <p:attrName>style.visibility</p:attrName>
                                        </p:attrNameLst>
                                      </p:cBhvr>
                                      <p:to>
                                        <p:strVal val="visible"/>
                                      </p:to>
                                    </p:set>
                                    <p:animEffect transition="in" filter="fade">
                                      <p:cBhvr>
                                        <p:cTn id="19" dur="1000"/>
                                        <p:tgtEl>
                                          <p:spTgt spid="15364"/>
                                        </p:tgtEl>
                                      </p:cBhvr>
                                    </p:animEffect>
                                    <p:anim calcmode="lin" valueType="num">
                                      <p:cBhvr>
                                        <p:cTn id="20" dur="1000" fill="hold"/>
                                        <p:tgtEl>
                                          <p:spTgt spid="15364"/>
                                        </p:tgtEl>
                                        <p:attrNameLst>
                                          <p:attrName>ppt_x</p:attrName>
                                        </p:attrNameLst>
                                      </p:cBhvr>
                                      <p:tavLst>
                                        <p:tav tm="0">
                                          <p:val>
                                            <p:strVal val="#ppt_x"/>
                                          </p:val>
                                        </p:tav>
                                        <p:tav tm="100000">
                                          <p:val>
                                            <p:strVal val="#ppt_x"/>
                                          </p:val>
                                        </p:tav>
                                      </p:tavLst>
                                    </p:anim>
                                    <p:anim calcmode="lin" valueType="num">
                                      <p:cBhvr>
                                        <p:cTn id="21" dur="1000" fill="hold"/>
                                        <p:tgtEl>
                                          <p:spTgt spid="15364"/>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cxnSp>
        <p:nvCxnSpPr>
          <p:cNvPr id="94" name="Google Shape;94;p16"/>
          <p:cNvCxnSpPr/>
          <p:nvPr/>
        </p:nvCxnSpPr>
        <p:spPr>
          <a:xfrm>
            <a:off x="1596593" y="3836686"/>
            <a:ext cx="5847000" cy="0"/>
          </a:xfrm>
          <a:prstGeom prst="straightConnector1">
            <a:avLst/>
          </a:prstGeom>
          <a:noFill/>
          <a:ln w="19050" cap="flat" cmpd="sng">
            <a:solidFill>
              <a:srgbClr val="000000"/>
            </a:solidFill>
            <a:prstDash val="solid"/>
            <a:round/>
            <a:headEnd type="none" w="med" len="med"/>
            <a:tailEnd type="none" w="med" len="med"/>
          </a:ln>
        </p:spPr>
      </p:cxnSp>
      <p:sp>
        <p:nvSpPr>
          <p:cNvPr id="97" name="Google Shape;97;p16"/>
          <p:cNvSpPr/>
          <p:nvPr/>
        </p:nvSpPr>
        <p:spPr>
          <a:xfrm>
            <a:off x="1002618" y="2081374"/>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p:nvPr/>
        </p:nvSpPr>
        <p:spPr>
          <a:xfrm>
            <a:off x="1085118" y="2163874"/>
            <a:ext cx="1018800" cy="101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6"/>
          <p:cNvSpPr/>
          <p:nvPr/>
        </p:nvSpPr>
        <p:spPr>
          <a:xfrm>
            <a:off x="1512018" y="3330824"/>
            <a:ext cx="165000" cy="1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6"/>
          <p:cNvSpPr/>
          <p:nvPr/>
        </p:nvSpPr>
        <p:spPr>
          <a:xfrm>
            <a:off x="1546068" y="3561474"/>
            <a:ext cx="96900" cy="96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6"/>
          <p:cNvSpPr/>
          <p:nvPr/>
        </p:nvSpPr>
        <p:spPr>
          <a:xfrm>
            <a:off x="1485468" y="3724024"/>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6"/>
          <p:cNvSpPr/>
          <p:nvPr/>
        </p:nvSpPr>
        <p:spPr>
          <a:xfrm>
            <a:off x="1520418" y="3758869"/>
            <a:ext cx="148200" cy="14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6"/>
          <p:cNvSpPr txBox="1"/>
          <p:nvPr/>
        </p:nvSpPr>
        <p:spPr>
          <a:xfrm>
            <a:off x="652218" y="4197599"/>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700" b="1" dirty="0" err="1">
                <a:solidFill>
                  <a:schemeClr val="accent1"/>
                </a:solidFill>
                <a:latin typeface="Roboto" pitchFamily="2" charset="0"/>
                <a:ea typeface="Roboto" pitchFamily="2" charset="0"/>
                <a:cs typeface="Fira Sans Extra Condensed Medium"/>
                <a:sym typeface="Fira Sans Extra Condensed Medium"/>
              </a:rPr>
              <a:t>Lý</a:t>
            </a:r>
            <a:r>
              <a:rPr lang="en-US" sz="1700" b="1" dirty="0">
                <a:solidFill>
                  <a:schemeClr val="accent1"/>
                </a:solidFill>
                <a:latin typeface="Roboto" pitchFamily="2" charset="0"/>
                <a:ea typeface="Roboto" pitchFamily="2" charset="0"/>
                <a:cs typeface="Fira Sans Extra Condensed Medium"/>
                <a:sym typeface="Fira Sans Extra Condensed Medium"/>
              </a:rPr>
              <a:t> do</a:t>
            </a:r>
            <a:endParaRPr sz="1700" b="1" dirty="0">
              <a:solidFill>
                <a:schemeClr val="accent1"/>
              </a:solidFill>
              <a:latin typeface="Roboto" pitchFamily="2" charset="0"/>
              <a:ea typeface="Roboto" pitchFamily="2" charset="0"/>
              <a:cs typeface="Fira Sans Extra Condensed Medium"/>
              <a:sym typeface="Fira Sans Extra Condensed Medium"/>
            </a:endParaRPr>
          </a:p>
        </p:txBody>
      </p:sp>
      <p:sp>
        <p:nvSpPr>
          <p:cNvPr id="106" name="Google Shape;106;p16"/>
          <p:cNvSpPr/>
          <p:nvPr/>
        </p:nvSpPr>
        <p:spPr>
          <a:xfrm>
            <a:off x="6841518" y="2081374"/>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6"/>
          <p:cNvSpPr/>
          <p:nvPr/>
        </p:nvSpPr>
        <p:spPr>
          <a:xfrm>
            <a:off x="6924018" y="2163874"/>
            <a:ext cx="1018800" cy="1018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6"/>
          <p:cNvSpPr/>
          <p:nvPr/>
        </p:nvSpPr>
        <p:spPr>
          <a:xfrm>
            <a:off x="7350918" y="3330824"/>
            <a:ext cx="165000" cy="165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6"/>
          <p:cNvSpPr/>
          <p:nvPr/>
        </p:nvSpPr>
        <p:spPr>
          <a:xfrm>
            <a:off x="7384968" y="3561474"/>
            <a:ext cx="96900" cy="9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6"/>
          <p:cNvSpPr/>
          <p:nvPr/>
        </p:nvSpPr>
        <p:spPr>
          <a:xfrm>
            <a:off x="7324368" y="3724024"/>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6"/>
          <p:cNvSpPr/>
          <p:nvPr/>
        </p:nvSpPr>
        <p:spPr>
          <a:xfrm>
            <a:off x="7359318" y="3758869"/>
            <a:ext cx="148200" cy="14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6"/>
          <p:cNvSpPr txBox="1"/>
          <p:nvPr/>
        </p:nvSpPr>
        <p:spPr>
          <a:xfrm>
            <a:off x="6491118" y="4197599"/>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700" b="1" dirty="0">
                <a:solidFill>
                  <a:schemeClr val="accent4"/>
                </a:solidFill>
                <a:latin typeface="Roboto" pitchFamily="2" charset="0"/>
                <a:ea typeface="Roboto" pitchFamily="2" charset="0"/>
                <a:cs typeface="Fira Sans Extra Condensed Medium"/>
                <a:sym typeface="Fira Sans Extra Condensed Medium"/>
              </a:rPr>
              <a:t>Ý </a:t>
            </a:r>
            <a:r>
              <a:rPr lang="en-US" sz="1700" b="1" dirty="0" err="1">
                <a:solidFill>
                  <a:schemeClr val="accent4"/>
                </a:solidFill>
                <a:latin typeface="Roboto" pitchFamily="2" charset="0"/>
                <a:ea typeface="Roboto" pitchFamily="2" charset="0"/>
                <a:cs typeface="Fira Sans Extra Condensed Medium"/>
                <a:sym typeface="Fira Sans Extra Condensed Medium"/>
              </a:rPr>
              <a:t>nghĩa</a:t>
            </a:r>
            <a:endParaRPr lang="en-US" sz="1700" b="1" dirty="0">
              <a:solidFill>
                <a:schemeClr val="accent4"/>
              </a:solidFill>
              <a:latin typeface="Roboto" pitchFamily="2" charset="0"/>
              <a:ea typeface="Roboto" pitchFamily="2" charset="0"/>
              <a:cs typeface="Fira Sans Extra Condensed Medium"/>
              <a:sym typeface="Fira Sans Extra Condensed Medium"/>
            </a:endParaRPr>
          </a:p>
          <a:p>
            <a:pPr marL="0" lvl="0" indent="0" algn="ctr" rtl="0">
              <a:spcBef>
                <a:spcPts val="0"/>
              </a:spcBef>
              <a:spcAft>
                <a:spcPts val="0"/>
              </a:spcAft>
              <a:buNone/>
            </a:pPr>
            <a:r>
              <a:rPr lang="en-US" sz="1700" b="1" dirty="0">
                <a:solidFill>
                  <a:schemeClr val="accent4"/>
                </a:solidFill>
                <a:latin typeface="Roboto" pitchFamily="2" charset="0"/>
                <a:ea typeface="Roboto" pitchFamily="2" charset="0"/>
                <a:cs typeface="Fira Sans Extra Condensed Medium"/>
                <a:sym typeface="Fira Sans Extra Condensed Medium"/>
              </a:rPr>
              <a:t> </a:t>
            </a:r>
            <a:r>
              <a:rPr lang="en-US" sz="1700" b="1" dirty="0" err="1">
                <a:solidFill>
                  <a:schemeClr val="accent4"/>
                </a:solidFill>
                <a:latin typeface="Roboto" pitchFamily="2" charset="0"/>
                <a:ea typeface="Roboto" pitchFamily="2" charset="0"/>
                <a:cs typeface="Fira Sans Extra Condensed Medium"/>
                <a:sym typeface="Fira Sans Extra Condensed Medium"/>
              </a:rPr>
              <a:t>của</a:t>
            </a:r>
            <a:r>
              <a:rPr lang="en-US" sz="1700" b="1" dirty="0">
                <a:solidFill>
                  <a:schemeClr val="accent4"/>
                </a:solidFill>
                <a:latin typeface="Roboto" pitchFamily="2" charset="0"/>
                <a:ea typeface="Roboto" pitchFamily="2" charset="0"/>
                <a:cs typeface="Fira Sans Extra Condensed Medium"/>
                <a:sym typeface="Fira Sans Extra Condensed Medium"/>
              </a:rPr>
              <a:t> </a:t>
            </a:r>
            <a:r>
              <a:rPr lang="en-US" sz="1700" b="1" dirty="0" err="1">
                <a:solidFill>
                  <a:schemeClr val="accent4"/>
                </a:solidFill>
                <a:latin typeface="Roboto" pitchFamily="2" charset="0"/>
                <a:ea typeface="Roboto" pitchFamily="2" charset="0"/>
                <a:cs typeface="Fira Sans Extra Condensed Medium"/>
                <a:sym typeface="Fira Sans Extra Condensed Medium"/>
              </a:rPr>
              <a:t>đề</a:t>
            </a:r>
            <a:r>
              <a:rPr lang="en-US" sz="1700" b="1" dirty="0">
                <a:solidFill>
                  <a:schemeClr val="accent4"/>
                </a:solidFill>
                <a:latin typeface="Roboto" pitchFamily="2" charset="0"/>
                <a:ea typeface="Roboto" pitchFamily="2" charset="0"/>
                <a:cs typeface="Fira Sans Extra Condensed Medium"/>
                <a:sym typeface="Fira Sans Extra Condensed Medium"/>
              </a:rPr>
              <a:t> </a:t>
            </a:r>
            <a:r>
              <a:rPr lang="en-US" sz="1700" b="1" dirty="0" err="1">
                <a:solidFill>
                  <a:schemeClr val="accent4"/>
                </a:solidFill>
                <a:latin typeface="Roboto" pitchFamily="2" charset="0"/>
                <a:ea typeface="Roboto" pitchFamily="2" charset="0"/>
                <a:cs typeface="Fira Sans Extra Condensed Medium"/>
                <a:sym typeface="Fira Sans Extra Condensed Medium"/>
              </a:rPr>
              <a:t>tài</a:t>
            </a:r>
            <a:endParaRPr lang="en-US" sz="1700" b="1" dirty="0">
              <a:solidFill>
                <a:schemeClr val="accent4"/>
              </a:solidFill>
              <a:latin typeface="Roboto" pitchFamily="2" charset="0"/>
              <a:ea typeface="Roboto" pitchFamily="2" charset="0"/>
              <a:cs typeface="Fira Sans Extra Condensed Medium"/>
              <a:sym typeface="Fira Sans Extra Condensed Medium"/>
            </a:endParaRPr>
          </a:p>
        </p:txBody>
      </p:sp>
      <p:sp>
        <p:nvSpPr>
          <p:cNvPr id="115" name="Google Shape;115;p16"/>
          <p:cNvSpPr/>
          <p:nvPr/>
        </p:nvSpPr>
        <p:spPr>
          <a:xfrm>
            <a:off x="2948918" y="2081374"/>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3031418" y="2163874"/>
            <a:ext cx="1018800" cy="1018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a:off x="3458318" y="3330824"/>
            <a:ext cx="165000" cy="165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p:nvPr/>
        </p:nvSpPr>
        <p:spPr>
          <a:xfrm>
            <a:off x="3492368" y="3561474"/>
            <a:ext cx="96900" cy="9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p:nvPr/>
        </p:nvSpPr>
        <p:spPr>
          <a:xfrm>
            <a:off x="3431768" y="3724024"/>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6"/>
          <p:cNvSpPr/>
          <p:nvPr/>
        </p:nvSpPr>
        <p:spPr>
          <a:xfrm>
            <a:off x="3466718" y="3758869"/>
            <a:ext cx="148200" cy="14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6"/>
          <p:cNvSpPr txBox="1"/>
          <p:nvPr/>
        </p:nvSpPr>
        <p:spPr>
          <a:xfrm>
            <a:off x="2598518" y="4197599"/>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700" b="1" dirty="0" err="1">
                <a:solidFill>
                  <a:schemeClr val="accent2"/>
                </a:solidFill>
                <a:latin typeface="Roboto" pitchFamily="2" charset="0"/>
                <a:ea typeface="Roboto" pitchFamily="2" charset="0"/>
                <a:cs typeface="Fira Sans Extra Condensed Medium"/>
                <a:sym typeface="Fira Sans Extra Condensed Medium"/>
              </a:rPr>
              <a:t>Đối</a:t>
            </a:r>
            <a:r>
              <a:rPr lang="en-US" sz="1700" b="1" dirty="0">
                <a:solidFill>
                  <a:schemeClr val="accent2"/>
                </a:solidFill>
                <a:latin typeface="Roboto" pitchFamily="2" charset="0"/>
                <a:ea typeface="Roboto" pitchFamily="2" charset="0"/>
                <a:cs typeface="Fira Sans Extra Condensed Medium"/>
                <a:sym typeface="Fira Sans Extra Condensed Medium"/>
              </a:rPr>
              <a:t> t</a:t>
            </a:r>
            <a:r>
              <a:rPr lang="vi-VN" sz="1700" b="1" dirty="0">
                <a:solidFill>
                  <a:schemeClr val="accent2"/>
                </a:solidFill>
                <a:latin typeface="Roboto" pitchFamily="2" charset="0"/>
                <a:ea typeface="Roboto" pitchFamily="2" charset="0"/>
                <a:cs typeface="Fira Sans Extra Condensed Medium"/>
                <a:sym typeface="Fira Sans Extra Condensed Medium"/>
              </a:rPr>
              <a:t>ư</a:t>
            </a:r>
            <a:r>
              <a:rPr lang="en-US" sz="1700" b="1" dirty="0" err="1">
                <a:solidFill>
                  <a:schemeClr val="accent2"/>
                </a:solidFill>
                <a:latin typeface="Roboto" pitchFamily="2" charset="0"/>
                <a:ea typeface="Roboto" pitchFamily="2" charset="0"/>
                <a:cs typeface="Fira Sans Extra Condensed Medium"/>
                <a:sym typeface="Fira Sans Extra Condensed Medium"/>
              </a:rPr>
              <a:t>ợng</a:t>
            </a:r>
            <a:r>
              <a:rPr lang="en-US" sz="1700" b="1" dirty="0">
                <a:solidFill>
                  <a:schemeClr val="accent2"/>
                </a:solidFill>
                <a:latin typeface="Roboto" pitchFamily="2" charset="0"/>
                <a:ea typeface="Roboto" pitchFamily="2" charset="0"/>
                <a:cs typeface="Fira Sans Extra Condensed Medium"/>
                <a:sym typeface="Fira Sans Extra Condensed Medium"/>
              </a:rPr>
              <a:t> </a:t>
            </a:r>
          </a:p>
          <a:p>
            <a:pPr marL="0" lvl="0" indent="0" algn="ctr" rtl="0">
              <a:spcBef>
                <a:spcPts val="0"/>
              </a:spcBef>
              <a:spcAft>
                <a:spcPts val="0"/>
              </a:spcAft>
              <a:buNone/>
            </a:pPr>
            <a:r>
              <a:rPr lang="en-US" sz="1700" b="1" dirty="0" err="1">
                <a:solidFill>
                  <a:schemeClr val="accent2"/>
                </a:solidFill>
                <a:latin typeface="Roboto" pitchFamily="2" charset="0"/>
                <a:ea typeface="Roboto" pitchFamily="2" charset="0"/>
                <a:cs typeface="Fira Sans Extra Condensed Medium"/>
                <a:sym typeface="Fira Sans Extra Condensed Medium"/>
              </a:rPr>
              <a:t>nghiên</a:t>
            </a:r>
            <a:r>
              <a:rPr lang="en-US" sz="1700" b="1" dirty="0">
                <a:solidFill>
                  <a:schemeClr val="accent2"/>
                </a:solidFill>
                <a:latin typeface="Roboto" pitchFamily="2" charset="0"/>
                <a:ea typeface="Roboto" pitchFamily="2" charset="0"/>
                <a:cs typeface="Fira Sans Extra Condensed Medium"/>
                <a:sym typeface="Fira Sans Extra Condensed Medium"/>
              </a:rPr>
              <a:t> </a:t>
            </a:r>
            <a:r>
              <a:rPr lang="en-US" sz="1700" b="1" dirty="0" err="1">
                <a:solidFill>
                  <a:schemeClr val="accent2"/>
                </a:solidFill>
                <a:latin typeface="Roboto" pitchFamily="2" charset="0"/>
                <a:ea typeface="Roboto" pitchFamily="2" charset="0"/>
                <a:cs typeface="Fira Sans Extra Condensed Medium"/>
                <a:sym typeface="Fira Sans Extra Condensed Medium"/>
              </a:rPr>
              <a:t>cứu</a:t>
            </a:r>
            <a:endParaRPr sz="1700" b="1" dirty="0">
              <a:solidFill>
                <a:schemeClr val="accent2"/>
              </a:solidFill>
              <a:latin typeface="Roboto" pitchFamily="2" charset="0"/>
              <a:ea typeface="Roboto" pitchFamily="2" charset="0"/>
              <a:cs typeface="Fira Sans Extra Condensed Medium"/>
              <a:sym typeface="Fira Sans Extra Condensed Medium"/>
            </a:endParaRPr>
          </a:p>
        </p:txBody>
      </p:sp>
      <p:sp>
        <p:nvSpPr>
          <p:cNvPr id="124" name="Google Shape;124;p16"/>
          <p:cNvSpPr/>
          <p:nvPr/>
        </p:nvSpPr>
        <p:spPr>
          <a:xfrm>
            <a:off x="4895218" y="2081374"/>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a:off x="4977718" y="2163874"/>
            <a:ext cx="1018800" cy="101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a:off x="5404618" y="3330824"/>
            <a:ext cx="165000" cy="165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a:off x="5438668" y="3561474"/>
            <a:ext cx="96900" cy="96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a:off x="5378068" y="3724024"/>
            <a:ext cx="218100" cy="218100"/>
          </a:xfrm>
          <a:prstGeom prst="ellipse">
            <a:avLst/>
          </a:prstGeom>
          <a:solidFill>
            <a:schemeClr val="l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a:off x="5413018" y="3758869"/>
            <a:ext cx="148200" cy="14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txBox="1"/>
          <p:nvPr/>
        </p:nvSpPr>
        <p:spPr>
          <a:xfrm>
            <a:off x="4544818" y="4197599"/>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700" b="1" dirty="0" err="1">
                <a:solidFill>
                  <a:schemeClr val="accent3"/>
                </a:solidFill>
                <a:latin typeface="Roboto" pitchFamily="2" charset="0"/>
                <a:ea typeface="Roboto" pitchFamily="2" charset="0"/>
                <a:cs typeface="Fira Sans Extra Condensed Medium"/>
                <a:sym typeface="Fira Sans Extra Condensed Medium"/>
              </a:rPr>
              <a:t>Mục</a:t>
            </a:r>
            <a:r>
              <a:rPr lang="en-US" sz="1700" b="1" dirty="0">
                <a:solidFill>
                  <a:schemeClr val="accent3"/>
                </a:solidFill>
                <a:latin typeface="Roboto" pitchFamily="2" charset="0"/>
                <a:ea typeface="Roboto" pitchFamily="2" charset="0"/>
                <a:cs typeface="Fira Sans Extra Condensed Medium"/>
                <a:sym typeface="Fira Sans Extra Condensed Medium"/>
              </a:rPr>
              <a:t> </a:t>
            </a:r>
            <a:r>
              <a:rPr lang="en-US" sz="1700" b="1" dirty="0" err="1">
                <a:solidFill>
                  <a:schemeClr val="accent3"/>
                </a:solidFill>
                <a:latin typeface="Roboto" pitchFamily="2" charset="0"/>
                <a:ea typeface="Roboto" pitchFamily="2" charset="0"/>
                <a:cs typeface="Fira Sans Extra Condensed Medium"/>
                <a:sym typeface="Fira Sans Extra Condensed Medium"/>
              </a:rPr>
              <a:t>tiêu</a:t>
            </a:r>
            <a:r>
              <a:rPr lang="en-US" sz="1700" b="1" dirty="0">
                <a:solidFill>
                  <a:schemeClr val="accent3"/>
                </a:solidFill>
                <a:latin typeface="Roboto" pitchFamily="2" charset="0"/>
                <a:ea typeface="Roboto" pitchFamily="2" charset="0"/>
                <a:cs typeface="Fira Sans Extra Condensed Medium"/>
                <a:sym typeface="Fira Sans Extra Condensed Medium"/>
              </a:rPr>
              <a:t> </a:t>
            </a:r>
          </a:p>
          <a:p>
            <a:pPr marL="0" lvl="0" indent="0" algn="ctr" rtl="0">
              <a:spcBef>
                <a:spcPts val="0"/>
              </a:spcBef>
              <a:spcAft>
                <a:spcPts val="0"/>
              </a:spcAft>
              <a:buNone/>
            </a:pPr>
            <a:r>
              <a:rPr lang="en-US" sz="1700" b="1" dirty="0" err="1">
                <a:solidFill>
                  <a:schemeClr val="accent3"/>
                </a:solidFill>
                <a:latin typeface="Roboto" pitchFamily="2" charset="0"/>
                <a:ea typeface="Roboto" pitchFamily="2" charset="0"/>
                <a:cs typeface="Fira Sans Extra Condensed Medium"/>
                <a:sym typeface="Fira Sans Extra Condensed Medium"/>
              </a:rPr>
              <a:t>nghiên</a:t>
            </a:r>
            <a:r>
              <a:rPr lang="en-US" sz="1700" b="1" dirty="0">
                <a:solidFill>
                  <a:schemeClr val="accent3"/>
                </a:solidFill>
                <a:latin typeface="Roboto" pitchFamily="2" charset="0"/>
                <a:ea typeface="Roboto" pitchFamily="2" charset="0"/>
                <a:cs typeface="Fira Sans Extra Condensed Medium"/>
                <a:sym typeface="Fira Sans Extra Condensed Medium"/>
              </a:rPr>
              <a:t> </a:t>
            </a:r>
            <a:r>
              <a:rPr lang="en-US" sz="1700" b="1" dirty="0" err="1">
                <a:solidFill>
                  <a:schemeClr val="accent3"/>
                </a:solidFill>
                <a:latin typeface="Roboto" pitchFamily="2" charset="0"/>
                <a:ea typeface="Roboto" pitchFamily="2" charset="0"/>
                <a:cs typeface="Fira Sans Extra Condensed Medium"/>
                <a:sym typeface="Fira Sans Extra Condensed Medium"/>
              </a:rPr>
              <a:t>cứu</a:t>
            </a:r>
            <a:endParaRPr sz="1700" b="1" dirty="0">
              <a:solidFill>
                <a:schemeClr val="accent3"/>
              </a:solidFill>
              <a:latin typeface="Roboto" pitchFamily="2" charset="0"/>
              <a:ea typeface="Roboto" pitchFamily="2" charset="0"/>
              <a:cs typeface="Fira Sans Extra Condensed Medium"/>
              <a:sym typeface="Fira Sans Extra Condensed Medium"/>
            </a:endParaRPr>
          </a:p>
        </p:txBody>
      </p:sp>
      <p:sp>
        <p:nvSpPr>
          <p:cNvPr id="132" name="Google Shape;132;p16"/>
          <p:cNvSpPr/>
          <p:nvPr/>
        </p:nvSpPr>
        <p:spPr>
          <a:xfrm>
            <a:off x="1335174" y="2415039"/>
            <a:ext cx="518689" cy="516495"/>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 name="Google Shape;133;p16"/>
          <p:cNvGrpSpPr/>
          <p:nvPr/>
        </p:nvGrpSpPr>
        <p:grpSpPr>
          <a:xfrm>
            <a:off x="5254731" y="2422937"/>
            <a:ext cx="464774" cy="500698"/>
            <a:chOff x="6896644" y="3216007"/>
            <a:chExt cx="322917" cy="347876"/>
          </a:xfrm>
        </p:grpSpPr>
        <p:sp>
          <p:nvSpPr>
            <p:cNvPr id="134" name="Google Shape;134;p1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16"/>
          <p:cNvGrpSpPr/>
          <p:nvPr/>
        </p:nvGrpSpPr>
        <p:grpSpPr>
          <a:xfrm>
            <a:off x="3271159" y="2404129"/>
            <a:ext cx="539319" cy="538313"/>
            <a:chOff x="1421638" y="4125629"/>
            <a:chExt cx="374709" cy="374010"/>
          </a:xfrm>
        </p:grpSpPr>
        <p:sp>
          <p:nvSpPr>
            <p:cNvPr id="142" name="Google Shape;142;p1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16"/>
          <p:cNvGrpSpPr/>
          <p:nvPr/>
        </p:nvGrpSpPr>
        <p:grpSpPr>
          <a:xfrm>
            <a:off x="7159942" y="2420492"/>
            <a:ext cx="546951" cy="505588"/>
            <a:chOff x="7384751" y="4147984"/>
            <a:chExt cx="380012" cy="351274"/>
          </a:xfrm>
        </p:grpSpPr>
        <p:sp>
          <p:nvSpPr>
            <p:cNvPr id="145" name="Google Shape;145;p1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1D01D041-6E04-4F29-9000-99BBBF4B6E51}"/>
              </a:ext>
            </a:extLst>
          </p:cNvPr>
          <p:cNvPicPr>
            <a:picLocks noChangeAspect="1"/>
          </p:cNvPicPr>
          <p:nvPr/>
        </p:nvPicPr>
        <p:blipFill rotWithShape="1">
          <a:blip r:embed="rId3"/>
          <a:srcRect t="37613" b="31412"/>
          <a:stretch/>
        </p:blipFill>
        <p:spPr>
          <a:xfrm>
            <a:off x="-27183" y="330814"/>
            <a:ext cx="9265525" cy="1240169"/>
          </a:xfrm>
          <a:prstGeom prst="rect">
            <a:avLst/>
          </a:prstGeom>
        </p:spPr>
      </p:pic>
      <p:sp>
        <p:nvSpPr>
          <p:cNvPr id="3" name="Rectangle 2">
            <a:extLst>
              <a:ext uri="{FF2B5EF4-FFF2-40B4-BE49-F238E27FC236}">
                <a16:creationId xmlns:a16="http://schemas.microsoft.com/office/drawing/2014/main" id="{CC27880F-42E3-46A7-95DA-FB1C972B1140}"/>
              </a:ext>
            </a:extLst>
          </p:cNvPr>
          <p:cNvSpPr/>
          <p:nvPr/>
        </p:nvSpPr>
        <p:spPr>
          <a:xfrm>
            <a:off x="-27183" y="330814"/>
            <a:ext cx="9505012" cy="1240169"/>
          </a:xfrm>
          <a:prstGeom prst="rect">
            <a:avLst/>
          </a:prstGeom>
          <a:solidFill>
            <a:srgbClr val="FBB831">
              <a:alpha val="6400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BF3F15-3ADB-4C37-A5AE-D488199FD8E9}"/>
              </a:ext>
            </a:extLst>
          </p:cNvPr>
          <p:cNvSpPr txBox="1"/>
          <p:nvPr/>
        </p:nvSpPr>
        <p:spPr>
          <a:xfrm>
            <a:off x="1854254" y="570989"/>
            <a:ext cx="5470114" cy="769441"/>
          </a:xfrm>
          <a:prstGeom prst="rect">
            <a:avLst/>
          </a:prstGeom>
          <a:noFill/>
        </p:spPr>
        <p:txBody>
          <a:bodyPr wrap="square" rtlCol="0">
            <a:spAutoFit/>
          </a:bodyPr>
          <a:lstStyle/>
          <a:p>
            <a:pPr algn="ctr"/>
            <a:r>
              <a:rPr lang="en-US" sz="4400" b="1" dirty="0">
                <a:solidFill>
                  <a:schemeClr val="bg1"/>
                </a:solidFill>
                <a:latin typeface="Roboto" pitchFamily="2" charset="0"/>
                <a:ea typeface="Roboto" pitchFamily="2" charset="0"/>
              </a:rPr>
              <a:t>LÝ DO CHỌN ĐỀ TÀI</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7"/>
                                        </p:tgtEl>
                                        <p:attrNameLst>
                                          <p:attrName>style.visibility</p:attrName>
                                        </p:attrNameLst>
                                      </p:cBhvr>
                                      <p:to>
                                        <p:strVal val="visible"/>
                                      </p:to>
                                    </p:set>
                                    <p:animEffect transition="in" filter="fade">
                                      <p:cBhvr>
                                        <p:cTn id="7" dur="1000"/>
                                        <p:tgtEl>
                                          <p:spTgt spid="97"/>
                                        </p:tgtEl>
                                      </p:cBhvr>
                                    </p:animEffect>
                                    <p:anim calcmode="lin" valueType="num">
                                      <p:cBhvr>
                                        <p:cTn id="8" dur="1000" fill="hold"/>
                                        <p:tgtEl>
                                          <p:spTgt spid="97"/>
                                        </p:tgtEl>
                                        <p:attrNameLst>
                                          <p:attrName>ppt_x</p:attrName>
                                        </p:attrNameLst>
                                      </p:cBhvr>
                                      <p:tavLst>
                                        <p:tav tm="0">
                                          <p:val>
                                            <p:strVal val="#ppt_x"/>
                                          </p:val>
                                        </p:tav>
                                        <p:tav tm="100000">
                                          <p:val>
                                            <p:strVal val="#ppt_x"/>
                                          </p:val>
                                        </p:tav>
                                      </p:tavLst>
                                    </p:anim>
                                    <p:anim calcmode="lin" valueType="num">
                                      <p:cBhvr>
                                        <p:cTn id="9" dur="1000" fill="hold"/>
                                        <p:tgtEl>
                                          <p:spTgt spid="9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8"/>
                                        </p:tgtEl>
                                        <p:attrNameLst>
                                          <p:attrName>style.visibility</p:attrName>
                                        </p:attrNameLst>
                                      </p:cBhvr>
                                      <p:to>
                                        <p:strVal val="visible"/>
                                      </p:to>
                                    </p:set>
                                    <p:animEffect transition="in" filter="fade">
                                      <p:cBhvr>
                                        <p:cTn id="12" dur="1000"/>
                                        <p:tgtEl>
                                          <p:spTgt spid="98"/>
                                        </p:tgtEl>
                                      </p:cBhvr>
                                    </p:animEffect>
                                    <p:anim calcmode="lin" valueType="num">
                                      <p:cBhvr>
                                        <p:cTn id="13" dur="1000" fill="hold"/>
                                        <p:tgtEl>
                                          <p:spTgt spid="98"/>
                                        </p:tgtEl>
                                        <p:attrNameLst>
                                          <p:attrName>ppt_x</p:attrName>
                                        </p:attrNameLst>
                                      </p:cBhvr>
                                      <p:tavLst>
                                        <p:tav tm="0">
                                          <p:val>
                                            <p:strVal val="#ppt_x"/>
                                          </p:val>
                                        </p:tav>
                                        <p:tav tm="100000">
                                          <p:val>
                                            <p:strVal val="#ppt_x"/>
                                          </p:val>
                                        </p:tav>
                                      </p:tavLst>
                                    </p:anim>
                                    <p:anim calcmode="lin" valueType="num">
                                      <p:cBhvr>
                                        <p:cTn id="14" dur="1000" fill="hold"/>
                                        <p:tgtEl>
                                          <p:spTgt spid="9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9"/>
                                        </p:tgtEl>
                                        <p:attrNameLst>
                                          <p:attrName>style.visibility</p:attrName>
                                        </p:attrNameLst>
                                      </p:cBhvr>
                                      <p:to>
                                        <p:strVal val="visible"/>
                                      </p:to>
                                    </p:set>
                                    <p:animEffect transition="in" filter="fade">
                                      <p:cBhvr>
                                        <p:cTn id="17" dur="1000"/>
                                        <p:tgtEl>
                                          <p:spTgt spid="99"/>
                                        </p:tgtEl>
                                      </p:cBhvr>
                                    </p:animEffect>
                                    <p:anim calcmode="lin" valueType="num">
                                      <p:cBhvr>
                                        <p:cTn id="18" dur="1000" fill="hold"/>
                                        <p:tgtEl>
                                          <p:spTgt spid="99"/>
                                        </p:tgtEl>
                                        <p:attrNameLst>
                                          <p:attrName>ppt_x</p:attrName>
                                        </p:attrNameLst>
                                      </p:cBhvr>
                                      <p:tavLst>
                                        <p:tav tm="0">
                                          <p:val>
                                            <p:strVal val="#ppt_x"/>
                                          </p:val>
                                        </p:tav>
                                        <p:tav tm="100000">
                                          <p:val>
                                            <p:strVal val="#ppt_x"/>
                                          </p:val>
                                        </p:tav>
                                      </p:tavLst>
                                    </p:anim>
                                    <p:anim calcmode="lin" valueType="num">
                                      <p:cBhvr>
                                        <p:cTn id="19" dur="1000" fill="hold"/>
                                        <p:tgtEl>
                                          <p:spTgt spid="9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0"/>
                                        </p:tgtEl>
                                        <p:attrNameLst>
                                          <p:attrName>style.visibility</p:attrName>
                                        </p:attrNameLst>
                                      </p:cBhvr>
                                      <p:to>
                                        <p:strVal val="visible"/>
                                      </p:to>
                                    </p:set>
                                    <p:animEffect transition="in" filter="fade">
                                      <p:cBhvr>
                                        <p:cTn id="22" dur="1000"/>
                                        <p:tgtEl>
                                          <p:spTgt spid="100"/>
                                        </p:tgtEl>
                                      </p:cBhvr>
                                    </p:animEffect>
                                    <p:anim calcmode="lin" valueType="num">
                                      <p:cBhvr>
                                        <p:cTn id="23" dur="1000" fill="hold"/>
                                        <p:tgtEl>
                                          <p:spTgt spid="100"/>
                                        </p:tgtEl>
                                        <p:attrNameLst>
                                          <p:attrName>ppt_x</p:attrName>
                                        </p:attrNameLst>
                                      </p:cBhvr>
                                      <p:tavLst>
                                        <p:tav tm="0">
                                          <p:val>
                                            <p:strVal val="#ppt_x"/>
                                          </p:val>
                                        </p:tav>
                                        <p:tav tm="100000">
                                          <p:val>
                                            <p:strVal val="#ppt_x"/>
                                          </p:val>
                                        </p:tav>
                                      </p:tavLst>
                                    </p:anim>
                                    <p:anim calcmode="lin" valueType="num">
                                      <p:cBhvr>
                                        <p:cTn id="24" dur="1000" fill="hold"/>
                                        <p:tgtEl>
                                          <p:spTgt spid="10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1"/>
                                        </p:tgtEl>
                                        <p:attrNameLst>
                                          <p:attrName>style.visibility</p:attrName>
                                        </p:attrNameLst>
                                      </p:cBhvr>
                                      <p:to>
                                        <p:strVal val="visible"/>
                                      </p:to>
                                    </p:set>
                                    <p:animEffect transition="in" filter="fade">
                                      <p:cBhvr>
                                        <p:cTn id="27" dur="1000"/>
                                        <p:tgtEl>
                                          <p:spTgt spid="101"/>
                                        </p:tgtEl>
                                      </p:cBhvr>
                                    </p:animEffect>
                                    <p:anim calcmode="lin" valueType="num">
                                      <p:cBhvr>
                                        <p:cTn id="28" dur="1000" fill="hold"/>
                                        <p:tgtEl>
                                          <p:spTgt spid="101"/>
                                        </p:tgtEl>
                                        <p:attrNameLst>
                                          <p:attrName>ppt_x</p:attrName>
                                        </p:attrNameLst>
                                      </p:cBhvr>
                                      <p:tavLst>
                                        <p:tav tm="0">
                                          <p:val>
                                            <p:strVal val="#ppt_x"/>
                                          </p:val>
                                        </p:tav>
                                        <p:tav tm="100000">
                                          <p:val>
                                            <p:strVal val="#ppt_x"/>
                                          </p:val>
                                        </p:tav>
                                      </p:tavLst>
                                    </p:anim>
                                    <p:anim calcmode="lin" valueType="num">
                                      <p:cBhvr>
                                        <p:cTn id="29" dur="1000" fill="hold"/>
                                        <p:tgtEl>
                                          <p:spTgt spid="101"/>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02"/>
                                        </p:tgtEl>
                                        <p:attrNameLst>
                                          <p:attrName>style.visibility</p:attrName>
                                        </p:attrNameLst>
                                      </p:cBhvr>
                                      <p:to>
                                        <p:strVal val="visible"/>
                                      </p:to>
                                    </p:set>
                                    <p:animEffect transition="in" filter="fade">
                                      <p:cBhvr>
                                        <p:cTn id="32" dur="1000"/>
                                        <p:tgtEl>
                                          <p:spTgt spid="102"/>
                                        </p:tgtEl>
                                      </p:cBhvr>
                                    </p:animEffect>
                                    <p:anim calcmode="lin" valueType="num">
                                      <p:cBhvr>
                                        <p:cTn id="33" dur="1000" fill="hold"/>
                                        <p:tgtEl>
                                          <p:spTgt spid="102"/>
                                        </p:tgtEl>
                                        <p:attrNameLst>
                                          <p:attrName>ppt_x</p:attrName>
                                        </p:attrNameLst>
                                      </p:cBhvr>
                                      <p:tavLst>
                                        <p:tav tm="0">
                                          <p:val>
                                            <p:strVal val="#ppt_x"/>
                                          </p:val>
                                        </p:tav>
                                        <p:tav tm="100000">
                                          <p:val>
                                            <p:strVal val="#ppt_x"/>
                                          </p:val>
                                        </p:tav>
                                      </p:tavLst>
                                    </p:anim>
                                    <p:anim calcmode="lin" valueType="num">
                                      <p:cBhvr>
                                        <p:cTn id="34" dur="1000" fill="hold"/>
                                        <p:tgtEl>
                                          <p:spTgt spid="102"/>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32"/>
                                        </p:tgtEl>
                                        <p:attrNameLst>
                                          <p:attrName>style.visibility</p:attrName>
                                        </p:attrNameLst>
                                      </p:cBhvr>
                                      <p:to>
                                        <p:strVal val="visible"/>
                                      </p:to>
                                    </p:set>
                                    <p:animEffect transition="in" filter="fade">
                                      <p:cBhvr>
                                        <p:cTn id="37" dur="1000"/>
                                        <p:tgtEl>
                                          <p:spTgt spid="132"/>
                                        </p:tgtEl>
                                      </p:cBhvr>
                                    </p:animEffect>
                                    <p:anim calcmode="lin" valueType="num">
                                      <p:cBhvr>
                                        <p:cTn id="38" dur="1000" fill="hold"/>
                                        <p:tgtEl>
                                          <p:spTgt spid="132"/>
                                        </p:tgtEl>
                                        <p:attrNameLst>
                                          <p:attrName>ppt_x</p:attrName>
                                        </p:attrNameLst>
                                      </p:cBhvr>
                                      <p:tavLst>
                                        <p:tav tm="0">
                                          <p:val>
                                            <p:strVal val="#ppt_x"/>
                                          </p:val>
                                        </p:tav>
                                        <p:tav tm="100000">
                                          <p:val>
                                            <p:strVal val="#ppt_x"/>
                                          </p:val>
                                        </p:tav>
                                      </p:tavLst>
                                    </p:anim>
                                    <p:anim calcmode="lin" valueType="num">
                                      <p:cBhvr>
                                        <p:cTn id="39" dur="1000" fill="hold"/>
                                        <p:tgtEl>
                                          <p:spTgt spid="132"/>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03"/>
                                        </p:tgtEl>
                                        <p:attrNameLst>
                                          <p:attrName>style.visibility</p:attrName>
                                        </p:attrNameLst>
                                      </p:cBhvr>
                                      <p:to>
                                        <p:strVal val="visible"/>
                                      </p:to>
                                    </p:set>
                                    <p:animEffect transition="in" filter="fade">
                                      <p:cBhvr>
                                        <p:cTn id="42" dur="1000"/>
                                        <p:tgtEl>
                                          <p:spTgt spid="103"/>
                                        </p:tgtEl>
                                      </p:cBhvr>
                                    </p:animEffect>
                                    <p:anim calcmode="lin" valueType="num">
                                      <p:cBhvr>
                                        <p:cTn id="43" dur="1000" fill="hold"/>
                                        <p:tgtEl>
                                          <p:spTgt spid="103"/>
                                        </p:tgtEl>
                                        <p:attrNameLst>
                                          <p:attrName>ppt_x</p:attrName>
                                        </p:attrNameLst>
                                      </p:cBhvr>
                                      <p:tavLst>
                                        <p:tav tm="0">
                                          <p:val>
                                            <p:strVal val="#ppt_x"/>
                                          </p:val>
                                        </p:tav>
                                        <p:tav tm="100000">
                                          <p:val>
                                            <p:strVal val="#ppt_x"/>
                                          </p:val>
                                        </p:tav>
                                      </p:tavLst>
                                    </p:anim>
                                    <p:anim calcmode="lin" valueType="num">
                                      <p:cBhvr>
                                        <p:cTn id="44" dur="1000" fill="hold"/>
                                        <p:tgtEl>
                                          <p:spTgt spid="103"/>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15"/>
                                        </p:tgtEl>
                                        <p:attrNameLst>
                                          <p:attrName>style.visibility</p:attrName>
                                        </p:attrNameLst>
                                      </p:cBhvr>
                                      <p:to>
                                        <p:strVal val="visible"/>
                                      </p:to>
                                    </p:set>
                                    <p:animEffect transition="in" filter="fade">
                                      <p:cBhvr>
                                        <p:cTn id="49" dur="1000"/>
                                        <p:tgtEl>
                                          <p:spTgt spid="115"/>
                                        </p:tgtEl>
                                      </p:cBhvr>
                                    </p:animEffect>
                                    <p:anim calcmode="lin" valueType="num">
                                      <p:cBhvr>
                                        <p:cTn id="50" dur="1000" fill="hold"/>
                                        <p:tgtEl>
                                          <p:spTgt spid="115"/>
                                        </p:tgtEl>
                                        <p:attrNameLst>
                                          <p:attrName>ppt_x</p:attrName>
                                        </p:attrNameLst>
                                      </p:cBhvr>
                                      <p:tavLst>
                                        <p:tav tm="0">
                                          <p:val>
                                            <p:strVal val="#ppt_x"/>
                                          </p:val>
                                        </p:tav>
                                        <p:tav tm="100000">
                                          <p:val>
                                            <p:strVal val="#ppt_x"/>
                                          </p:val>
                                        </p:tav>
                                      </p:tavLst>
                                    </p:anim>
                                    <p:anim calcmode="lin" valueType="num">
                                      <p:cBhvr>
                                        <p:cTn id="51" dur="1000" fill="hold"/>
                                        <p:tgtEl>
                                          <p:spTgt spid="115"/>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16"/>
                                        </p:tgtEl>
                                        <p:attrNameLst>
                                          <p:attrName>style.visibility</p:attrName>
                                        </p:attrNameLst>
                                      </p:cBhvr>
                                      <p:to>
                                        <p:strVal val="visible"/>
                                      </p:to>
                                    </p:set>
                                    <p:animEffect transition="in" filter="fade">
                                      <p:cBhvr>
                                        <p:cTn id="54" dur="1000"/>
                                        <p:tgtEl>
                                          <p:spTgt spid="116"/>
                                        </p:tgtEl>
                                      </p:cBhvr>
                                    </p:animEffect>
                                    <p:anim calcmode="lin" valueType="num">
                                      <p:cBhvr>
                                        <p:cTn id="55" dur="1000" fill="hold"/>
                                        <p:tgtEl>
                                          <p:spTgt spid="116"/>
                                        </p:tgtEl>
                                        <p:attrNameLst>
                                          <p:attrName>ppt_x</p:attrName>
                                        </p:attrNameLst>
                                      </p:cBhvr>
                                      <p:tavLst>
                                        <p:tav tm="0">
                                          <p:val>
                                            <p:strVal val="#ppt_x"/>
                                          </p:val>
                                        </p:tav>
                                        <p:tav tm="100000">
                                          <p:val>
                                            <p:strVal val="#ppt_x"/>
                                          </p:val>
                                        </p:tav>
                                      </p:tavLst>
                                    </p:anim>
                                    <p:anim calcmode="lin" valueType="num">
                                      <p:cBhvr>
                                        <p:cTn id="56" dur="1000" fill="hold"/>
                                        <p:tgtEl>
                                          <p:spTgt spid="116"/>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117"/>
                                        </p:tgtEl>
                                        <p:attrNameLst>
                                          <p:attrName>style.visibility</p:attrName>
                                        </p:attrNameLst>
                                      </p:cBhvr>
                                      <p:to>
                                        <p:strVal val="visible"/>
                                      </p:to>
                                    </p:set>
                                    <p:animEffect transition="in" filter="fade">
                                      <p:cBhvr>
                                        <p:cTn id="59" dur="1000"/>
                                        <p:tgtEl>
                                          <p:spTgt spid="117"/>
                                        </p:tgtEl>
                                      </p:cBhvr>
                                    </p:animEffect>
                                    <p:anim calcmode="lin" valueType="num">
                                      <p:cBhvr>
                                        <p:cTn id="60" dur="1000" fill="hold"/>
                                        <p:tgtEl>
                                          <p:spTgt spid="117"/>
                                        </p:tgtEl>
                                        <p:attrNameLst>
                                          <p:attrName>ppt_x</p:attrName>
                                        </p:attrNameLst>
                                      </p:cBhvr>
                                      <p:tavLst>
                                        <p:tav tm="0">
                                          <p:val>
                                            <p:strVal val="#ppt_x"/>
                                          </p:val>
                                        </p:tav>
                                        <p:tav tm="100000">
                                          <p:val>
                                            <p:strVal val="#ppt_x"/>
                                          </p:val>
                                        </p:tav>
                                      </p:tavLst>
                                    </p:anim>
                                    <p:anim calcmode="lin" valueType="num">
                                      <p:cBhvr>
                                        <p:cTn id="61" dur="1000" fill="hold"/>
                                        <p:tgtEl>
                                          <p:spTgt spid="117"/>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118"/>
                                        </p:tgtEl>
                                        <p:attrNameLst>
                                          <p:attrName>style.visibility</p:attrName>
                                        </p:attrNameLst>
                                      </p:cBhvr>
                                      <p:to>
                                        <p:strVal val="visible"/>
                                      </p:to>
                                    </p:set>
                                    <p:animEffect transition="in" filter="fade">
                                      <p:cBhvr>
                                        <p:cTn id="64" dur="1000"/>
                                        <p:tgtEl>
                                          <p:spTgt spid="118"/>
                                        </p:tgtEl>
                                      </p:cBhvr>
                                    </p:animEffect>
                                    <p:anim calcmode="lin" valueType="num">
                                      <p:cBhvr>
                                        <p:cTn id="65" dur="1000" fill="hold"/>
                                        <p:tgtEl>
                                          <p:spTgt spid="118"/>
                                        </p:tgtEl>
                                        <p:attrNameLst>
                                          <p:attrName>ppt_x</p:attrName>
                                        </p:attrNameLst>
                                      </p:cBhvr>
                                      <p:tavLst>
                                        <p:tav tm="0">
                                          <p:val>
                                            <p:strVal val="#ppt_x"/>
                                          </p:val>
                                        </p:tav>
                                        <p:tav tm="100000">
                                          <p:val>
                                            <p:strVal val="#ppt_x"/>
                                          </p:val>
                                        </p:tav>
                                      </p:tavLst>
                                    </p:anim>
                                    <p:anim calcmode="lin" valueType="num">
                                      <p:cBhvr>
                                        <p:cTn id="66" dur="1000" fill="hold"/>
                                        <p:tgtEl>
                                          <p:spTgt spid="118"/>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119"/>
                                        </p:tgtEl>
                                        <p:attrNameLst>
                                          <p:attrName>style.visibility</p:attrName>
                                        </p:attrNameLst>
                                      </p:cBhvr>
                                      <p:to>
                                        <p:strVal val="visible"/>
                                      </p:to>
                                    </p:set>
                                    <p:animEffect transition="in" filter="fade">
                                      <p:cBhvr>
                                        <p:cTn id="69" dur="1000"/>
                                        <p:tgtEl>
                                          <p:spTgt spid="119"/>
                                        </p:tgtEl>
                                      </p:cBhvr>
                                    </p:animEffect>
                                    <p:anim calcmode="lin" valueType="num">
                                      <p:cBhvr>
                                        <p:cTn id="70" dur="1000" fill="hold"/>
                                        <p:tgtEl>
                                          <p:spTgt spid="119"/>
                                        </p:tgtEl>
                                        <p:attrNameLst>
                                          <p:attrName>ppt_x</p:attrName>
                                        </p:attrNameLst>
                                      </p:cBhvr>
                                      <p:tavLst>
                                        <p:tav tm="0">
                                          <p:val>
                                            <p:strVal val="#ppt_x"/>
                                          </p:val>
                                        </p:tav>
                                        <p:tav tm="100000">
                                          <p:val>
                                            <p:strVal val="#ppt_x"/>
                                          </p:val>
                                        </p:tav>
                                      </p:tavLst>
                                    </p:anim>
                                    <p:anim calcmode="lin" valueType="num">
                                      <p:cBhvr>
                                        <p:cTn id="71" dur="1000" fill="hold"/>
                                        <p:tgtEl>
                                          <p:spTgt spid="119"/>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120"/>
                                        </p:tgtEl>
                                        <p:attrNameLst>
                                          <p:attrName>style.visibility</p:attrName>
                                        </p:attrNameLst>
                                      </p:cBhvr>
                                      <p:to>
                                        <p:strVal val="visible"/>
                                      </p:to>
                                    </p:set>
                                    <p:animEffect transition="in" filter="fade">
                                      <p:cBhvr>
                                        <p:cTn id="74" dur="1000"/>
                                        <p:tgtEl>
                                          <p:spTgt spid="120"/>
                                        </p:tgtEl>
                                      </p:cBhvr>
                                    </p:animEffect>
                                    <p:anim calcmode="lin" valueType="num">
                                      <p:cBhvr>
                                        <p:cTn id="75" dur="1000" fill="hold"/>
                                        <p:tgtEl>
                                          <p:spTgt spid="120"/>
                                        </p:tgtEl>
                                        <p:attrNameLst>
                                          <p:attrName>ppt_x</p:attrName>
                                        </p:attrNameLst>
                                      </p:cBhvr>
                                      <p:tavLst>
                                        <p:tav tm="0">
                                          <p:val>
                                            <p:strVal val="#ppt_x"/>
                                          </p:val>
                                        </p:tav>
                                        <p:tav tm="100000">
                                          <p:val>
                                            <p:strVal val="#ppt_x"/>
                                          </p:val>
                                        </p:tav>
                                      </p:tavLst>
                                    </p:anim>
                                    <p:anim calcmode="lin" valueType="num">
                                      <p:cBhvr>
                                        <p:cTn id="76" dur="1000" fill="hold"/>
                                        <p:tgtEl>
                                          <p:spTgt spid="120"/>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141"/>
                                        </p:tgtEl>
                                        <p:attrNameLst>
                                          <p:attrName>style.visibility</p:attrName>
                                        </p:attrNameLst>
                                      </p:cBhvr>
                                      <p:to>
                                        <p:strVal val="visible"/>
                                      </p:to>
                                    </p:set>
                                    <p:animEffect transition="in" filter="fade">
                                      <p:cBhvr>
                                        <p:cTn id="79" dur="1000"/>
                                        <p:tgtEl>
                                          <p:spTgt spid="141"/>
                                        </p:tgtEl>
                                      </p:cBhvr>
                                    </p:animEffect>
                                    <p:anim calcmode="lin" valueType="num">
                                      <p:cBhvr>
                                        <p:cTn id="80" dur="1000" fill="hold"/>
                                        <p:tgtEl>
                                          <p:spTgt spid="141"/>
                                        </p:tgtEl>
                                        <p:attrNameLst>
                                          <p:attrName>ppt_x</p:attrName>
                                        </p:attrNameLst>
                                      </p:cBhvr>
                                      <p:tavLst>
                                        <p:tav tm="0">
                                          <p:val>
                                            <p:strVal val="#ppt_x"/>
                                          </p:val>
                                        </p:tav>
                                        <p:tav tm="100000">
                                          <p:val>
                                            <p:strVal val="#ppt_x"/>
                                          </p:val>
                                        </p:tav>
                                      </p:tavLst>
                                    </p:anim>
                                    <p:anim calcmode="lin" valueType="num">
                                      <p:cBhvr>
                                        <p:cTn id="81" dur="1000" fill="hold"/>
                                        <p:tgtEl>
                                          <p:spTgt spid="141"/>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121"/>
                                        </p:tgtEl>
                                        <p:attrNameLst>
                                          <p:attrName>style.visibility</p:attrName>
                                        </p:attrNameLst>
                                      </p:cBhvr>
                                      <p:to>
                                        <p:strVal val="visible"/>
                                      </p:to>
                                    </p:set>
                                    <p:animEffect transition="in" filter="fade">
                                      <p:cBhvr>
                                        <p:cTn id="84" dur="1000"/>
                                        <p:tgtEl>
                                          <p:spTgt spid="121"/>
                                        </p:tgtEl>
                                      </p:cBhvr>
                                    </p:animEffect>
                                    <p:anim calcmode="lin" valueType="num">
                                      <p:cBhvr>
                                        <p:cTn id="85" dur="1000" fill="hold"/>
                                        <p:tgtEl>
                                          <p:spTgt spid="121"/>
                                        </p:tgtEl>
                                        <p:attrNameLst>
                                          <p:attrName>ppt_x</p:attrName>
                                        </p:attrNameLst>
                                      </p:cBhvr>
                                      <p:tavLst>
                                        <p:tav tm="0">
                                          <p:val>
                                            <p:strVal val="#ppt_x"/>
                                          </p:val>
                                        </p:tav>
                                        <p:tav tm="100000">
                                          <p:val>
                                            <p:strVal val="#ppt_x"/>
                                          </p:val>
                                        </p:tav>
                                      </p:tavLst>
                                    </p:anim>
                                    <p:anim calcmode="lin" valueType="num">
                                      <p:cBhvr>
                                        <p:cTn id="86" dur="1000" fill="hold"/>
                                        <p:tgtEl>
                                          <p:spTgt spid="121"/>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124"/>
                                        </p:tgtEl>
                                        <p:attrNameLst>
                                          <p:attrName>style.visibility</p:attrName>
                                        </p:attrNameLst>
                                      </p:cBhvr>
                                      <p:to>
                                        <p:strVal val="visible"/>
                                      </p:to>
                                    </p:set>
                                    <p:animEffect transition="in" filter="fade">
                                      <p:cBhvr>
                                        <p:cTn id="91" dur="1000"/>
                                        <p:tgtEl>
                                          <p:spTgt spid="124"/>
                                        </p:tgtEl>
                                      </p:cBhvr>
                                    </p:animEffect>
                                    <p:anim calcmode="lin" valueType="num">
                                      <p:cBhvr>
                                        <p:cTn id="92" dur="1000" fill="hold"/>
                                        <p:tgtEl>
                                          <p:spTgt spid="124"/>
                                        </p:tgtEl>
                                        <p:attrNameLst>
                                          <p:attrName>ppt_x</p:attrName>
                                        </p:attrNameLst>
                                      </p:cBhvr>
                                      <p:tavLst>
                                        <p:tav tm="0">
                                          <p:val>
                                            <p:strVal val="#ppt_x"/>
                                          </p:val>
                                        </p:tav>
                                        <p:tav tm="100000">
                                          <p:val>
                                            <p:strVal val="#ppt_x"/>
                                          </p:val>
                                        </p:tav>
                                      </p:tavLst>
                                    </p:anim>
                                    <p:anim calcmode="lin" valueType="num">
                                      <p:cBhvr>
                                        <p:cTn id="93" dur="1000" fill="hold"/>
                                        <p:tgtEl>
                                          <p:spTgt spid="124"/>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125"/>
                                        </p:tgtEl>
                                        <p:attrNameLst>
                                          <p:attrName>style.visibility</p:attrName>
                                        </p:attrNameLst>
                                      </p:cBhvr>
                                      <p:to>
                                        <p:strVal val="visible"/>
                                      </p:to>
                                    </p:set>
                                    <p:animEffect transition="in" filter="fade">
                                      <p:cBhvr>
                                        <p:cTn id="96" dur="1000"/>
                                        <p:tgtEl>
                                          <p:spTgt spid="125"/>
                                        </p:tgtEl>
                                      </p:cBhvr>
                                    </p:animEffect>
                                    <p:anim calcmode="lin" valueType="num">
                                      <p:cBhvr>
                                        <p:cTn id="97" dur="1000" fill="hold"/>
                                        <p:tgtEl>
                                          <p:spTgt spid="125"/>
                                        </p:tgtEl>
                                        <p:attrNameLst>
                                          <p:attrName>ppt_x</p:attrName>
                                        </p:attrNameLst>
                                      </p:cBhvr>
                                      <p:tavLst>
                                        <p:tav tm="0">
                                          <p:val>
                                            <p:strVal val="#ppt_x"/>
                                          </p:val>
                                        </p:tav>
                                        <p:tav tm="100000">
                                          <p:val>
                                            <p:strVal val="#ppt_x"/>
                                          </p:val>
                                        </p:tav>
                                      </p:tavLst>
                                    </p:anim>
                                    <p:anim calcmode="lin" valueType="num">
                                      <p:cBhvr>
                                        <p:cTn id="98" dur="1000" fill="hold"/>
                                        <p:tgtEl>
                                          <p:spTgt spid="125"/>
                                        </p:tgtEl>
                                        <p:attrNameLst>
                                          <p:attrName>ppt_y</p:attrName>
                                        </p:attrNameLst>
                                      </p:cBhvr>
                                      <p:tavLst>
                                        <p:tav tm="0">
                                          <p:val>
                                            <p:strVal val="#ppt_y+.1"/>
                                          </p:val>
                                        </p:tav>
                                        <p:tav tm="100000">
                                          <p:val>
                                            <p:strVal val="#ppt_y"/>
                                          </p:val>
                                        </p:tav>
                                      </p:tavLst>
                                    </p:anim>
                                  </p:childTnLst>
                                </p:cTn>
                              </p:par>
                              <p:par>
                                <p:cTn id="99" presetID="42" presetClass="entr" presetSubtype="0" fill="hold" grpId="0" nodeType="withEffect">
                                  <p:stCondLst>
                                    <p:cond delay="0"/>
                                  </p:stCondLst>
                                  <p:childTnLst>
                                    <p:set>
                                      <p:cBhvr>
                                        <p:cTn id="100" dur="1" fill="hold">
                                          <p:stCondLst>
                                            <p:cond delay="0"/>
                                          </p:stCondLst>
                                        </p:cTn>
                                        <p:tgtEl>
                                          <p:spTgt spid="126"/>
                                        </p:tgtEl>
                                        <p:attrNameLst>
                                          <p:attrName>style.visibility</p:attrName>
                                        </p:attrNameLst>
                                      </p:cBhvr>
                                      <p:to>
                                        <p:strVal val="visible"/>
                                      </p:to>
                                    </p:set>
                                    <p:animEffect transition="in" filter="fade">
                                      <p:cBhvr>
                                        <p:cTn id="101" dur="1000"/>
                                        <p:tgtEl>
                                          <p:spTgt spid="126"/>
                                        </p:tgtEl>
                                      </p:cBhvr>
                                    </p:animEffect>
                                    <p:anim calcmode="lin" valueType="num">
                                      <p:cBhvr>
                                        <p:cTn id="102" dur="1000" fill="hold"/>
                                        <p:tgtEl>
                                          <p:spTgt spid="126"/>
                                        </p:tgtEl>
                                        <p:attrNameLst>
                                          <p:attrName>ppt_x</p:attrName>
                                        </p:attrNameLst>
                                      </p:cBhvr>
                                      <p:tavLst>
                                        <p:tav tm="0">
                                          <p:val>
                                            <p:strVal val="#ppt_x"/>
                                          </p:val>
                                        </p:tav>
                                        <p:tav tm="100000">
                                          <p:val>
                                            <p:strVal val="#ppt_x"/>
                                          </p:val>
                                        </p:tav>
                                      </p:tavLst>
                                    </p:anim>
                                    <p:anim calcmode="lin" valueType="num">
                                      <p:cBhvr>
                                        <p:cTn id="103" dur="1000" fill="hold"/>
                                        <p:tgtEl>
                                          <p:spTgt spid="126"/>
                                        </p:tgtEl>
                                        <p:attrNameLst>
                                          <p:attrName>ppt_y</p:attrName>
                                        </p:attrNameLst>
                                      </p:cBhvr>
                                      <p:tavLst>
                                        <p:tav tm="0">
                                          <p:val>
                                            <p:strVal val="#ppt_y+.1"/>
                                          </p:val>
                                        </p:tav>
                                        <p:tav tm="100000">
                                          <p:val>
                                            <p:strVal val="#ppt_y"/>
                                          </p:val>
                                        </p:tav>
                                      </p:tavLst>
                                    </p:anim>
                                  </p:childTnLst>
                                </p:cTn>
                              </p:par>
                              <p:par>
                                <p:cTn id="104" presetID="42" presetClass="entr" presetSubtype="0" fill="hold" grpId="0" nodeType="withEffect">
                                  <p:stCondLst>
                                    <p:cond delay="0"/>
                                  </p:stCondLst>
                                  <p:childTnLst>
                                    <p:set>
                                      <p:cBhvr>
                                        <p:cTn id="105" dur="1" fill="hold">
                                          <p:stCondLst>
                                            <p:cond delay="0"/>
                                          </p:stCondLst>
                                        </p:cTn>
                                        <p:tgtEl>
                                          <p:spTgt spid="127"/>
                                        </p:tgtEl>
                                        <p:attrNameLst>
                                          <p:attrName>style.visibility</p:attrName>
                                        </p:attrNameLst>
                                      </p:cBhvr>
                                      <p:to>
                                        <p:strVal val="visible"/>
                                      </p:to>
                                    </p:set>
                                    <p:animEffect transition="in" filter="fade">
                                      <p:cBhvr>
                                        <p:cTn id="106" dur="1000"/>
                                        <p:tgtEl>
                                          <p:spTgt spid="127"/>
                                        </p:tgtEl>
                                      </p:cBhvr>
                                    </p:animEffect>
                                    <p:anim calcmode="lin" valueType="num">
                                      <p:cBhvr>
                                        <p:cTn id="107" dur="1000" fill="hold"/>
                                        <p:tgtEl>
                                          <p:spTgt spid="127"/>
                                        </p:tgtEl>
                                        <p:attrNameLst>
                                          <p:attrName>ppt_x</p:attrName>
                                        </p:attrNameLst>
                                      </p:cBhvr>
                                      <p:tavLst>
                                        <p:tav tm="0">
                                          <p:val>
                                            <p:strVal val="#ppt_x"/>
                                          </p:val>
                                        </p:tav>
                                        <p:tav tm="100000">
                                          <p:val>
                                            <p:strVal val="#ppt_x"/>
                                          </p:val>
                                        </p:tav>
                                      </p:tavLst>
                                    </p:anim>
                                    <p:anim calcmode="lin" valueType="num">
                                      <p:cBhvr>
                                        <p:cTn id="108" dur="1000" fill="hold"/>
                                        <p:tgtEl>
                                          <p:spTgt spid="127"/>
                                        </p:tgtEl>
                                        <p:attrNameLst>
                                          <p:attrName>ppt_y</p:attrName>
                                        </p:attrNameLst>
                                      </p:cBhvr>
                                      <p:tavLst>
                                        <p:tav tm="0">
                                          <p:val>
                                            <p:strVal val="#ppt_y+.1"/>
                                          </p:val>
                                        </p:tav>
                                        <p:tav tm="100000">
                                          <p:val>
                                            <p:strVal val="#ppt_y"/>
                                          </p:val>
                                        </p:tav>
                                      </p:tavLst>
                                    </p:anim>
                                  </p:childTnLst>
                                </p:cTn>
                              </p:par>
                              <p:par>
                                <p:cTn id="109" presetID="42" presetClass="entr" presetSubtype="0" fill="hold" grpId="0" nodeType="withEffect">
                                  <p:stCondLst>
                                    <p:cond delay="0"/>
                                  </p:stCondLst>
                                  <p:childTnLst>
                                    <p:set>
                                      <p:cBhvr>
                                        <p:cTn id="110" dur="1" fill="hold">
                                          <p:stCondLst>
                                            <p:cond delay="0"/>
                                          </p:stCondLst>
                                        </p:cTn>
                                        <p:tgtEl>
                                          <p:spTgt spid="128"/>
                                        </p:tgtEl>
                                        <p:attrNameLst>
                                          <p:attrName>style.visibility</p:attrName>
                                        </p:attrNameLst>
                                      </p:cBhvr>
                                      <p:to>
                                        <p:strVal val="visible"/>
                                      </p:to>
                                    </p:set>
                                    <p:animEffect transition="in" filter="fade">
                                      <p:cBhvr>
                                        <p:cTn id="111" dur="1000"/>
                                        <p:tgtEl>
                                          <p:spTgt spid="128"/>
                                        </p:tgtEl>
                                      </p:cBhvr>
                                    </p:animEffect>
                                    <p:anim calcmode="lin" valueType="num">
                                      <p:cBhvr>
                                        <p:cTn id="112" dur="1000" fill="hold"/>
                                        <p:tgtEl>
                                          <p:spTgt spid="128"/>
                                        </p:tgtEl>
                                        <p:attrNameLst>
                                          <p:attrName>ppt_x</p:attrName>
                                        </p:attrNameLst>
                                      </p:cBhvr>
                                      <p:tavLst>
                                        <p:tav tm="0">
                                          <p:val>
                                            <p:strVal val="#ppt_x"/>
                                          </p:val>
                                        </p:tav>
                                        <p:tav tm="100000">
                                          <p:val>
                                            <p:strVal val="#ppt_x"/>
                                          </p:val>
                                        </p:tav>
                                      </p:tavLst>
                                    </p:anim>
                                    <p:anim calcmode="lin" valueType="num">
                                      <p:cBhvr>
                                        <p:cTn id="113" dur="1000" fill="hold"/>
                                        <p:tgtEl>
                                          <p:spTgt spid="128"/>
                                        </p:tgtEl>
                                        <p:attrNameLst>
                                          <p:attrName>ppt_y</p:attrName>
                                        </p:attrNameLst>
                                      </p:cBhvr>
                                      <p:tavLst>
                                        <p:tav tm="0">
                                          <p:val>
                                            <p:strVal val="#ppt_y+.1"/>
                                          </p:val>
                                        </p:tav>
                                        <p:tav tm="100000">
                                          <p:val>
                                            <p:strVal val="#ppt_y"/>
                                          </p:val>
                                        </p:tav>
                                      </p:tavLst>
                                    </p:anim>
                                  </p:childTnLst>
                                </p:cTn>
                              </p:par>
                              <p:par>
                                <p:cTn id="114" presetID="42" presetClass="entr" presetSubtype="0" fill="hold" grpId="0" nodeType="withEffect">
                                  <p:stCondLst>
                                    <p:cond delay="0"/>
                                  </p:stCondLst>
                                  <p:childTnLst>
                                    <p:set>
                                      <p:cBhvr>
                                        <p:cTn id="115" dur="1" fill="hold">
                                          <p:stCondLst>
                                            <p:cond delay="0"/>
                                          </p:stCondLst>
                                        </p:cTn>
                                        <p:tgtEl>
                                          <p:spTgt spid="129"/>
                                        </p:tgtEl>
                                        <p:attrNameLst>
                                          <p:attrName>style.visibility</p:attrName>
                                        </p:attrNameLst>
                                      </p:cBhvr>
                                      <p:to>
                                        <p:strVal val="visible"/>
                                      </p:to>
                                    </p:set>
                                    <p:animEffect transition="in" filter="fade">
                                      <p:cBhvr>
                                        <p:cTn id="116" dur="1000"/>
                                        <p:tgtEl>
                                          <p:spTgt spid="129"/>
                                        </p:tgtEl>
                                      </p:cBhvr>
                                    </p:animEffect>
                                    <p:anim calcmode="lin" valueType="num">
                                      <p:cBhvr>
                                        <p:cTn id="117" dur="1000" fill="hold"/>
                                        <p:tgtEl>
                                          <p:spTgt spid="129"/>
                                        </p:tgtEl>
                                        <p:attrNameLst>
                                          <p:attrName>ppt_x</p:attrName>
                                        </p:attrNameLst>
                                      </p:cBhvr>
                                      <p:tavLst>
                                        <p:tav tm="0">
                                          <p:val>
                                            <p:strVal val="#ppt_x"/>
                                          </p:val>
                                        </p:tav>
                                        <p:tav tm="100000">
                                          <p:val>
                                            <p:strVal val="#ppt_x"/>
                                          </p:val>
                                        </p:tav>
                                      </p:tavLst>
                                    </p:anim>
                                    <p:anim calcmode="lin" valueType="num">
                                      <p:cBhvr>
                                        <p:cTn id="118" dur="1000" fill="hold"/>
                                        <p:tgtEl>
                                          <p:spTgt spid="129"/>
                                        </p:tgtEl>
                                        <p:attrNameLst>
                                          <p:attrName>ppt_y</p:attrName>
                                        </p:attrNameLst>
                                      </p:cBhvr>
                                      <p:tavLst>
                                        <p:tav tm="0">
                                          <p:val>
                                            <p:strVal val="#ppt_y+.1"/>
                                          </p:val>
                                        </p:tav>
                                        <p:tav tm="100000">
                                          <p:val>
                                            <p:strVal val="#ppt_y"/>
                                          </p:val>
                                        </p:tav>
                                      </p:tavLst>
                                    </p:anim>
                                  </p:childTnLst>
                                </p:cTn>
                              </p:par>
                              <p:par>
                                <p:cTn id="119" presetID="42" presetClass="entr" presetSubtype="0" fill="hold" nodeType="withEffect">
                                  <p:stCondLst>
                                    <p:cond delay="0"/>
                                  </p:stCondLst>
                                  <p:childTnLst>
                                    <p:set>
                                      <p:cBhvr>
                                        <p:cTn id="120" dur="1" fill="hold">
                                          <p:stCondLst>
                                            <p:cond delay="0"/>
                                          </p:stCondLst>
                                        </p:cTn>
                                        <p:tgtEl>
                                          <p:spTgt spid="133"/>
                                        </p:tgtEl>
                                        <p:attrNameLst>
                                          <p:attrName>style.visibility</p:attrName>
                                        </p:attrNameLst>
                                      </p:cBhvr>
                                      <p:to>
                                        <p:strVal val="visible"/>
                                      </p:to>
                                    </p:set>
                                    <p:animEffect transition="in" filter="fade">
                                      <p:cBhvr>
                                        <p:cTn id="121" dur="1000"/>
                                        <p:tgtEl>
                                          <p:spTgt spid="133"/>
                                        </p:tgtEl>
                                      </p:cBhvr>
                                    </p:animEffect>
                                    <p:anim calcmode="lin" valueType="num">
                                      <p:cBhvr>
                                        <p:cTn id="122" dur="1000" fill="hold"/>
                                        <p:tgtEl>
                                          <p:spTgt spid="133"/>
                                        </p:tgtEl>
                                        <p:attrNameLst>
                                          <p:attrName>ppt_x</p:attrName>
                                        </p:attrNameLst>
                                      </p:cBhvr>
                                      <p:tavLst>
                                        <p:tav tm="0">
                                          <p:val>
                                            <p:strVal val="#ppt_x"/>
                                          </p:val>
                                        </p:tav>
                                        <p:tav tm="100000">
                                          <p:val>
                                            <p:strVal val="#ppt_x"/>
                                          </p:val>
                                        </p:tav>
                                      </p:tavLst>
                                    </p:anim>
                                    <p:anim calcmode="lin" valueType="num">
                                      <p:cBhvr>
                                        <p:cTn id="123" dur="1000" fill="hold"/>
                                        <p:tgtEl>
                                          <p:spTgt spid="133"/>
                                        </p:tgtEl>
                                        <p:attrNameLst>
                                          <p:attrName>ppt_y</p:attrName>
                                        </p:attrNameLst>
                                      </p:cBhvr>
                                      <p:tavLst>
                                        <p:tav tm="0">
                                          <p:val>
                                            <p:strVal val="#ppt_y+.1"/>
                                          </p:val>
                                        </p:tav>
                                        <p:tav tm="100000">
                                          <p:val>
                                            <p:strVal val="#ppt_y"/>
                                          </p:val>
                                        </p:tav>
                                      </p:tavLst>
                                    </p:anim>
                                  </p:childTnLst>
                                </p:cTn>
                              </p:par>
                              <p:par>
                                <p:cTn id="124" presetID="42" presetClass="entr" presetSubtype="0" fill="hold" grpId="0" nodeType="withEffect">
                                  <p:stCondLst>
                                    <p:cond delay="0"/>
                                  </p:stCondLst>
                                  <p:childTnLst>
                                    <p:set>
                                      <p:cBhvr>
                                        <p:cTn id="125" dur="1" fill="hold">
                                          <p:stCondLst>
                                            <p:cond delay="0"/>
                                          </p:stCondLst>
                                        </p:cTn>
                                        <p:tgtEl>
                                          <p:spTgt spid="130"/>
                                        </p:tgtEl>
                                        <p:attrNameLst>
                                          <p:attrName>style.visibility</p:attrName>
                                        </p:attrNameLst>
                                      </p:cBhvr>
                                      <p:to>
                                        <p:strVal val="visible"/>
                                      </p:to>
                                    </p:set>
                                    <p:animEffect transition="in" filter="fade">
                                      <p:cBhvr>
                                        <p:cTn id="126" dur="1000"/>
                                        <p:tgtEl>
                                          <p:spTgt spid="130"/>
                                        </p:tgtEl>
                                      </p:cBhvr>
                                    </p:animEffect>
                                    <p:anim calcmode="lin" valueType="num">
                                      <p:cBhvr>
                                        <p:cTn id="127" dur="1000" fill="hold"/>
                                        <p:tgtEl>
                                          <p:spTgt spid="130"/>
                                        </p:tgtEl>
                                        <p:attrNameLst>
                                          <p:attrName>ppt_x</p:attrName>
                                        </p:attrNameLst>
                                      </p:cBhvr>
                                      <p:tavLst>
                                        <p:tav tm="0">
                                          <p:val>
                                            <p:strVal val="#ppt_x"/>
                                          </p:val>
                                        </p:tav>
                                        <p:tav tm="100000">
                                          <p:val>
                                            <p:strVal val="#ppt_x"/>
                                          </p:val>
                                        </p:tav>
                                      </p:tavLst>
                                    </p:anim>
                                    <p:anim calcmode="lin" valueType="num">
                                      <p:cBhvr>
                                        <p:cTn id="128" dur="1000" fill="hold"/>
                                        <p:tgtEl>
                                          <p:spTgt spid="130"/>
                                        </p:tgtEl>
                                        <p:attrNameLst>
                                          <p:attrName>ppt_y</p:attrName>
                                        </p:attrNameLst>
                                      </p:cBhvr>
                                      <p:tavLst>
                                        <p:tav tm="0">
                                          <p:val>
                                            <p:strVal val="#ppt_y+.1"/>
                                          </p:val>
                                        </p:tav>
                                        <p:tav tm="100000">
                                          <p:val>
                                            <p:strVal val="#ppt_y"/>
                                          </p:val>
                                        </p:tav>
                                      </p:tavLst>
                                    </p:anim>
                                  </p:childTnLst>
                                </p:cTn>
                              </p:par>
                            </p:childTnLst>
                          </p:cTn>
                        </p:par>
                      </p:childTnLst>
                    </p:cTn>
                  </p:par>
                  <p:par>
                    <p:cTn id="129" fill="hold">
                      <p:stCondLst>
                        <p:cond delay="indefinite"/>
                      </p:stCondLst>
                      <p:childTnLst>
                        <p:par>
                          <p:cTn id="130" fill="hold">
                            <p:stCondLst>
                              <p:cond delay="0"/>
                            </p:stCondLst>
                            <p:childTnLst>
                              <p:par>
                                <p:cTn id="131" presetID="42" presetClass="entr" presetSubtype="0" fill="hold" grpId="0" nodeType="clickEffect">
                                  <p:stCondLst>
                                    <p:cond delay="0"/>
                                  </p:stCondLst>
                                  <p:childTnLst>
                                    <p:set>
                                      <p:cBhvr>
                                        <p:cTn id="132" dur="1" fill="hold">
                                          <p:stCondLst>
                                            <p:cond delay="0"/>
                                          </p:stCondLst>
                                        </p:cTn>
                                        <p:tgtEl>
                                          <p:spTgt spid="106"/>
                                        </p:tgtEl>
                                        <p:attrNameLst>
                                          <p:attrName>style.visibility</p:attrName>
                                        </p:attrNameLst>
                                      </p:cBhvr>
                                      <p:to>
                                        <p:strVal val="visible"/>
                                      </p:to>
                                    </p:set>
                                    <p:animEffect transition="in" filter="fade">
                                      <p:cBhvr>
                                        <p:cTn id="133" dur="1000"/>
                                        <p:tgtEl>
                                          <p:spTgt spid="106"/>
                                        </p:tgtEl>
                                      </p:cBhvr>
                                    </p:animEffect>
                                    <p:anim calcmode="lin" valueType="num">
                                      <p:cBhvr>
                                        <p:cTn id="134" dur="1000" fill="hold"/>
                                        <p:tgtEl>
                                          <p:spTgt spid="106"/>
                                        </p:tgtEl>
                                        <p:attrNameLst>
                                          <p:attrName>ppt_x</p:attrName>
                                        </p:attrNameLst>
                                      </p:cBhvr>
                                      <p:tavLst>
                                        <p:tav tm="0">
                                          <p:val>
                                            <p:strVal val="#ppt_x"/>
                                          </p:val>
                                        </p:tav>
                                        <p:tav tm="100000">
                                          <p:val>
                                            <p:strVal val="#ppt_x"/>
                                          </p:val>
                                        </p:tav>
                                      </p:tavLst>
                                    </p:anim>
                                    <p:anim calcmode="lin" valueType="num">
                                      <p:cBhvr>
                                        <p:cTn id="135" dur="1000" fill="hold"/>
                                        <p:tgtEl>
                                          <p:spTgt spid="106"/>
                                        </p:tgtEl>
                                        <p:attrNameLst>
                                          <p:attrName>ppt_y</p:attrName>
                                        </p:attrNameLst>
                                      </p:cBhvr>
                                      <p:tavLst>
                                        <p:tav tm="0">
                                          <p:val>
                                            <p:strVal val="#ppt_y+.1"/>
                                          </p:val>
                                        </p:tav>
                                        <p:tav tm="100000">
                                          <p:val>
                                            <p:strVal val="#ppt_y"/>
                                          </p:val>
                                        </p:tav>
                                      </p:tavLst>
                                    </p:anim>
                                  </p:childTnLst>
                                </p:cTn>
                              </p:par>
                              <p:par>
                                <p:cTn id="136" presetID="42" presetClass="entr" presetSubtype="0" fill="hold" grpId="0" nodeType="withEffect">
                                  <p:stCondLst>
                                    <p:cond delay="0"/>
                                  </p:stCondLst>
                                  <p:childTnLst>
                                    <p:set>
                                      <p:cBhvr>
                                        <p:cTn id="137" dur="1" fill="hold">
                                          <p:stCondLst>
                                            <p:cond delay="0"/>
                                          </p:stCondLst>
                                        </p:cTn>
                                        <p:tgtEl>
                                          <p:spTgt spid="107"/>
                                        </p:tgtEl>
                                        <p:attrNameLst>
                                          <p:attrName>style.visibility</p:attrName>
                                        </p:attrNameLst>
                                      </p:cBhvr>
                                      <p:to>
                                        <p:strVal val="visible"/>
                                      </p:to>
                                    </p:set>
                                    <p:animEffect transition="in" filter="fade">
                                      <p:cBhvr>
                                        <p:cTn id="138" dur="1000"/>
                                        <p:tgtEl>
                                          <p:spTgt spid="107"/>
                                        </p:tgtEl>
                                      </p:cBhvr>
                                    </p:animEffect>
                                    <p:anim calcmode="lin" valueType="num">
                                      <p:cBhvr>
                                        <p:cTn id="139" dur="1000" fill="hold"/>
                                        <p:tgtEl>
                                          <p:spTgt spid="107"/>
                                        </p:tgtEl>
                                        <p:attrNameLst>
                                          <p:attrName>ppt_x</p:attrName>
                                        </p:attrNameLst>
                                      </p:cBhvr>
                                      <p:tavLst>
                                        <p:tav tm="0">
                                          <p:val>
                                            <p:strVal val="#ppt_x"/>
                                          </p:val>
                                        </p:tav>
                                        <p:tav tm="100000">
                                          <p:val>
                                            <p:strVal val="#ppt_x"/>
                                          </p:val>
                                        </p:tav>
                                      </p:tavLst>
                                    </p:anim>
                                    <p:anim calcmode="lin" valueType="num">
                                      <p:cBhvr>
                                        <p:cTn id="140" dur="1000" fill="hold"/>
                                        <p:tgtEl>
                                          <p:spTgt spid="107"/>
                                        </p:tgtEl>
                                        <p:attrNameLst>
                                          <p:attrName>ppt_y</p:attrName>
                                        </p:attrNameLst>
                                      </p:cBhvr>
                                      <p:tavLst>
                                        <p:tav tm="0">
                                          <p:val>
                                            <p:strVal val="#ppt_y+.1"/>
                                          </p:val>
                                        </p:tav>
                                        <p:tav tm="100000">
                                          <p:val>
                                            <p:strVal val="#ppt_y"/>
                                          </p:val>
                                        </p:tav>
                                      </p:tavLst>
                                    </p:anim>
                                  </p:childTnLst>
                                </p:cTn>
                              </p:par>
                              <p:par>
                                <p:cTn id="141" presetID="42" presetClass="entr" presetSubtype="0" fill="hold" grpId="0" nodeType="withEffect">
                                  <p:stCondLst>
                                    <p:cond delay="0"/>
                                  </p:stCondLst>
                                  <p:childTnLst>
                                    <p:set>
                                      <p:cBhvr>
                                        <p:cTn id="142" dur="1" fill="hold">
                                          <p:stCondLst>
                                            <p:cond delay="0"/>
                                          </p:stCondLst>
                                        </p:cTn>
                                        <p:tgtEl>
                                          <p:spTgt spid="108"/>
                                        </p:tgtEl>
                                        <p:attrNameLst>
                                          <p:attrName>style.visibility</p:attrName>
                                        </p:attrNameLst>
                                      </p:cBhvr>
                                      <p:to>
                                        <p:strVal val="visible"/>
                                      </p:to>
                                    </p:set>
                                    <p:animEffect transition="in" filter="fade">
                                      <p:cBhvr>
                                        <p:cTn id="143" dur="1000"/>
                                        <p:tgtEl>
                                          <p:spTgt spid="108"/>
                                        </p:tgtEl>
                                      </p:cBhvr>
                                    </p:animEffect>
                                    <p:anim calcmode="lin" valueType="num">
                                      <p:cBhvr>
                                        <p:cTn id="144" dur="1000" fill="hold"/>
                                        <p:tgtEl>
                                          <p:spTgt spid="108"/>
                                        </p:tgtEl>
                                        <p:attrNameLst>
                                          <p:attrName>ppt_x</p:attrName>
                                        </p:attrNameLst>
                                      </p:cBhvr>
                                      <p:tavLst>
                                        <p:tav tm="0">
                                          <p:val>
                                            <p:strVal val="#ppt_x"/>
                                          </p:val>
                                        </p:tav>
                                        <p:tav tm="100000">
                                          <p:val>
                                            <p:strVal val="#ppt_x"/>
                                          </p:val>
                                        </p:tav>
                                      </p:tavLst>
                                    </p:anim>
                                    <p:anim calcmode="lin" valueType="num">
                                      <p:cBhvr>
                                        <p:cTn id="145" dur="1000" fill="hold"/>
                                        <p:tgtEl>
                                          <p:spTgt spid="108"/>
                                        </p:tgtEl>
                                        <p:attrNameLst>
                                          <p:attrName>ppt_y</p:attrName>
                                        </p:attrNameLst>
                                      </p:cBhvr>
                                      <p:tavLst>
                                        <p:tav tm="0">
                                          <p:val>
                                            <p:strVal val="#ppt_y+.1"/>
                                          </p:val>
                                        </p:tav>
                                        <p:tav tm="100000">
                                          <p:val>
                                            <p:strVal val="#ppt_y"/>
                                          </p:val>
                                        </p:tav>
                                      </p:tavLst>
                                    </p:anim>
                                  </p:childTnLst>
                                </p:cTn>
                              </p:par>
                              <p:par>
                                <p:cTn id="146" presetID="42" presetClass="entr" presetSubtype="0" fill="hold" grpId="0" nodeType="withEffect">
                                  <p:stCondLst>
                                    <p:cond delay="0"/>
                                  </p:stCondLst>
                                  <p:childTnLst>
                                    <p:set>
                                      <p:cBhvr>
                                        <p:cTn id="147" dur="1" fill="hold">
                                          <p:stCondLst>
                                            <p:cond delay="0"/>
                                          </p:stCondLst>
                                        </p:cTn>
                                        <p:tgtEl>
                                          <p:spTgt spid="109"/>
                                        </p:tgtEl>
                                        <p:attrNameLst>
                                          <p:attrName>style.visibility</p:attrName>
                                        </p:attrNameLst>
                                      </p:cBhvr>
                                      <p:to>
                                        <p:strVal val="visible"/>
                                      </p:to>
                                    </p:set>
                                    <p:animEffect transition="in" filter="fade">
                                      <p:cBhvr>
                                        <p:cTn id="148" dur="1000"/>
                                        <p:tgtEl>
                                          <p:spTgt spid="109"/>
                                        </p:tgtEl>
                                      </p:cBhvr>
                                    </p:animEffect>
                                    <p:anim calcmode="lin" valueType="num">
                                      <p:cBhvr>
                                        <p:cTn id="149" dur="1000" fill="hold"/>
                                        <p:tgtEl>
                                          <p:spTgt spid="109"/>
                                        </p:tgtEl>
                                        <p:attrNameLst>
                                          <p:attrName>ppt_x</p:attrName>
                                        </p:attrNameLst>
                                      </p:cBhvr>
                                      <p:tavLst>
                                        <p:tav tm="0">
                                          <p:val>
                                            <p:strVal val="#ppt_x"/>
                                          </p:val>
                                        </p:tav>
                                        <p:tav tm="100000">
                                          <p:val>
                                            <p:strVal val="#ppt_x"/>
                                          </p:val>
                                        </p:tav>
                                      </p:tavLst>
                                    </p:anim>
                                    <p:anim calcmode="lin" valueType="num">
                                      <p:cBhvr>
                                        <p:cTn id="150" dur="1000" fill="hold"/>
                                        <p:tgtEl>
                                          <p:spTgt spid="109"/>
                                        </p:tgtEl>
                                        <p:attrNameLst>
                                          <p:attrName>ppt_y</p:attrName>
                                        </p:attrNameLst>
                                      </p:cBhvr>
                                      <p:tavLst>
                                        <p:tav tm="0">
                                          <p:val>
                                            <p:strVal val="#ppt_y+.1"/>
                                          </p:val>
                                        </p:tav>
                                        <p:tav tm="100000">
                                          <p:val>
                                            <p:strVal val="#ppt_y"/>
                                          </p:val>
                                        </p:tav>
                                      </p:tavLst>
                                    </p:anim>
                                  </p:childTnLst>
                                </p:cTn>
                              </p:par>
                              <p:par>
                                <p:cTn id="151" presetID="42" presetClass="entr" presetSubtype="0" fill="hold" grpId="0" nodeType="withEffect">
                                  <p:stCondLst>
                                    <p:cond delay="0"/>
                                  </p:stCondLst>
                                  <p:childTnLst>
                                    <p:set>
                                      <p:cBhvr>
                                        <p:cTn id="152" dur="1" fill="hold">
                                          <p:stCondLst>
                                            <p:cond delay="0"/>
                                          </p:stCondLst>
                                        </p:cTn>
                                        <p:tgtEl>
                                          <p:spTgt spid="110"/>
                                        </p:tgtEl>
                                        <p:attrNameLst>
                                          <p:attrName>style.visibility</p:attrName>
                                        </p:attrNameLst>
                                      </p:cBhvr>
                                      <p:to>
                                        <p:strVal val="visible"/>
                                      </p:to>
                                    </p:set>
                                    <p:animEffect transition="in" filter="fade">
                                      <p:cBhvr>
                                        <p:cTn id="153" dur="1000"/>
                                        <p:tgtEl>
                                          <p:spTgt spid="110"/>
                                        </p:tgtEl>
                                      </p:cBhvr>
                                    </p:animEffect>
                                    <p:anim calcmode="lin" valueType="num">
                                      <p:cBhvr>
                                        <p:cTn id="154" dur="1000" fill="hold"/>
                                        <p:tgtEl>
                                          <p:spTgt spid="110"/>
                                        </p:tgtEl>
                                        <p:attrNameLst>
                                          <p:attrName>ppt_x</p:attrName>
                                        </p:attrNameLst>
                                      </p:cBhvr>
                                      <p:tavLst>
                                        <p:tav tm="0">
                                          <p:val>
                                            <p:strVal val="#ppt_x"/>
                                          </p:val>
                                        </p:tav>
                                        <p:tav tm="100000">
                                          <p:val>
                                            <p:strVal val="#ppt_x"/>
                                          </p:val>
                                        </p:tav>
                                      </p:tavLst>
                                    </p:anim>
                                    <p:anim calcmode="lin" valueType="num">
                                      <p:cBhvr>
                                        <p:cTn id="155" dur="1000" fill="hold"/>
                                        <p:tgtEl>
                                          <p:spTgt spid="110"/>
                                        </p:tgtEl>
                                        <p:attrNameLst>
                                          <p:attrName>ppt_y</p:attrName>
                                        </p:attrNameLst>
                                      </p:cBhvr>
                                      <p:tavLst>
                                        <p:tav tm="0">
                                          <p:val>
                                            <p:strVal val="#ppt_y+.1"/>
                                          </p:val>
                                        </p:tav>
                                        <p:tav tm="100000">
                                          <p:val>
                                            <p:strVal val="#ppt_y"/>
                                          </p:val>
                                        </p:tav>
                                      </p:tavLst>
                                    </p:anim>
                                  </p:childTnLst>
                                </p:cTn>
                              </p:par>
                              <p:par>
                                <p:cTn id="156" presetID="42" presetClass="entr" presetSubtype="0" fill="hold" grpId="0" nodeType="withEffect">
                                  <p:stCondLst>
                                    <p:cond delay="0"/>
                                  </p:stCondLst>
                                  <p:childTnLst>
                                    <p:set>
                                      <p:cBhvr>
                                        <p:cTn id="157" dur="1" fill="hold">
                                          <p:stCondLst>
                                            <p:cond delay="0"/>
                                          </p:stCondLst>
                                        </p:cTn>
                                        <p:tgtEl>
                                          <p:spTgt spid="111"/>
                                        </p:tgtEl>
                                        <p:attrNameLst>
                                          <p:attrName>style.visibility</p:attrName>
                                        </p:attrNameLst>
                                      </p:cBhvr>
                                      <p:to>
                                        <p:strVal val="visible"/>
                                      </p:to>
                                    </p:set>
                                    <p:animEffect transition="in" filter="fade">
                                      <p:cBhvr>
                                        <p:cTn id="158" dur="1000"/>
                                        <p:tgtEl>
                                          <p:spTgt spid="111"/>
                                        </p:tgtEl>
                                      </p:cBhvr>
                                    </p:animEffect>
                                    <p:anim calcmode="lin" valueType="num">
                                      <p:cBhvr>
                                        <p:cTn id="159" dur="1000" fill="hold"/>
                                        <p:tgtEl>
                                          <p:spTgt spid="111"/>
                                        </p:tgtEl>
                                        <p:attrNameLst>
                                          <p:attrName>ppt_x</p:attrName>
                                        </p:attrNameLst>
                                      </p:cBhvr>
                                      <p:tavLst>
                                        <p:tav tm="0">
                                          <p:val>
                                            <p:strVal val="#ppt_x"/>
                                          </p:val>
                                        </p:tav>
                                        <p:tav tm="100000">
                                          <p:val>
                                            <p:strVal val="#ppt_x"/>
                                          </p:val>
                                        </p:tav>
                                      </p:tavLst>
                                    </p:anim>
                                    <p:anim calcmode="lin" valueType="num">
                                      <p:cBhvr>
                                        <p:cTn id="160" dur="1000" fill="hold"/>
                                        <p:tgtEl>
                                          <p:spTgt spid="111"/>
                                        </p:tgtEl>
                                        <p:attrNameLst>
                                          <p:attrName>ppt_y</p:attrName>
                                        </p:attrNameLst>
                                      </p:cBhvr>
                                      <p:tavLst>
                                        <p:tav tm="0">
                                          <p:val>
                                            <p:strVal val="#ppt_y+.1"/>
                                          </p:val>
                                        </p:tav>
                                        <p:tav tm="100000">
                                          <p:val>
                                            <p:strVal val="#ppt_y"/>
                                          </p:val>
                                        </p:tav>
                                      </p:tavLst>
                                    </p:anim>
                                  </p:childTnLst>
                                </p:cTn>
                              </p:par>
                              <p:par>
                                <p:cTn id="161" presetID="42" presetClass="entr" presetSubtype="0" fill="hold" grpId="0" nodeType="withEffect">
                                  <p:stCondLst>
                                    <p:cond delay="0"/>
                                  </p:stCondLst>
                                  <p:childTnLst>
                                    <p:set>
                                      <p:cBhvr>
                                        <p:cTn id="162" dur="1" fill="hold">
                                          <p:stCondLst>
                                            <p:cond delay="0"/>
                                          </p:stCondLst>
                                        </p:cTn>
                                        <p:tgtEl>
                                          <p:spTgt spid="112"/>
                                        </p:tgtEl>
                                        <p:attrNameLst>
                                          <p:attrName>style.visibility</p:attrName>
                                        </p:attrNameLst>
                                      </p:cBhvr>
                                      <p:to>
                                        <p:strVal val="visible"/>
                                      </p:to>
                                    </p:set>
                                    <p:animEffect transition="in" filter="fade">
                                      <p:cBhvr>
                                        <p:cTn id="163" dur="1000"/>
                                        <p:tgtEl>
                                          <p:spTgt spid="112"/>
                                        </p:tgtEl>
                                      </p:cBhvr>
                                    </p:animEffect>
                                    <p:anim calcmode="lin" valueType="num">
                                      <p:cBhvr>
                                        <p:cTn id="164" dur="1000" fill="hold"/>
                                        <p:tgtEl>
                                          <p:spTgt spid="112"/>
                                        </p:tgtEl>
                                        <p:attrNameLst>
                                          <p:attrName>ppt_x</p:attrName>
                                        </p:attrNameLst>
                                      </p:cBhvr>
                                      <p:tavLst>
                                        <p:tav tm="0">
                                          <p:val>
                                            <p:strVal val="#ppt_x"/>
                                          </p:val>
                                        </p:tav>
                                        <p:tav tm="100000">
                                          <p:val>
                                            <p:strVal val="#ppt_x"/>
                                          </p:val>
                                        </p:tav>
                                      </p:tavLst>
                                    </p:anim>
                                    <p:anim calcmode="lin" valueType="num">
                                      <p:cBhvr>
                                        <p:cTn id="165" dur="1000" fill="hold"/>
                                        <p:tgtEl>
                                          <p:spTgt spid="112"/>
                                        </p:tgtEl>
                                        <p:attrNameLst>
                                          <p:attrName>ppt_y</p:attrName>
                                        </p:attrNameLst>
                                      </p:cBhvr>
                                      <p:tavLst>
                                        <p:tav tm="0">
                                          <p:val>
                                            <p:strVal val="#ppt_y+.1"/>
                                          </p:val>
                                        </p:tav>
                                        <p:tav tm="100000">
                                          <p:val>
                                            <p:strVal val="#ppt_y"/>
                                          </p:val>
                                        </p:tav>
                                      </p:tavLst>
                                    </p:anim>
                                  </p:childTnLst>
                                </p:cTn>
                              </p:par>
                              <p:par>
                                <p:cTn id="166" presetID="42" presetClass="entr" presetSubtype="0" fill="hold" nodeType="withEffect">
                                  <p:stCondLst>
                                    <p:cond delay="0"/>
                                  </p:stCondLst>
                                  <p:childTnLst>
                                    <p:set>
                                      <p:cBhvr>
                                        <p:cTn id="167" dur="1" fill="hold">
                                          <p:stCondLst>
                                            <p:cond delay="0"/>
                                          </p:stCondLst>
                                        </p:cTn>
                                        <p:tgtEl>
                                          <p:spTgt spid="144"/>
                                        </p:tgtEl>
                                        <p:attrNameLst>
                                          <p:attrName>style.visibility</p:attrName>
                                        </p:attrNameLst>
                                      </p:cBhvr>
                                      <p:to>
                                        <p:strVal val="visible"/>
                                      </p:to>
                                    </p:set>
                                    <p:animEffect transition="in" filter="fade">
                                      <p:cBhvr>
                                        <p:cTn id="168" dur="1000"/>
                                        <p:tgtEl>
                                          <p:spTgt spid="144"/>
                                        </p:tgtEl>
                                      </p:cBhvr>
                                    </p:animEffect>
                                    <p:anim calcmode="lin" valueType="num">
                                      <p:cBhvr>
                                        <p:cTn id="169" dur="1000" fill="hold"/>
                                        <p:tgtEl>
                                          <p:spTgt spid="144"/>
                                        </p:tgtEl>
                                        <p:attrNameLst>
                                          <p:attrName>ppt_x</p:attrName>
                                        </p:attrNameLst>
                                      </p:cBhvr>
                                      <p:tavLst>
                                        <p:tav tm="0">
                                          <p:val>
                                            <p:strVal val="#ppt_x"/>
                                          </p:val>
                                        </p:tav>
                                        <p:tav tm="100000">
                                          <p:val>
                                            <p:strVal val="#ppt_x"/>
                                          </p:val>
                                        </p:tav>
                                      </p:tavLst>
                                    </p:anim>
                                    <p:anim calcmode="lin" valueType="num">
                                      <p:cBhvr>
                                        <p:cTn id="170" dur="1000" fill="hold"/>
                                        <p:tgtEl>
                                          <p:spTgt spid="1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98" grpId="0" animBg="1"/>
      <p:bldP spid="99" grpId="0" animBg="1"/>
      <p:bldP spid="100" grpId="0" animBg="1"/>
      <p:bldP spid="101" grpId="0" animBg="1"/>
      <p:bldP spid="102" grpId="0" animBg="1"/>
      <p:bldP spid="103" grpId="0"/>
      <p:bldP spid="106" grpId="0" animBg="1"/>
      <p:bldP spid="107" grpId="0" animBg="1"/>
      <p:bldP spid="108" grpId="0" animBg="1"/>
      <p:bldP spid="109" grpId="0" animBg="1"/>
      <p:bldP spid="110" grpId="0" animBg="1"/>
      <p:bldP spid="111" grpId="0" animBg="1"/>
      <p:bldP spid="112" grpId="0"/>
      <p:bldP spid="115" grpId="0" animBg="1"/>
      <p:bldP spid="116" grpId="0" animBg="1"/>
      <p:bldP spid="117" grpId="0" animBg="1"/>
      <p:bldP spid="118" grpId="0" animBg="1"/>
      <p:bldP spid="119" grpId="0" animBg="1"/>
      <p:bldP spid="120" grpId="0" animBg="1"/>
      <p:bldP spid="121" grpId="0"/>
      <p:bldP spid="124" grpId="0" animBg="1"/>
      <p:bldP spid="125" grpId="0" animBg="1"/>
      <p:bldP spid="126" grpId="0" animBg="1"/>
      <p:bldP spid="127" grpId="0" animBg="1"/>
      <p:bldP spid="128" grpId="0" animBg="1"/>
      <p:bldP spid="129" grpId="0" animBg="1"/>
      <p:bldP spid="130" grpId="0"/>
      <p:bldP spid="13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594262-6937-473E-8701-55590CEB1C80}"/>
              </a:ext>
            </a:extLst>
          </p:cNvPr>
          <p:cNvSpPr txBox="1"/>
          <p:nvPr/>
        </p:nvSpPr>
        <p:spPr>
          <a:xfrm>
            <a:off x="685801" y="2570471"/>
            <a:ext cx="6086475" cy="584775"/>
          </a:xfrm>
          <a:prstGeom prst="rect">
            <a:avLst/>
          </a:prstGeom>
          <a:noFill/>
        </p:spPr>
        <p:txBody>
          <a:bodyPr wrap="square" rtlCol="0">
            <a:spAutoFit/>
          </a:bodyPr>
          <a:lstStyle/>
          <a:p>
            <a:r>
              <a:rPr lang="en-US" sz="3200" b="1" dirty="0">
                <a:latin typeface="Roboto" pitchFamily="2" charset="0"/>
                <a:ea typeface="Roboto" pitchFamily="2" charset="0"/>
              </a:rPr>
              <a:t>KẾT LUẬN</a:t>
            </a:r>
          </a:p>
        </p:txBody>
      </p:sp>
      <p:sp>
        <p:nvSpPr>
          <p:cNvPr id="3" name="TextBox 2">
            <a:extLst>
              <a:ext uri="{FF2B5EF4-FFF2-40B4-BE49-F238E27FC236}">
                <a16:creationId xmlns:a16="http://schemas.microsoft.com/office/drawing/2014/main" id="{32E17AAF-E5DA-4A7A-916C-3E431405318E}"/>
              </a:ext>
            </a:extLst>
          </p:cNvPr>
          <p:cNvSpPr txBox="1"/>
          <p:nvPr/>
        </p:nvSpPr>
        <p:spPr>
          <a:xfrm>
            <a:off x="1050131" y="1357312"/>
            <a:ext cx="1250156" cy="92333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sz="5400" b="1" dirty="0">
                <a:latin typeface="Roboto" pitchFamily="2" charset="0"/>
                <a:ea typeface="Roboto" pitchFamily="2" charset="0"/>
              </a:rPr>
              <a:t>04</a:t>
            </a:r>
          </a:p>
        </p:txBody>
      </p:sp>
      <p:pic>
        <p:nvPicPr>
          <p:cNvPr id="4" name="Picture 3">
            <a:extLst>
              <a:ext uri="{FF2B5EF4-FFF2-40B4-BE49-F238E27FC236}">
                <a16:creationId xmlns:a16="http://schemas.microsoft.com/office/drawing/2014/main" id="{895E6962-9DA2-41E2-BF1A-A155DBFCED68}"/>
              </a:ext>
            </a:extLst>
          </p:cNvPr>
          <p:cNvPicPr>
            <a:picLocks noChangeAspect="1"/>
          </p:cNvPicPr>
          <p:nvPr/>
        </p:nvPicPr>
        <p:blipFill rotWithShape="1">
          <a:blip r:embed="rId2"/>
          <a:srcRect l="4754"/>
          <a:stretch/>
        </p:blipFill>
        <p:spPr>
          <a:xfrm>
            <a:off x="4479130" y="0"/>
            <a:ext cx="4150519" cy="5143500"/>
          </a:xfrm>
          <a:prstGeom prst="rect">
            <a:avLst/>
          </a:prstGeom>
        </p:spPr>
      </p:pic>
    </p:spTree>
    <p:extLst>
      <p:ext uri="{BB962C8B-B14F-4D97-AF65-F5344CB8AC3E}">
        <p14:creationId xmlns:p14="http://schemas.microsoft.com/office/powerpoint/2010/main" val="14604678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50"/>
        <p:cNvGrpSpPr/>
        <p:nvPr/>
      </p:nvGrpSpPr>
      <p:grpSpPr>
        <a:xfrm>
          <a:off x="0" y="0"/>
          <a:ext cx="0" cy="0"/>
          <a:chOff x="0" y="0"/>
          <a:chExt cx="0" cy="0"/>
        </a:xfrm>
      </p:grpSpPr>
      <p:sp>
        <p:nvSpPr>
          <p:cNvPr id="1051" name="Google Shape;1051;p35"/>
          <p:cNvSpPr txBox="1">
            <a:spLocks noGrp="1"/>
          </p:cNvSpPr>
          <p:nvPr>
            <p:ph type="title"/>
          </p:nvPr>
        </p:nvSpPr>
        <p:spPr>
          <a:xfrm>
            <a:off x="710250" y="38990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latin typeface="Roboto" pitchFamily="2" charset="0"/>
                <a:ea typeface="Roboto" pitchFamily="2" charset="0"/>
                <a:cs typeface="Times New Roman" panose="02020603050405020304" pitchFamily="18" charset="0"/>
              </a:rPr>
              <a:t>4.1 KẾT LUẬN</a:t>
            </a:r>
            <a:endParaRPr sz="4800" b="1" dirty="0">
              <a:latin typeface="Roboto" pitchFamily="2" charset="0"/>
              <a:ea typeface="Roboto" pitchFamily="2" charset="0"/>
              <a:cs typeface="Times New Roman" panose="02020603050405020304" pitchFamily="18" charset="0"/>
            </a:endParaRPr>
          </a:p>
        </p:txBody>
      </p:sp>
      <p:grpSp>
        <p:nvGrpSpPr>
          <p:cNvPr id="1052" name="Google Shape;1052;p35"/>
          <p:cNvGrpSpPr/>
          <p:nvPr/>
        </p:nvGrpSpPr>
        <p:grpSpPr>
          <a:xfrm>
            <a:off x="2966750" y="1165750"/>
            <a:ext cx="3166099" cy="3977784"/>
            <a:chOff x="2966750" y="1165750"/>
            <a:chExt cx="3166099" cy="3977784"/>
          </a:xfrm>
        </p:grpSpPr>
        <p:sp>
          <p:nvSpPr>
            <p:cNvPr id="1053" name="Google Shape;1053;p35"/>
            <p:cNvSpPr/>
            <p:nvPr/>
          </p:nvSpPr>
          <p:spPr>
            <a:xfrm>
              <a:off x="2966750" y="1165750"/>
              <a:ext cx="3166099" cy="3977784"/>
            </a:xfrm>
            <a:custGeom>
              <a:avLst/>
              <a:gdLst/>
              <a:ahLst/>
              <a:cxnLst/>
              <a:rect l="l" t="t" r="r" b="b"/>
              <a:pathLst>
                <a:path w="114527" h="143888" extrusionOk="0">
                  <a:moveTo>
                    <a:pt x="57841" y="0"/>
                  </a:moveTo>
                  <a:lnTo>
                    <a:pt x="48792" y="15895"/>
                  </a:lnTo>
                  <a:lnTo>
                    <a:pt x="51531" y="15895"/>
                  </a:lnTo>
                  <a:lnTo>
                    <a:pt x="51531" y="19181"/>
                  </a:lnTo>
                  <a:lnTo>
                    <a:pt x="51531" y="19979"/>
                  </a:lnTo>
                  <a:lnTo>
                    <a:pt x="51531" y="20086"/>
                  </a:lnTo>
                  <a:lnTo>
                    <a:pt x="51554" y="20217"/>
                  </a:lnTo>
                  <a:lnTo>
                    <a:pt x="51578" y="20515"/>
                  </a:lnTo>
                  <a:lnTo>
                    <a:pt x="51614" y="21098"/>
                  </a:lnTo>
                  <a:cubicBezTo>
                    <a:pt x="51638" y="21491"/>
                    <a:pt x="51650" y="21884"/>
                    <a:pt x="51697" y="22277"/>
                  </a:cubicBezTo>
                  <a:lnTo>
                    <a:pt x="51876" y="23444"/>
                  </a:lnTo>
                  <a:lnTo>
                    <a:pt x="51971" y="24027"/>
                  </a:lnTo>
                  <a:cubicBezTo>
                    <a:pt x="52007" y="24218"/>
                    <a:pt x="52066" y="24408"/>
                    <a:pt x="52102" y="24599"/>
                  </a:cubicBezTo>
                  <a:lnTo>
                    <a:pt x="52412" y="25742"/>
                  </a:lnTo>
                  <a:cubicBezTo>
                    <a:pt x="52507" y="26123"/>
                    <a:pt x="52662" y="26492"/>
                    <a:pt x="52793" y="26861"/>
                  </a:cubicBezTo>
                  <a:cubicBezTo>
                    <a:pt x="52935" y="27230"/>
                    <a:pt x="53055" y="27611"/>
                    <a:pt x="53221" y="27968"/>
                  </a:cubicBezTo>
                  <a:lnTo>
                    <a:pt x="53733" y="29028"/>
                  </a:lnTo>
                  <a:cubicBezTo>
                    <a:pt x="53817" y="29206"/>
                    <a:pt x="53900" y="29385"/>
                    <a:pt x="53995" y="29552"/>
                  </a:cubicBezTo>
                  <a:lnTo>
                    <a:pt x="54305" y="30064"/>
                  </a:lnTo>
                  <a:lnTo>
                    <a:pt x="54912" y="31064"/>
                  </a:lnTo>
                  <a:cubicBezTo>
                    <a:pt x="55138" y="31385"/>
                    <a:pt x="55376" y="31707"/>
                    <a:pt x="55614" y="32016"/>
                  </a:cubicBezTo>
                  <a:cubicBezTo>
                    <a:pt x="56067" y="32659"/>
                    <a:pt x="56615" y="33219"/>
                    <a:pt x="57150" y="33802"/>
                  </a:cubicBezTo>
                  <a:cubicBezTo>
                    <a:pt x="57400" y="34100"/>
                    <a:pt x="57710" y="34350"/>
                    <a:pt x="57996" y="34624"/>
                  </a:cubicBezTo>
                  <a:cubicBezTo>
                    <a:pt x="58293" y="34874"/>
                    <a:pt x="58567" y="35148"/>
                    <a:pt x="58877" y="35398"/>
                  </a:cubicBezTo>
                  <a:lnTo>
                    <a:pt x="59829" y="36100"/>
                  </a:lnTo>
                  <a:cubicBezTo>
                    <a:pt x="59984" y="36219"/>
                    <a:pt x="60139" y="36338"/>
                    <a:pt x="60305" y="36445"/>
                  </a:cubicBezTo>
                  <a:lnTo>
                    <a:pt x="60806" y="36755"/>
                  </a:lnTo>
                  <a:lnTo>
                    <a:pt x="61818" y="37362"/>
                  </a:lnTo>
                  <a:cubicBezTo>
                    <a:pt x="62163" y="37553"/>
                    <a:pt x="62520" y="37719"/>
                    <a:pt x="62877" y="37886"/>
                  </a:cubicBezTo>
                  <a:cubicBezTo>
                    <a:pt x="63568" y="38255"/>
                    <a:pt x="64318" y="38505"/>
                    <a:pt x="65068" y="38767"/>
                  </a:cubicBezTo>
                  <a:cubicBezTo>
                    <a:pt x="65437" y="38910"/>
                    <a:pt x="65818" y="39005"/>
                    <a:pt x="66199" y="39100"/>
                  </a:cubicBezTo>
                  <a:cubicBezTo>
                    <a:pt x="66580" y="39196"/>
                    <a:pt x="66961" y="39303"/>
                    <a:pt x="67342" y="39386"/>
                  </a:cubicBezTo>
                  <a:lnTo>
                    <a:pt x="68509" y="39577"/>
                  </a:lnTo>
                  <a:cubicBezTo>
                    <a:pt x="68902" y="39624"/>
                    <a:pt x="69295" y="39660"/>
                    <a:pt x="69676" y="39672"/>
                  </a:cubicBezTo>
                  <a:cubicBezTo>
                    <a:pt x="70176" y="39704"/>
                    <a:pt x="70946" y="39709"/>
                    <a:pt x="71403" y="39709"/>
                  </a:cubicBezTo>
                  <a:cubicBezTo>
                    <a:pt x="71632" y="39709"/>
                    <a:pt x="71783" y="39708"/>
                    <a:pt x="71783" y="39708"/>
                  </a:cubicBezTo>
                  <a:lnTo>
                    <a:pt x="94298" y="39708"/>
                  </a:lnTo>
                  <a:lnTo>
                    <a:pt x="94691" y="39743"/>
                  </a:lnTo>
                  <a:lnTo>
                    <a:pt x="94905" y="39779"/>
                  </a:lnTo>
                  <a:cubicBezTo>
                    <a:pt x="95048" y="39791"/>
                    <a:pt x="95191" y="39803"/>
                    <a:pt x="95334" y="39803"/>
                  </a:cubicBezTo>
                  <a:cubicBezTo>
                    <a:pt x="95477" y="39803"/>
                    <a:pt x="95619" y="39862"/>
                    <a:pt x="95762" y="39874"/>
                  </a:cubicBezTo>
                  <a:cubicBezTo>
                    <a:pt x="95893" y="39898"/>
                    <a:pt x="96048" y="39898"/>
                    <a:pt x="96179" y="39946"/>
                  </a:cubicBezTo>
                  <a:cubicBezTo>
                    <a:pt x="97286" y="40196"/>
                    <a:pt x="98334" y="40696"/>
                    <a:pt x="99227" y="41422"/>
                  </a:cubicBezTo>
                  <a:cubicBezTo>
                    <a:pt x="100096" y="42160"/>
                    <a:pt x="100799" y="43101"/>
                    <a:pt x="101263" y="44149"/>
                  </a:cubicBezTo>
                  <a:cubicBezTo>
                    <a:pt x="101680" y="45196"/>
                    <a:pt x="101870" y="46339"/>
                    <a:pt x="101787" y="47494"/>
                  </a:cubicBezTo>
                  <a:cubicBezTo>
                    <a:pt x="101727" y="48566"/>
                    <a:pt x="101370" y="49566"/>
                    <a:pt x="100846" y="50483"/>
                  </a:cubicBezTo>
                  <a:cubicBezTo>
                    <a:pt x="100263" y="51447"/>
                    <a:pt x="99251" y="52507"/>
                    <a:pt x="98286" y="53078"/>
                  </a:cubicBezTo>
                  <a:cubicBezTo>
                    <a:pt x="98060" y="53245"/>
                    <a:pt x="97774" y="53328"/>
                    <a:pt x="97536" y="53471"/>
                  </a:cubicBezTo>
                  <a:cubicBezTo>
                    <a:pt x="97405" y="53543"/>
                    <a:pt x="97262" y="53578"/>
                    <a:pt x="97131" y="53626"/>
                  </a:cubicBezTo>
                  <a:cubicBezTo>
                    <a:pt x="97001" y="53674"/>
                    <a:pt x="96870" y="53733"/>
                    <a:pt x="96739" y="53769"/>
                  </a:cubicBezTo>
                  <a:cubicBezTo>
                    <a:pt x="96596" y="53793"/>
                    <a:pt x="95119" y="54102"/>
                    <a:pt x="94572" y="54150"/>
                  </a:cubicBezTo>
                  <a:cubicBezTo>
                    <a:pt x="94504" y="54154"/>
                    <a:pt x="94416" y="54155"/>
                    <a:pt x="94320" y="54155"/>
                  </a:cubicBezTo>
                  <a:cubicBezTo>
                    <a:pt x="94128" y="54155"/>
                    <a:pt x="93909" y="54150"/>
                    <a:pt x="93774" y="54150"/>
                  </a:cubicBezTo>
                  <a:lnTo>
                    <a:pt x="19705" y="54150"/>
                  </a:lnTo>
                  <a:lnTo>
                    <a:pt x="19562" y="54114"/>
                  </a:lnTo>
                  <a:lnTo>
                    <a:pt x="19265" y="54102"/>
                  </a:lnTo>
                  <a:lnTo>
                    <a:pt x="18681" y="54126"/>
                  </a:lnTo>
                  <a:cubicBezTo>
                    <a:pt x="18288" y="54150"/>
                    <a:pt x="17895" y="54150"/>
                    <a:pt x="17514" y="54209"/>
                  </a:cubicBezTo>
                  <a:cubicBezTo>
                    <a:pt x="14383" y="54567"/>
                    <a:pt x="11335" y="55674"/>
                    <a:pt x="8716" y="57424"/>
                  </a:cubicBezTo>
                  <a:cubicBezTo>
                    <a:pt x="6120" y="59186"/>
                    <a:pt x="3953" y="61568"/>
                    <a:pt x="2417" y="64318"/>
                  </a:cubicBezTo>
                  <a:cubicBezTo>
                    <a:pt x="917" y="67080"/>
                    <a:pt x="96" y="70235"/>
                    <a:pt x="24" y="73367"/>
                  </a:cubicBezTo>
                  <a:cubicBezTo>
                    <a:pt x="0" y="73807"/>
                    <a:pt x="12" y="74010"/>
                    <a:pt x="12" y="74295"/>
                  </a:cubicBezTo>
                  <a:cubicBezTo>
                    <a:pt x="12" y="74343"/>
                    <a:pt x="12" y="74474"/>
                    <a:pt x="24" y="74557"/>
                  </a:cubicBezTo>
                  <a:lnTo>
                    <a:pt x="36" y="74855"/>
                  </a:lnTo>
                  <a:lnTo>
                    <a:pt x="60" y="75438"/>
                  </a:lnTo>
                  <a:cubicBezTo>
                    <a:pt x="84" y="75831"/>
                    <a:pt x="84" y="76224"/>
                    <a:pt x="143" y="76617"/>
                  </a:cubicBezTo>
                  <a:lnTo>
                    <a:pt x="322" y="77784"/>
                  </a:lnTo>
                  <a:cubicBezTo>
                    <a:pt x="357" y="77974"/>
                    <a:pt x="381" y="78165"/>
                    <a:pt x="429" y="78355"/>
                  </a:cubicBezTo>
                  <a:lnTo>
                    <a:pt x="560" y="78939"/>
                  </a:lnTo>
                  <a:lnTo>
                    <a:pt x="869" y="80082"/>
                  </a:lnTo>
                  <a:cubicBezTo>
                    <a:pt x="977" y="80451"/>
                    <a:pt x="1119" y="80820"/>
                    <a:pt x="1250" y="81189"/>
                  </a:cubicBezTo>
                  <a:cubicBezTo>
                    <a:pt x="1393" y="81558"/>
                    <a:pt x="1512" y="81939"/>
                    <a:pt x="1691" y="82296"/>
                  </a:cubicBezTo>
                  <a:cubicBezTo>
                    <a:pt x="2977" y="85166"/>
                    <a:pt x="4929" y="87737"/>
                    <a:pt x="7382" y="89702"/>
                  </a:cubicBezTo>
                  <a:cubicBezTo>
                    <a:pt x="9835" y="91655"/>
                    <a:pt x="12764" y="93048"/>
                    <a:pt x="15859" y="93655"/>
                  </a:cubicBezTo>
                  <a:lnTo>
                    <a:pt x="17026" y="93845"/>
                  </a:lnTo>
                  <a:lnTo>
                    <a:pt x="17610" y="93929"/>
                  </a:lnTo>
                  <a:cubicBezTo>
                    <a:pt x="17812" y="93952"/>
                    <a:pt x="18003" y="93952"/>
                    <a:pt x="18193" y="93964"/>
                  </a:cubicBezTo>
                  <a:lnTo>
                    <a:pt x="19372" y="94024"/>
                  </a:lnTo>
                  <a:lnTo>
                    <a:pt x="19669" y="94036"/>
                  </a:lnTo>
                  <a:lnTo>
                    <a:pt x="94643" y="94036"/>
                  </a:lnTo>
                  <a:lnTo>
                    <a:pt x="94869" y="94048"/>
                  </a:lnTo>
                  <a:cubicBezTo>
                    <a:pt x="95024" y="94060"/>
                    <a:pt x="95167" y="94072"/>
                    <a:pt x="95310" y="94072"/>
                  </a:cubicBezTo>
                  <a:cubicBezTo>
                    <a:pt x="95381" y="94072"/>
                    <a:pt x="95453" y="94083"/>
                    <a:pt x="95524" y="94095"/>
                  </a:cubicBezTo>
                  <a:lnTo>
                    <a:pt x="95727" y="94131"/>
                  </a:lnTo>
                  <a:cubicBezTo>
                    <a:pt x="95869" y="94155"/>
                    <a:pt x="96012" y="94167"/>
                    <a:pt x="96155" y="94191"/>
                  </a:cubicBezTo>
                  <a:cubicBezTo>
                    <a:pt x="96703" y="94345"/>
                    <a:pt x="97251" y="94476"/>
                    <a:pt x="97751" y="94750"/>
                  </a:cubicBezTo>
                  <a:cubicBezTo>
                    <a:pt x="98286" y="94976"/>
                    <a:pt x="98739" y="95322"/>
                    <a:pt x="99203" y="95655"/>
                  </a:cubicBezTo>
                  <a:cubicBezTo>
                    <a:pt x="99620" y="96048"/>
                    <a:pt x="100060" y="96429"/>
                    <a:pt x="100382" y="96905"/>
                  </a:cubicBezTo>
                  <a:cubicBezTo>
                    <a:pt x="100751" y="97346"/>
                    <a:pt x="100989" y="97870"/>
                    <a:pt x="101251" y="98382"/>
                  </a:cubicBezTo>
                  <a:cubicBezTo>
                    <a:pt x="101299" y="98513"/>
                    <a:pt x="101334" y="98643"/>
                    <a:pt x="101394" y="98774"/>
                  </a:cubicBezTo>
                  <a:cubicBezTo>
                    <a:pt x="101430" y="98917"/>
                    <a:pt x="101501" y="99036"/>
                    <a:pt x="101525" y="99179"/>
                  </a:cubicBezTo>
                  <a:cubicBezTo>
                    <a:pt x="101584" y="99453"/>
                    <a:pt x="101692" y="99727"/>
                    <a:pt x="101703" y="100013"/>
                  </a:cubicBezTo>
                  <a:cubicBezTo>
                    <a:pt x="101727" y="100156"/>
                    <a:pt x="101751" y="100287"/>
                    <a:pt x="101775" y="100429"/>
                  </a:cubicBezTo>
                  <a:lnTo>
                    <a:pt x="101799" y="100870"/>
                  </a:lnTo>
                  <a:lnTo>
                    <a:pt x="101823" y="101084"/>
                  </a:lnTo>
                  <a:lnTo>
                    <a:pt x="101834" y="101191"/>
                  </a:lnTo>
                  <a:lnTo>
                    <a:pt x="101834" y="101299"/>
                  </a:lnTo>
                  <a:cubicBezTo>
                    <a:pt x="101834" y="101334"/>
                    <a:pt x="101823" y="101358"/>
                    <a:pt x="101823" y="101370"/>
                  </a:cubicBezTo>
                  <a:cubicBezTo>
                    <a:pt x="101811" y="101513"/>
                    <a:pt x="101799" y="101656"/>
                    <a:pt x="101787" y="101799"/>
                  </a:cubicBezTo>
                  <a:cubicBezTo>
                    <a:pt x="101811" y="102096"/>
                    <a:pt x="101715" y="102370"/>
                    <a:pt x="101692" y="102656"/>
                  </a:cubicBezTo>
                  <a:cubicBezTo>
                    <a:pt x="101692" y="102799"/>
                    <a:pt x="101632" y="102930"/>
                    <a:pt x="101596" y="103073"/>
                  </a:cubicBezTo>
                  <a:cubicBezTo>
                    <a:pt x="101561" y="103204"/>
                    <a:pt x="101525" y="103346"/>
                    <a:pt x="101501" y="103477"/>
                  </a:cubicBezTo>
                  <a:cubicBezTo>
                    <a:pt x="101144" y="104561"/>
                    <a:pt x="100537" y="105561"/>
                    <a:pt x="99739" y="106383"/>
                  </a:cubicBezTo>
                  <a:cubicBezTo>
                    <a:pt x="98917" y="107192"/>
                    <a:pt x="97917" y="107799"/>
                    <a:pt x="96846" y="108157"/>
                  </a:cubicBezTo>
                  <a:cubicBezTo>
                    <a:pt x="96715" y="108204"/>
                    <a:pt x="96572" y="108216"/>
                    <a:pt x="96429" y="108264"/>
                  </a:cubicBezTo>
                  <a:cubicBezTo>
                    <a:pt x="96298" y="108288"/>
                    <a:pt x="96167" y="108359"/>
                    <a:pt x="96024" y="108359"/>
                  </a:cubicBezTo>
                  <a:cubicBezTo>
                    <a:pt x="95881" y="108383"/>
                    <a:pt x="95738" y="108395"/>
                    <a:pt x="95596" y="108419"/>
                  </a:cubicBezTo>
                  <a:cubicBezTo>
                    <a:pt x="95524" y="108430"/>
                    <a:pt x="95453" y="108454"/>
                    <a:pt x="95381" y="108454"/>
                  </a:cubicBezTo>
                  <a:lnTo>
                    <a:pt x="95167" y="108466"/>
                  </a:lnTo>
                  <a:cubicBezTo>
                    <a:pt x="95024" y="108466"/>
                    <a:pt x="94881" y="108466"/>
                    <a:pt x="94738" y="108478"/>
                  </a:cubicBezTo>
                  <a:cubicBezTo>
                    <a:pt x="94691" y="108478"/>
                    <a:pt x="94512" y="108466"/>
                    <a:pt x="94393" y="108466"/>
                  </a:cubicBezTo>
                  <a:lnTo>
                    <a:pt x="71283" y="108466"/>
                  </a:lnTo>
                  <a:lnTo>
                    <a:pt x="70985" y="108490"/>
                  </a:lnTo>
                  <a:lnTo>
                    <a:pt x="70402" y="108526"/>
                  </a:lnTo>
                  <a:cubicBezTo>
                    <a:pt x="70009" y="108538"/>
                    <a:pt x="69616" y="108561"/>
                    <a:pt x="69235" y="108597"/>
                  </a:cubicBezTo>
                  <a:lnTo>
                    <a:pt x="68068" y="108764"/>
                  </a:lnTo>
                  <a:cubicBezTo>
                    <a:pt x="67675" y="108835"/>
                    <a:pt x="67283" y="108883"/>
                    <a:pt x="66902" y="108990"/>
                  </a:cubicBezTo>
                  <a:cubicBezTo>
                    <a:pt x="66140" y="109181"/>
                    <a:pt x="65366" y="109359"/>
                    <a:pt x="64639" y="109657"/>
                  </a:cubicBezTo>
                  <a:cubicBezTo>
                    <a:pt x="64270" y="109788"/>
                    <a:pt x="63889" y="109919"/>
                    <a:pt x="63532" y="110073"/>
                  </a:cubicBezTo>
                  <a:lnTo>
                    <a:pt x="62460" y="110585"/>
                  </a:lnTo>
                  <a:lnTo>
                    <a:pt x="61937" y="110847"/>
                  </a:lnTo>
                  <a:cubicBezTo>
                    <a:pt x="61758" y="110931"/>
                    <a:pt x="61591" y="111038"/>
                    <a:pt x="61425" y="111145"/>
                  </a:cubicBezTo>
                  <a:lnTo>
                    <a:pt x="60413" y="111752"/>
                  </a:lnTo>
                  <a:cubicBezTo>
                    <a:pt x="60079" y="111967"/>
                    <a:pt x="59782" y="112217"/>
                    <a:pt x="59460" y="112443"/>
                  </a:cubicBezTo>
                  <a:cubicBezTo>
                    <a:pt x="59151" y="112681"/>
                    <a:pt x="58817" y="112907"/>
                    <a:pt x="58531" y="113169"/>
                  </a:cubicBezTo>
                  <a:cubicBezTo>
                    <a:pt x="58079" y="113586"/>
                    <a:pt x="57603" y="114003"/>
                    <a:pt x="57174" y="114443"/>
                  </a:cubicBezTo>
                  <a:cubicBezTo>
                    <a:pt x="57115" y="114503"/>
                    <a:pt x="57043" y="114586"/>
                    <a:pt x="56960" y="114681"/>
                  </a:cubicBezTo>
                  <a:cubicBezTo>
                    <a:pt x="56912" y="114717"/>
                    <a:pt x="56876" y="114765"/>
                    <a:pt x="56841" y="114800"/>
                  </a:cubicBezTo>
                  <a:cubicBezTo>
                    <a:pt x="56567" y="115110"/>
                    <a:pt x="56234" y="115479"/>
                    <a:pt x="56055" y="115681"/>
                  </a:cubicBezTo>
                  <a:lnTo>
                    <a:pt x="55341" y="116622"/>
                  </a:lnTo>
                  <a:lnTo>
                    <a:pt x="54995" y="117098"/>
                  </a:lnTo>
                  <a:cubicBezTo>
                    <a:pt x="54876" y="117253"/>
                    <a:pt x="54781" y="117432"/>
                    <a:pt x="54674" y="117586"/>
                  </a:cubicBezTo>
                  <a:lnTo>
                    <a:pt x="54067" y="118598"/>
                  </a:lnTo>
                  <a:cubicBezTo>
                    <a:pt x="53864" y="118944"/>
                    <a:pt x="53709" y="119301"/>
                    <a:pt x="53531" y="119658"/>
                  </a:cubicBezTo>
                  <a:cubicBezTo>
                    <a:pt x="53364" y="120015"/>
                    <a:pt x="53174" y="120360"/>
                    <a:pt x="53043" y="120730"/>
                  </a:cubicBezTo>
                  <a:lnTo>
                    <a:pt x="52638" y="121837"/>
                  </a:lnTo>
                  <a:cubicBezTo>
                    <a:pt x="52566" y="122027"/>
                    <a:pt x="52495" y="122206"/>
                    <a:pt x="52447" y="122396"/>
                  </a:cubicBezTo>
                  <a:lnTo>
                    <a:pt x="52293" y="122968"/>
                  </a:lnTo>
                  <a:lnTo>
                    <a:pt x="51995" y="124111"/>
                  </a:lnTo>
                  <a:cubicBezTo>
                    <a:pt x="51923" y="124504"/>
                    <a:pt x="51864" y="124897"/>
                    <a:pt x="51804" y="125278"/>
                  </a:cubicBezTo>
                  <a:cubicBezTo>
                    <a:pt x="51757" y="125671"/>
                    <a:pt x="51673" y="126064"/>
                    <a:pt x="51662" y="126445"/>
                  </a:cubicBezTo>
                  <a:lnTo>
                    <a:pt x="51578" y="127623"/>
                  </a:lnTo>
                  <a:lnTo>
                    <a:pt x="51531" y="128207"/>
                  </a:lnTo>
                  <a:lnTo>
                    <a:pt x="51531" y="128600"/>
                  </a:lnTo>
                  <a:lnTo>
                    <a:pt x="51531" y="129409"/>
                  </a:lnTo>
                  <a:lnTo>
                    <a:pt x="51531" y="131017"/>
                  </a:lnTo>
                  <a:lnTo>
                    <a:pt x="51531" y="143887"/>
                  </a:lnTo>
                  <a:lnTo>
                    <a:pt x="64187" y="143887"/>
                  </a:lnTo>
                  <a:lnTo>
                    <a:pt x="64187" y="131017"/>
                  </a:lnTo>
                  <a:lnTo>
                    <a:pt x="64187" y="129409"/>
                  </a:lnTo>
                  <a:lnTo>
                    <a:pt x="64187" y="128600"/>
                  </a:lnTo>
                  <a:lnTo>
                    <a:pt x="64187" y="128207"/>
                  </a:lnTo>
                  <a:lnTo>
                    <a:pt x="64163" y="127980"/>
                  </a:lnTo>
                  <a:cubicBezTo>
                    <a:pt x="64175" y="127838"/>
                    <a:pt x="64163" y="127695"/>
                    <a:pt x="64163" y="127540"/>
                  </a:cubicBezTo>
                  <a:cubicBezTo>
                    <a:pt x="64163" y="127397"/>
                    <a:pt x="64211" y="127266"/>
                    <a:pt x="64223" y="127123"/>
                  </a:cubicBezTo>
                  <a:cubicBezTo>
                    <a:pt x="64246" y="126980"/>
                    <a:pt x="64246" y="126837"/>
                    <a:pt x="64282" y="126695"/>
                  </a:cubicBezTo>
                  <a:cubicBezTo>
                    <a:pt x="64318" y="126564"/>
                    <a:pt x="64354" y="126421"/>
                    <a:pt x="64389" y="126290"/>
                  </a:cubicBezTo>
                  <a:cubicBezTo>
                    <a:pt x="64663" y="125194"/>
                    <a:pt x="65508" y="123909"/>
                    <a:pt x="66282" y="123063"/>
                  </a:cubicBezTo>
                  <a:cubicBezTo>
                    <a:pt x="66401" y="122956"/>
                    <a:pt x="66532" y="122849"/>
                    <a:pt x="66651" y="122730"/>
                  </a:cubicBezTo>
                  <a:cubicBezTo>
                    <a:pt x="66747" y="122623"/>
                    <a:pt x="66878" y="122563"/>
                    <a:pt x="66985" y="122468"/>
                  </a:cubicBezTo>
                  <a:cubicBezTo>
                    <a:pt x="67104" y="122396"/>
                    <a:pt x="67211" y="122289"/>
                    <a:pt x="67330" y="122218"/>
                  </a:cubicBezTo>
                  <a:cubicBezTo>
                    <a:pt x="67461" y="122146"/>
                    <a:pt x="67580" y="122075"/>
                    <a:pt x="67699" y="122004"/>
                  </a:cubicBezTo>
                  <a:cubicBezTo>
                    <a:pt x="67759" y="121956"/>
                    <a:pt x="67818" y="121920"/>
                    <a:pt x="67878" y="121884"/>
                  </a:cubicBezTo>
                  <a:lnTo>
                    <a:pt x="68080" y="121801"/>
                  </a:lnTo>
                  <a:cubicBezTo>
                    <a:pt x="68211" y="121742"/>
                    <a:pt x="68330" y="121670"/>
                    <a:pt x="68461" y="121611"/>
                  </a:cubicBezTo>
                  <a:lnTo>
                    <a:pt x="68866" y="121468"/>
                  </a:lnTo>
                  <a:cubicBezTo>
                    <a:pt x="69116" y="121349"/>
                    <a:pt x="69402" y="121301"/>
                    <a:pt x="69676" y="121218"/>
                  </a:cubicBezTo>
                  <a:cubicBezTo>
                    <a:pt x="69807" y="121170"/>
                    <a:pt x="69950" y="121170"/>
                    <a:pt x="70092" y="121146"/>
                  </a:cubicBezTo>
                  <a:cubicBezTo>
                    <a:pt x="70235" y="121122"/>
                    <a:pt x="70378" y="121099"/>
                    <a:pt x="70521" y="121075"/>
                  </a:cubicBezTo>
                  <a:cubicBezTo>
                    <a:pt x="70664" y="121075"/>
                    <a:pt x="70807" y="121063"/>
                    <a:pt x="70950" y="121063"/>
                  </a:cubicBezTo>
                  <a:lnTo>
                    <a:pt x="71164" y="121015"/>
                  </a:lnTo>
                  <a:lnTo>
                    <a:pt x="71283" y="120968"/>
                  </a:lnTo>
                  <a:lnTo>
                    <a:pt x="94393" y="120968"/>
                  </a:lnTo>
                  <a:cubicBezTo>
                    <a:pt x="94516" y="120968"/>
                    <a:pt x="94603" y="120994"/>
                    <a:pt x="94760" y="120994"/>
                  </a:cubicBezTo>
                  <a:cubicBezTo>
                    <a:pt x="94787" y="120994"/>
                    <a:pt x="94815" y="120993"/>
                    <a:pt x="94845" y="120991"/>
                  </a:cubicBezTo>
                  <a:lnTo>
                    <a:pt x="96024" y="120956"/>
                  </a:lnTo>
                  <a:lnTo>
                    <a:pt x="96608" y="120932"/>
                  </a:lnTo>
                  <a:cubicBezTo>
                    <a:pt x="96810" y="120908"/>
                    <a:pt x="97001" y="120884"/>
                    <a:pt x="97191" y="120861"/>
                  </a:cubicBezTo>
                  <a:lnTo>
                    <a:pt x="98358" y="120682"/>
                  </a:lnTo>
                  <a:cubicBezTo>
                    <a:pt x="98751" y="120622"/>
                    <a:pt x="99132" y="120503"/>
                    <a:pt x="99513" y="120420"/>
                  </a:cubicBezTo>
                  <a:cubicBezTo>
                    <a:pt x="99894" y="120313"/>
                    <a:pt x="100275" y="120229"/>
                    <a:pt x="100656" y="120099"/>
                  </a:cubicBezTo>
                  <a:cubicBezTo>
                    <a:pt x="103656" y="119134"/>
                    <a:pt x="106406" y="117443"/>
                    <a:pt x="108633" y="115229"/>
                  </a:cubicBezTo>
                  <a:cubicBezTo>
                    <a:pt x="110836" y="112990"/>
                    <a:pt x="112514" y="110228"/>
                    <a:pt x="113467" y="107228"/>
                  </a:cubicBezTo>
                  <a:cubicBezTo>
                    <a:pt x="113574" y="106847"/>
                    <a:pt x="113669" y="106466"/>
                    <a:pt x="113776" y="106085"/>
                  </a:cubicBezTo>
                  <a:cubicBezTo>
                    <a:pt x="113860" y="105692"/>
                    <a:pt x="113979" y="105323"/>
                    <a:pt x="114026" y="104930"/>
                  </a:cubicBezTo>
                  <a:cubicBezTo>
                    <a:pt x="114146" y="104144"/>
                    <a:pt x="114288" y="103370"/>
                    <a:pt x="114300" y="102584"/>
                  </a:cubicBezTo>
                  <a:lnTo>
                    <a:pt x="114348" y="101418"/>
                  </a:lnTo>
                  <a:cubicBezTo>
                    <a:pt x="114348" y="101358"/>
                    <a:pt x="114336" y="101322"/>
                    <a:pt x="114336" y="101287"/>
                  </a:cubicBezTo>
                  <a:lnTo>
                    <a:pt x="114336" y="101191"/>
                  </a:lnTo>
                  <a:lnTo>
                    <a:pt x="114336" y="100906"/>
                  </a:lnTo>
                  <a:lnTo>
                    <a:pt x="114324" y="100310"/>
                  </a:lnTo>
                  <a:cubicBezTo>
                    <a:pt x="114300" y="99929"/>
                    <a:pt x="114288" y="99536"/>
                    <a:pt x="114253" y="99144"/>
                  </a:cubicBezTo>
                  <a:lnTo>
                    <a:pt x="114086" y="97977"/>
                  </a:lnTo>
                  <a:cubicBezTo>
                    <a:pt x="113979" y="97191"/>
                    <a:pt x="113765" y="96429"/>
                    <a:pt x="113562" y="95667"/>
                  </a:cubicBezTo>
                  <a:cubicBezTo>
                    <a:pt x="113479" y="95286"/>
                    <a:pt x="113324" y="94917"/>
                    <a:pt x="113193" y="94548"/>
                  </a:cubicBezTo>
                  <a:cubicBezTo>
                    <a:pt x="113062" y="94179"/>
                    <a:pt x="112931" y="93810"/>
                    <a:pt x="112776" y="93440"/>
                  </a:cubicBezTo>
                  <a:cubicBezTo>
                    <a:pt x="112121" y="92012"/>
                    <a:pt x="111371" y="90619"/>
                    <a:pt x="110407" y="89369"/>
                  </a:cubicBezTo>
                  <a:cubicBezTo>
                    <a:pt x="109478" y="88095"/>
                    <a:pt x="108359" y="86987"/>
                    <a:pt x="107168" y="85963"/>
                  </a:cubicBezTo>
                  <a:cubicBezTo>
                    <a:pt x="105930" y="84999"/>
                    <a:pt x="104621" y="84106"/>
                    <a:pt x="103192" y="83451"/>
                  </a:cubicBezTo>
                  <a:cubicBezTo>
                    <a:pt x="101787" y="82737"/>
                    <a:pt x="100263" y="82272"/>
                    <a:pt x="98727" y="81915"/>
                  </a:cubicBezTo>
                  <a:cubicBezTo>
                    <a:pt x="98346" y="81844"/>
                    <a:pt x="97953" y="81784"/>
                    <a:pt x="97560" y="81725"/>
                  </a:cubicBezTo>
                  <a:lnTo>
                    <a:pt x="96977" y="81641"/>
                  </a:lnTo>
                  <a:cubicBezTo>
                    <a:pt x="96786" y="81606"/>
                    <a:pt x="96596" y="81582"/>
                    <a:pt x="96393" y="81582"/>
                  </a:cubicBezTo>
                  <a:lnTo>
                    <a:pt x="95226" y="81534"/>
                  </a:lnTo>
                  <a:lnTo>
                    <a:pt x="94643" y="81522"/>
                  </a:lnTo>
                  <a:lnTo>
                    <a:pt x="19872" y="81522"/>
                  </a:lnTo>
                  <a:lnTo>
                    <a:pt x="19693" y="81510"/>
                  </a:lnTo>
                  <a:lnTo>
                    <a:pt x="19574" y="81499"/>
                  </a:lnTo>
                  <a:cubicBezTo>
                    <a:pt x="19431" y="81487"/>
                    <a:pt x="19288" y="81475"/>
                    <a:pt x="19146" y="81463"/>
                  </a:cubicBezTo>
                  <a:cubicBezTo>
                    <a:pt x="19074" y="81463"/>
                    <a:pt x="19003" y="81463"/>
                    <a:pt x="18931" y="81451"/>
                  </a:cubicBezTo>
                  <a:lnTo>
                    <a:pt x="18717" y="81415"/>
                  </a:lnTo>
                  <a:cubicBezTo>
                    <a:pt x="18586" y="81391"/>
                    <a:pt x="18443" y="81368"/>
                    <a:pt x="18300" y="81356"/>
                  </a:cubicBezTo>
                  <a:cubicBezTo>
                    <a:pt x="17181" y="81129"/>
                    <a:pt x="16145" y="80629"/>
                    <a:pt x="15240" y="79915"/>
                  </a:cubicBezTo>
                  <a:cubicBezTo>
                    <a:pt x="14335" y="79213"/>
                    <a:pt x="13633" y="78260"/>
                    <a:pt x="13169" y="77224"/>
                  </a:cubicBezTo>
                  <a:cubicBezTo>
                    <a:pt x="13085" y="77105"/>
                    <a:pt x="13061" y="76962"/>
                    <a:pt x="13014" y="76831"/>
                  </a:cubicBezTo>
                  <a:cubicBezTo>
                    <a:pt x="12966" y="76700"/>
                    <a:pt x="12907" y="76569"/>
                    <a:pt x="12859" y="76426"/>
                  </a:cubicBezTo>
                  <a:cubicBezTo>
                    <a:pt x="12835" y="76296"/>
                    <a:pt x="12800" y="76153"/>
                    <a:pt x="12764" y="76022"/>
                  </a:cubicBezTo>
                  <a:lnTo>
                    <a:pt x="12704" y="75819"/>
                  </a:lnTo>
                  <a:cubicBezTo>
                    <a:pt x="12692" y="75748"/>
                    <a:pt x="12680" y="75676"/>
                    <a:pt x="12680" y="75605"/>
                  </a:cubicBezTo>
                  <a:cubicBezTo>
                    <a:pt x="12657" y="75462"/>
                    <a:pt x="12633" y="75319"/>
                    <a:pt x="12609" y="75176"/>
                  </a:cubicBezTo>
                  <a:cubicBezTo>
                    <a:pt x="12573" y="75045"/>
                    <a:pt x="12597" y="74891"/>
                    <a:pt x="12585" y="74748"/>
                  </a:cubicBezTo>
                  <a:lnTo>
                    <a:pt x="12549" y="74295"/>
                  </a:lnTo>
                  <a:cubicBezTo>
                    <a:pt x="12549" y="74033"/>
                    <a:pt x="12549" y="73700"/>
                    <a:pt x="12561" y="73617"/>
                  </a:cubicBezTo>
                  <a:cubicBezTo>
                    <a:pt x="12597" y="72462"/>
                    <a:pt x="12895" y="71343"/>
                    <a:pt x="13431" y="70342"/>
                  </a:cubicBezTo>
                  <a:cubicBezTo>
                    <a:pt x="13990" y="69354"/>
                    <a:pt x="14776" y="68473"/>
                    <a:pt x="15717" y="67830"/>
                  </a:cubicBezTo>
                  <a:cubicBezTo>
                    <a:pt x="16681" y="67199"/>
                    <a:pt x="17764" y="66806"/>
                    <a:pt x="18896" y="66663"/>
                  </a:cubicBezTo>
                  <a:cubicBezTo>
                    <a:pt x="19038" y="66640"/>
                    <a:pt x="19181" y="66651"/>
                    <a:pt x="19324" y="66640"/>
                  </a:cubicBezTo>
                  <a:lnTo>
                    <a:pt x="19538" y="66628"/>
                  </a:lnTo>
                  <a:lnTo>
                    <a:pt x="19646" y="66640"/>
                  </a:lnTo>
                  <a:lnTo>
                    <a:pt x="94572" y="66640"/>
                  </a:lnTo>
                  <a:lnTo>
                    <a:pt x="94679" y="66628"/>
                  </a:lnTo>
                  <a:lnTo>
                    <a:pt x="94822" y="66616"/>
                  </a:lnTo>
                  <a:lnTo>
                    <a:pt x="95119" y="66604"/>
                  </a:lnTo>
                  <a:lnTo>
                    <a:pt x="95703" y="66568"/>
                  </a:lnTo>
                  <a:cubicBezTo>
                    <a:pt x="96096" y="66544"/>
                    <a:pt x="96489" y="66544"/>
                    <a:pt x="96881" y="66485"/>
                  </a:cubicBezTo>
                  <a:lnTo>
                    <a:pt x="98048" y="66306"/>
                  </a:lnTo>
                  <a:lnTo>
                    <a:pt x="98632" y="66211"/>
                  </a:lnTo>
                  <a:lnTo>
                    <a:pt x="99203" y="66080"/>
                  </a:lnTo>
                  <a:lnTo>
                    <a:pt x="100346" y="65782"/>
                  </a:lnTo>
                  <a:cubicBezTo>
                    <a:pt x="100727" y="65675"/>
                    <a:pt x="101096" y="65520"/>
                    <a:pt x="101465" y="65389"/>
                  </a:cubicBezTo>
                  <a:cubicBezTo>
                    <a:pt x="101834" y="65247"/>
                    <a:pt x="102215" y="65127"/>
                    <a:pt x="102561" y="64961"/>
                  </a:cubicBezTo>
                  <a:cubicBezTo>
                    <a:pt x="103275" y="64616"/>
                    <a:pt x="104001" y="64306"/>
                    <a:pt x="104656" y="63877"/>
                  </a:cubicBezTo>
                  <a:cubicBezTo>
                    <a:pt x="107288" y="62318"/>
                    <a:pt x="109693" y="59960"/>
                    <a:pt x="111348" y="57365"/>
                  </a:cubicBezTo>
                  <a:cubicBezTo>
                    <a:pt x="111383" y="57317"/>
                    <a:pt x="111419" y="57257"/>
                    <a:pt x="111455" y="57198"/>
                  </a:cubicBezTo>
                  <a:cubicBezTo>
                    <a:pt x="111467" y="57174"/>
                    <a:pt x="111479" y="57150"/>
                    <a:pt x="111490" y="57138"/>
                  </a:cubicBezTo>
                  <a:lnTo>
                    <a:pt x="111490" y="57126"/>
                  </a:lnTo>
                  <a:cubicBezTo>
                    <a:pt x="113074" y="54519"/>
                    <a:pt x="114074" y="51531"/>
                    <a:pt x="114288" y="48483"/>
                  </a:cubicBezTo>
                  <a:cubicBezTo>
                    <a:pt x="114527" y="45363"/>
                    <a:pt x="114026" y="42172"/>
                    <a:pt x="112812" y="39255"/>
                  </a:cubicBezTo>
                  <a:cubicBezTo>
                    <a:pt x="111562" y="36362"/>
                    <a:pt x="109633" y="33778"/>
                    <a:pt x="107228" y="31766"/>
                  </a:cubicBezTo>
                  <a:cubicBezTo>
                    <a:pt x="104799" y="29766"/>
                    <a:pt x="101894" y="28349"/>
                    <a:pt x="98810" y="27682"/>
                  </a:cubicBezTo>
                  <a:cubicBezTo>
                    <a:pt x="98429" y="27587"/>
                    <a:pt x="98036" y="27540"/>
                    <a:pt x="97643" y="27480"/>
                  </a:cubicBezTo>
                  <a:cubicBezTo>
                    <a:pt x="97251" y="27420"/>
                    <a:pt x="96870" y="27349"/>
                    <a:pt x="96477" y="27325"/>
                  </a:cubicBezTo>
                  <a:lnTo>
                    <a:pt x="95298" y="27266"/>
                  </a:lnTo>
                  <a:lnTo>
                    <a:pt x="94715" y="27218"/>
                  </a:lnTo>
                  <a:lnTo>
                    <a:pt x="94298" y="27206"/>
                  </a:lnTo>
                  <a:lnTo>
                    <a:pt x="71783" y="27206"/>
                  </a:lnTo>
                  <a:cubicBezTo>
                    <a:pt x="71140" y="27206"/>
                    <a:pt x="70676" y="27182"/>
                    <a:pt x="70676" y="27182"/>
                  </a:cubicBezTo>
                  <a:cubicBezTo>
                    <a:pt x="70650" y="27185"/>
                    <a:pt x="70624" y="27186"/>
                    <a:pt x="70598" y="27186"/>
                  </a:cubicBezTo>
                  <a:cubicBezTo>
                    <a:pt x="70484" y="27186"/>
                    <a:pt x="70376" y="27166"/>
                    <a:pt x="70259" y="27147"/>
                  </a:cubicBezTo>
                  <a:cubicBezTo>
                    <a:pt x="70116" y="27123"/>
                    <a:pt x="69973" y="27111"/>
                    <a:pt x="69830" y="27087"/>
                  </a:cubicBezTo>
                  <a:lnTo>
                    <a:pt x="69426" y="26980"/>
                  </a:lnTo>
                  <a:cubicBezTo>
                    <a:pt x="69283" y="26944"/>
                    <a:pt x="69140" y="26932"/>
                    <a:pt x="69009" y="26861"/>
                  </a:cubicBezTo>
                  <a:cubicBezTo>
                    <a:pt x="68747" y="26754"/>
                    <a:pt x="68473" y="26694"/>
                    <a:pt x="68223" y="26551"/>
                  </a:cubicBezTo>
                  <a:lnTo>
                    <a:pt x="67842" y="26361"/>
                  </a:lnTo>
                  <a:cubicBezTo>
                    <a:pt x="67723" y="26289"/>
                    <a:pt x="67604" y="26206"/>
                    <a:pt x="67473" y="26135"/>
                  </a:cubicBezTo>
                  <a:lnTo>
                    <a:pt x="67294" y="26027"/>
                  </a:lnTo>
                  <a:cubicBezTo>
                    <a:pt x="67235" y="25992"/>
                    <a:pt x="67175" y="25944"/>
                    <a:pt x="67116" y="25896"/>
                  </a:cubicBezTo>
                  <a:cubicBezTo>
                    <a:pt x="67009" y="25813"/>
                    <a:pt x="66890" y="25730"/>
                    <a:pt x="66771" y="25646"/>
                  </a:cubicBezTo>
                  <a:cubicBezTo>
                    <a:pt x="66663" y="25563"/>
                    <a:pt x="66568" y="25444"/>
                    <a:pt x="66461" y="25361"/>
                  </a:cubicBezTo>
                  <a:cubicBezTo>
                    <a:pt x="66354" y="25254"/>
                    <a:pt x="66223" y="25182"/>
                    <a:pt x="66140" y="25063"/>
                  </a:cubicBezTo>
                  <a:cubicBezTo>
                    <a:pt x="65961" y="24837"/>
                    <a:pt x="65735" y="24658"/>
                    <a:pt x="65592" y="24408"/>
                  </a:cubicBezTo>
                  <a:cubicBezTo>
                    <a:pt x="64889" y="23503"/>
                    <a:pt x="64401" y="22444"/>
                    <a:pt x="64235" y="21313"/>
                  </a:cubicBezTo>
                  <a:cubicBezTo>
                    <a:pt x="64211" y="21170"/>
                    <a:pt x="64175" y="20110"/>
                    <a:pt x="64175" y="20074"/>
                  </a:cubicBezTo>
                  <a:lnTo>
                    <a:pt x="64175" y="19979"/>
                  </a:lnTo>
                  <a:lnTo>
                    <a:pt x="64175" y="19169"/>
                  </a:lnTo>
                  <a:lnTo>
                    <a:pt x="64175" y="15895"/>
                  </a:lnTo>
                  <a:lnTo>
                    <a:pt x="66890" y="15895"/>
                  </a:lnTo>
                  <a:lnTo>
                    <a:pt x="57841" y="0"/>
                  </a:lnTo>
                  <a:close/>
                </a:path>
              </a:pathLst>
            </a:cu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124740" y="1467244"/>
              <a:ext cx="2847490" cy="3675956"/>
            </a:xfrm>
            <a:custGeom>
              <a:avLst/>
              <a:gdLst/>
              <a:ahLst/>
              <a:cxnLst/>
              <a:rect l="l" t="t" r="r" b="b"/>
              <a:pathLst>
                <a:path w="103002" h="132970" extrusionOk="0">
                  <a:moveTo>
                    <a:pt x="51507" y="1"/>
                  </a:moveTo>
                  <a:lnTo>
                    <a:pt x="51507" y="3727"/>
                  </a:lnTo>
                  <a:lnTo>
                    <a:pt x="52757" y="3727"/>
                  </a:lnTo>
                  <a:lnTo>
                    <a:pt x="52757" y="1"/>
                  </a:lnTo>
                  <a:close/>
                  <a:moveTo>
                    <a:pt x="51507" y="7442"/>
                  </a:moveTo>
                  <a:lnTo>
                    <a:pt x="51507" y="9180"/>
                  </a:lnTo>
                  <a:cubicBezTo>
                    <a:pt x="51507" y="9883"/>
                    <a:pt x="51566" y="10573"/>
                    <a:pt x="51662" y="11252"/>
                  </a:cubicBezTo>
                  <a:lnTo>
                    <a:pt x="52888" y="11073"/>
                  </a:lnTo>
                  <a:cubicBezTo>
                    <a:pt x="52793" y="10454"/>
                    <a:pt x="52757" y="9823"/>
                    <a:pt x="52757" y="9180"/>
                  </a:cubicBezTo>
                  <a:lnTo>
                    <a:pt x="52757" y="7442"/>
                  </a:lnTo>
                  <a:close/>
                  <a:moveTo>
                    <a:pt x="53888" y="14467"/>
                  </a:moveTo>
                  <a:lnTo>
                    <a:pt x="52757" y="14979"/>
                  </a:lnTo>
                  <a:cubicBezTo>
                    <a:pt x="53293" y="16157"/>
                    <a:pt x="53995" y="17265"/>
                    <a:pt x="54840" y="18265"/>
                  </a:cubicBezTo>
                  <a:lnTo>
                    <a:pt x="55781" y="17455"/>
                  </a:lnTo>
                  <a:cubicBezTo>
                    <a:pt x="55019" y="16550"/>
                    <a:pt x="54376" y="15550"/>
                    <a:pt x="53888" y="14467"/>
                  </a:cubicBezTo>
                  <a:close/>
                  <a:moveTo>
                    <a:pt x="58424" y="19812"/>
                  </a:moveTo>
                  <a:lnTo>
                    <a:pt x="57734" y="20848"/>
                  </a:lnTo>
                  <a:cubicBezTo>
                    <a:pt x="58817" y="21575"/>
                    <a:pt x="59984" y="22146"/>
                    <a:pt x="61222" y="22551"/>
                  </a:cubicBezTo>
                  <a:lnTo>
                    <a:pt x="61603" y="21360"/>
                  </a:lnTo>
                  <a:cubicBezTo>
                    <a:pt x="60484" y="21003"/>
                    <a:pt x="59412" y="20479"/>
                    <a:pt x="58424" y="19812"/>
                  </a:cubicBezTo>
                  <a:close/>
                  <a:moveTo>
                    <a:pt x="65092" y="21979"/>
                  </a:moveTo>
                  <a:lnTo>
                    <a:pt x="65056" y="23218"/>
                  </a:lnTo>
                  <a:cubicBezTo>
                    <a:pt x="65211" y="23218"/>
                    <a:pt x="65378" y="23230"/>
                    <a:pt x="65544" y="23230"/>
                  </a:cubicBezTo>
                  <a:lnTo>
                    <a:pt x="68795" y="23230"/>
                  </a:lnTo>
                  <a:lnTo>
                    <a:pt x="68795" y="21979"/>
                  </a:lnTo>
                  <a:close/>
                  <a:moveTo>
                    <a:pt x="72521" y="21979"/>
                  </a:moveTo>
                  <a:lnTo>
                    <a:pt x="72521" y="23230"/>
                  </a:lnTo>
                  <a:lnTo>
                    <a:pt x="76248" y="23230"/>
                  </a:lnTo>
                  <a:lnTo>
                    <a:pt x="76248" y="21979"/>
                  </a:lnTo>
                  <a:close/>
                  <a:moveTo>
                    <a:pt x="79975" y="21979"/>
                  </a:moveTo>
                  <a:lnTo>
                    <a:pt x="79975" y="23230"/>
                  </a:lnTo>
                  <a:lnTo>
                    <a:pt x="83689" y="23230"/>
                  </a:lnTo>
                  <a:lnTo>
                    <a:pt x="83689" y="21979"/>
                  </a:lnTo>
                  <a:close/>
                  <a:moveTo>
                    <a:pt x="87416" y="21979"/>
                  </a:moveTo>
                  <a:lnTo>
                    <a:pt x="87416" y="23230"/>
                  </a:lnTo>
                  <a:lnTo>
                    <a:pt x="88952" y="23230"/>
                  </a:lnTo>
                  <a:cubicBezTo>
                    <a:pt x="89654" y="23230"/>
                    <a:pt x="90357" y="23277"/>
                    <a:pt x="91035" y="23396"/>
                  </a:cubicBezTo>
                  <a:lnTo>
                    <a:pt x="91238" y="22170"/>
                  </a:lnTo>
                  <a:cubicBezTo>
                    <a:pt x="90488" y="22039"/>
                    <a:pt x="89726" y="21979"/>
                    <a:pt x="88952" y="21979"/>
                  </a:cubicBezTo>
                  <a:close/>
                  <a:moveTo>
                    <a:pt x="94941" y="23313"/>
                  </a:moveTo>
                  <a:lnTo>
                    <a:pt x="94417" y="24444"/>
                  </a:lnTo>
                  <a:cubicBezTo>
                    <a:pt x="95488" y="24944"/>
                    <a:pt x="96477" y="25599"/>
                    <a:pt x="97370" y="26385"/>
                  </a:cubicBezTo>
                  <a:lnTo>
                    <a:pt x="98191" y="25444"/>
                  </a:lnTo>
                  <a:cubicBezTo>
                    <a:pt x="97215" y="24587"/>
                    <a:pt x="96119" y="23873"/>
                    <a:pt x="94941" y="23313"/>
                  </a:cubicBezTo>
                  <a:close/>
                  <a:moveTo>
                    <a:pt x="100739" y="28373"/>
                  </a:moveTo>
                  <a:lnTo>
                    <a:pt x="99691" y="29052"/>
                  </a:lnTo>
                  <a:cubicBezTo>
                    <a:pt x="100346" y="30052"/>
                    <a:pt x="100846" y="31135"/>
                    <a:pt x="101192" y="32266"/>
                  </a:cubicBezTo>
                  <a:lnTo>
                    <a:pt x="102382" y="31897"/>
                  </a:lnTo>
                  <a:cubicBezTo>
                    <a:pt x="102001" y="30659"/>
                    <a:pt x="101442" y="29468"/>
                    <a:pt x="100739" y="28373"/>
                  </a:cubicBezTo>
                  <a:close/>
                  <a:moveTo>
                    <a:pt x="102989" y="35731"/>
                  </a:moveTo>
                  <a:lnTo>
                    <a:pt x="101751" y="35755"/>
                  </a:lnTo>
                  <a:cubicBezTo>
                    <a:pt x="101751" y="35850"/>
                    <a:pt x="101751" y="35934"/>
                    <a:pt x="101751" y="36017"/>
                  </a:cubicBezTo>
                  <a:cubicBezTo>
                    <a:pt x="101751" y="37124"/>
                    <a:pt x="101608" y="38220"/>
                    <a:pt x="101334" y="39267"/>
                  </a:cubicBezTo>
                  <a:lnTo>
                    <a:pt x="102537" y="39589"/>
                  </a:lnTo>
                  <a:cubicBezTo>
                    <a:pt x="102846" y="38434"/>
                    <a:pt x="103001" y="37231"/>
                    <a:pt x="103001" y="36017"/>
                  </a:cubicBezTo>
                  <a:cubicBezTo>
                    <a:pt x="103001" y="35922"/>
                    <a:pt x="102989" y="35826"/>
                    <a:pt x="102989" y="35731"/>
                  </a:cubicBezTo>
                  <a:close/>
                  <a:moveTo>
                    <a:pt x="99977" y="42541"/>
                  </a:moveTo>
                  <a:cubicBezTo>
                    <a:pt x="99370" y="43553"/>
                    <a:pt x="98620" y="44482"/>
                    <a:pt x="97763" y="45304"/>
                  </a:cubicBezTo>
                  <a:lnTo>
                    <a:pt x="98620" y="46209"/>
                  </a:lnTo>
                  <a:cubicBezTo>
                    <a:pt x="99560" y="45316"/>
                    <a:pt x="100382" y="44292"/>
                    <a:pt x="101037" y="43172"/>
                  </a:cubicBezTo>
                  <a:lnTo>
                    <a:pt x="99977" y="42541"/>
                  </a:lnTo>
                  <a:close/>
                  <a:moveTo>
                    <a:pt x="94881" y="47363"/>
                  </a:moveTo>
                  <a:cubicBezTo>
                    <a:pt x="93833" y="47911"/>
                    <a:pt x="92714" y="48316"/>
                    <a:pt x="91547" y="48554"/>
                  </a:cubicBezTo>
                  <a:lnTo>
                    <a:pt x="91797" y="49769"/>
                  </a:lnTo>
                  <a:cubicBezTo>
                    <a:pt x="93071" y="49507"/>
                    <a:pt x="94310" y="49066"/>
                    <a:pt x="95465" y="48471"/>
                  </a:cubicBezTo>
                  <a:lnTo>
                    <a:pt x="94881" y="47363"/>
                  </a:lnTo>
                  <a:close/>
                  <a:moveTo>
                    <a:pt x="17205" y="48816"/>
                  </a:moveTo>
                  <a:lnTo>
                    <a:pt x="17205" y="50054"/>
                  </a:lnTo>
                  <a:lnTo>
                    <a:pt x="20931" y="50054"/>
                  </a:lnTo>
                  <a:lnTo>
                    <a:pt x="20931" y="48816"/>
                  </a:lnTo>
                  <a:close/>
                  <a:moveTo>
                    <a:pt x="24658" y="48816"/>
                  </a:moveTo>
                  <a:lnTo>
                    <a:pt x="24658" y="50054"/>
                  </a:lnTo>
                  <a:lnTo>
                    <a:pt x="28373" y="50054"/>
                  </a:lnTo>
                  <a:lnTo>
                    <a:pt x="28373" y="48816"/>
                  </a:lnTo>
                  <a:close/>
                  <a:moveTo>
                    <a:pt x="32100" y="48816"/>
                  </a:moveTo>
                  <a:lnTo>
                    <a:pt x="32100" y="50054"/>
                  </a:lnTo>
                  <a:lnTo>
                    <a:pt x="35826" y="50054"/>
                  </a:lnTo>
                  <a:lnTo>
                    <a:pt x="35826" y="48816"/>
                  </a:lnTo>
                  <a:close/>
                  <a:moveTo>
                    <a:pt x="39553" y="48816"/>
                  </a:moveTo>
                  <a:lnTo>
                    <a:pt x="39553" y="50054"/>
                  </a:lnTo>
                  <a:lnTo>
                    <a:pt x="43280" y="50054"/>
                  </a:lnTo>
                  <a:lnTo>
                    <a:pt x="43280" y="48816"/>
                  </a:lnTo>
                  <a:close/>
                  <a:moveTo>
                    <a:pt x="47006" y="48816"/>
                  </a:moveTo>
                  <a:lnTo>
                    <a:pt x="47006" y="50054"/>
                  </a:lnTo>
                  <a:lnTo>
                    <a:pt x="50721" y="50054"/>
                  </a:lnTo>
                  <a:lnTo>
                    <a:pt x="50721" y="48816"/>
                  </a:lnTo>
                  <a:close/>
                  <a:moveTo>
                    <a:pt x="54448" y="48816"/>
                  </a:moveTo>
                  <a:lnTo>
                    <a:pt x="54448" y="50054"/>
                  </a:lnTo>
                  <a:lnTo>
                    <a:pt x="58174" y="50054"/>
                  </a:lnTo>
                  <a:lnTo>
                    <a:pt x="58174" y="48816"/>
                  </a:lnTo>
                  <a:close/>
                  <a:moveTo>
                    <a:pt x="61901" y="48816"/>
                  </a:moveTo>
                  <a:lnTo>
                    <a:pt x="61901" y="50054"/>
                  </a:lnTo>
                  <a:lnTo>
                    <a:pt x="65628" y="50054"/>
                  </a:lnTo>
                  <a:lnTo>
                    <a:pt x="65628" y="48816"/>
                  </a:lnTo>
                  <a:close/>
                  <a:moveTo>
                    <a:pt x="69342" y="48816"/>
                  </a:moveTo>
                  <a:lnTo>
                    <a:pt x="69342" y="50054"/>
                  </a:lnTo>
                  <a:lnTo>
                    <a:pt x="73069" y="50054"/>
                  </a:lnTo>
                  <a:lnTo>
                    <a:pt x="73069" y="48816"/>
                  </a:lnTo>
                  <a:close/>
                  <a:moveTo>
                    <a:pt x="76796" y="48816"/>
                  </a:moveTo>
                  <a:lnTo>
                    <a:pt x="76796" y="50054"/>
                  </a:lnTo>
                  <a:lnTo>
                    <a:pt x="80522" y="50054"/>
                  </a:lnTo>
                  <a:lnTo>
                    <a:pt x="80522" y="48816"/>
                  </a:lnTo>
                  <a:close/>
                  <a:moveTo>
                    <a:pt x="84249" y="48816"/>
                  </a:moveTo>
                  <a:lnTo>
                    <a:pt x="84249" y="50054"/>
                  </a:lnTo>
                  <a:lnTo>
                    <a:pt x="87976" y="50054"/>
                  </a:lnTo>
                  <a:lnTo>
                    <a:pt x="87976" y="48816"/>
                  </a:lnTo>
                  <a:close/>
                  <a:moveTo>
                    <a:pt x="13454" y="48828"/>
                  </a:moveTo>
                  <a:cubicBezTo>
                    <a:pt x="12157" y="48876"/>
                    <a:pt x="10871" y="49102"/>
                    <a:pt x="9632" y="49507"/>
                  </a:cubicBezTo>
                  <a:lnTo>
                    <a:pt x="10013" y="50685"/>
                  </a:lnTo>
                  <a:cubicBezTo>
                    <a:pt x="11145" y="50316"/>
                    <a:pt x="12311" y="50114"/>
                    <a:pt x="13502" y="50066"/>
                  </a:cubicBezTo>
                  <a:lnTo>
                    <a:pt x="13454" y="48828"/>
                  </a:lnTo>
                  <a:close/>
                  <a:moveTo>
                    <a:pt x="6144" y="51209"/>
                  </a:moveTo>
                  <a:cubicBezTo>
                    <a:pt x="5072" y="51935"/>
                    <a:pt x="4096" y="52805"/>
                    <a:pt x="3251" y="53805"/>
                  </a:cubicBezTo>
                  <a:lnTo>
                    <a:pt x="4203" y="54602"/>
                  </a:lnTo>
                  <a:cubicBezTo>
                    <a:pt x="4965" y="53698"/>
                    <a:pt x="5858" y="52900"/>
                    <a:pt x="6834" y="52233"/>
                  </a:cubicBezTo>
                  <a:lnTo>
                    <a:pt x="6144" y="51209"/>
                  </a:lnTo>
                  <a:close/>
                  <a:moveTo>
                    <a:pt x="1179" y="57091"/>
                  </a:moveTo>
                  <a:cubicBezTo>
                    <a:pt x="643" y="58270"/>
                    <a:pt x="286" y="59532"/>
                    <a:pt x="96" y="60818"/>
                  </a:cubicBezTo>
                  <a:lnTo>
                    <a:pt x="1322" y="60996"/>
                  </a:lnTo>
                  <a:cubicBezTo>
                    <a:pt x="1489" y="59817"/>
                    <a:pt x="1822" y="58674"/>
                    <a:pt x="2310" y="57603"/>
                  </a:cubicBezTo>
                  <a:lnTo>
                    <a:pt x="1179" y="57091"/>
                  </a:lnTo>
                  <a:close/>
                  <a:moveTo>
                    <a:pt x="1239" y="64568"/>
                  </a:moveTo>
                  <a:lnTo>
                    <a:pt x="0" y="64675"/>
                  </a:lnTo>
                  <a:cubicBezTo>
                    <a:pt x="107" y="65973"/>
                    <a:pt x="405" y="67247"/>
                    <a:pt x="869" y="68461"/>
                  </a:cubicBezTo>
                  <a:lnTo>
                    <a:pt x="2024" y="68021"/>
                  </a:lnTo>
                  <a:cubicBezTo>
                    <a:pt x="1608" y="66914"/>
                    <a:pt x="1346" y="65747"/>
                    <a:pt x="1239" y="64568"/>
                  </a:cubicBezTo>
                  <a:close/>
                  <a:moveTo>
                    <a:pt x="3739" y="71116"/>
                  </a:moveTo>
                  <a:lnTo>
                    <a:pt x="2751" y="71855"/>
                  </a:lnTo>
                  <a:cubicBezTo>
                    <a:pt x="3525" y="72902"/>
                    <a:pt x="4453" y="73831"/>
                    <a:pt x="5477" y="74617"/>
                  </a:cubicBezTo>
                  <a:lnTo>
                    <a:pt x="6239" y="73629"/>
                  </a:lnTo>
                  <a:cubicBezTo>
                    <a:pt x="5287" y="72902"/>
                    <a:pt x="4453" y="72057"/>
                    <a:pt x="3739" y="71116"/>
                  </a:cubicBezTo>
                  <a:close/>
                  <a:moveTo>
                    <a:pt x="9323" y="75367"/>
                  </a:moveTo>
                  <a:lnTo>
                    <a:pt x="8870" y="76522"/>
                  </a:lnTo>
                  <a:cubicBezTo>
                    <a:pt x="10073" y="76998"/>
                    <a:pt x="11347" y="77296"/>
                    <a:pt x="12645" y="77415"/>
                  </a:cubicBezTo>
                  <a:lnTo>
                    <a:pt x="12764" y="76177"/>
                  </a:lnTo>
                  <a:cubicBezTo>
                    <a:pt x="11585" y="76069"/>
                    <a:pt x="10418" y="75796"/>
                    <a:pt x="9323" y="75367"/>
                  </a:cubicBezTo>
                  <a:close/>
                  <a:moveTo>
                    <a:pt x="16431" y="76236"/>
                  </a:moveTo>
                  <a:lnTo>
                    <a:pt x="16431" y="77486"/>
                  </a:lnTo>
                  <a:lnTo>
                    <a:pt x="20158" y="77486"/>
                  </a:lnTo>
                  <a:lnTo>
                    <a:pt x="20158" y="76236"/>
                  </a:lnTo>
                  <a:close/>
                  <a:moveTo>
                    <a:pt x="23872" y="76236"/>
                  </a:moveTo>
                  <a:lnTo>
                    <a:pt x="23872" y="77486"/>
                  </a:lnTo>
                  <a:lnTo>
                    <a:pt x="27599" y="77486"/>
                  </a:lnTo>
                  <a:lnTo>
                    <a:pt x="27599" y="76236"/>
                  </a:lnTo>
                  <a:close/>
                  <a:moveTo>
                    <a:pt x="31326" y="76236"/>
                  </a:moveTo>
                  <a:lnTo>
                    <a:pt x="31326" y="77486"/>
                  </a:lnTo>
                  <a:lnTo>
                    <a:pt x="35052" y="77486"/>
                  </a:lnTo>
                  <a:lnTo>
                    <a:pt x="35052" y="76236"/>
                  </a:lnTo>
                  <a:close/>
                  <a:moveTo>
                    <a:pt x="38779" y="76236"/>
                  </a:moveTo>
                  <a:lnTo>
                    <a:pt x="38779" y="77486"/>
                  </a:lnTo>
                  <a:lnTo>
                    <a:pt x="42494" y="77486"/>
                  </a:lnTo>
                  <a:lnTo>
                    <a:pt x="42494" y="76236"/>
                  </a:lnTo>
                  <a:close/>
                  <a:moveTo>
                    <a:pt x="46220" y="76236"/>
                  </a:moveTo>
                  <a:lnTo>
                    <a:pt x="46220" y="77486"/>
                  </a:lnTo>
                  <a:lnTo>
                    <a:pt x="49947" y="77486"/>
                  </a:lnTo>
                  <a:lnTo>
                    <a:pt x="49947" y="76236"/>
                  </a:lnTo>
                  <a:close/>
                  <a:moveTo>
                    <a:pt x="53674" y="76236"/>
                  </a:moveTo>
                  <a:lnTo>
                    <a:pt x="53674" y="77486"/>
                  </a:lnTo>
                  <a:lnTo>
                    <a:pt x="57400" y="77486"/>
                  </a:lnTo>
                  <a:lnTo>
                    <a:pt x="57400" y="76236"/>
                  </a:lnTo>
                  <a:close/>
                  <a:moveTo>
                    <a:pt x="61127" y="76236"/>
                  </a:moveTo>
                  <a:lnTo>
                    <a:pt x="61127" y="77486"/>
                  </a:lnTo>
                  <a:lnTo>
                    <a:pt x="64842" y="77486"/>
                  </a:lnTo>
                  <a:lnTo>
                    <a:pt x="64842" y="76236"/>
                  </a:lnTo>
                  <a:close/>
                  <a:moveTo>
                    <a:pt x="68568" y="76236"/>
                  </a:moveTo>
                  <a:lnTo>
                    <a:pt x="68568" y="77486"/>
                  </a:lnTo>
                  <a:lnTo>
                    <a:pt x="72295" y="77486"/>
                  </a:lnTo>
                  <a:lnTo>
                    <a:pt x="72295" y="76236"/>
                  </a:lnTo>
                  <a:close/>
                  <a:moveTo>
                    <a:pt x="76022" y="76236"/>
                  </a:moveTo>
                  <a:lnTo>
                    <a:pt x="76022" y="77486"/>
                  </a:lnTo>
                  <a:lnTo>
                    <a:pt x="79748" y="77486"/>
                  </a:lnTo>
                  <a:lnTo>
                    <a:pt x="79748" y="76236"/>
                  </a:lnTo>
                  <a:close/>
                  <a:moveTo>
                    <a:pt x="83475" y="76236"/>
                  </a:moveTo>
                  <a:lnTo>
                    <a:pt x="83475" y="77486"/>
                  </a:lnTo>
                  <a:lnTo>
                    <a:pt x="87190" y="77486"/>
                  </a:lnTo>
                  <a:lnTo>
                    <a:pt x="87190" y="76236"/>
                  </a:lnTo>
                  <a:close/>
                  <a:moveTo>
                    <a:pt x="91000" y="76391"/>
                  </a:moveTo>
                  <a:lnTo>
                    <a:pt x="90821" y="77617"/>
                  </a:lnTo>
                  <a:cubicBezTo>
                    <a:pt x="92000" y="77784"/>
                    <a:pt x="93143" y="78117"/>
                    <a:pt x="94214" y="78605"/>
                  </a:cubicBezTo>
                  <a:lnTo>
                    <a:pt x="94726" y="77474"/>
                  </a:lnTo>
                  <a:cubicBezTo>
                    <a:pt x="93548" y="76939"/>
                    <a:pt x="92286" y="76569"/>
                    <a:pt x="91000" y="76391"/>
                  </a:cubicBezTo>
                  <a:close/>
                  <a:moveTo>
                    <a:pt x="98013" y="79546"/>
                  </a:moveTo>
                  <a:lnTo>
                    <a:pt x="97215" y="80499"/>
                  </a:lnTo>
                  <a:cubicBezTo>
                    <a:pt x="98120" y="81261"/>
                    <a:pt x="98917" y="82153"/>
                    <a:pt x="99572" y="83130"/>
                  </a:cubicBezTo>
                  <a:lnTo>
                    <a:pt x="100608" y="82439"/>
                  </a:lnTo>
                  <a:cubicBezTo>
                    <a:pt x="99882" y="81356"/>
                    <a:pt x="99001" y="80391"/>
                    <a:pt x="98013" y="79546"/>
                  </a:cubicBezTo>
                  <a:close/>
                  <a:moveTo>
                    <a:pt x="102311" y="85928"/>
                  </a:moveTo>
                  <a:lnTo>
                    <a:pt x="101132" y="86309"/>
                  </a:lnTo>
                  <a:cubicBezTo>
                    <a:pt x="101489" y="87440"/>
                    <a:pt x="101703" y="88607"/>
                    <a:pt x="101751" y="89797"/>
                  </a:cubicBezTo>
                  <a:lnTo>
                    <a:pt x="102989" y="89750"/>
                  </a:lnTo>
                  <a:cubicBezTo>
                    <a:pt x="102942" y="88452"/>
                    <a:pt x="102716" y="87166"/>
                    <a:pt x="102311" y="85928"/>
                  </a:cubicBezTo>
                  <a:close/>
                  <a:moveTo>
                    <a:pt x="101430" y="93333"/>
                  </a:moveTo>
                  <a:cubicBezTo>
                    <a:pt x="101156" y="94488"/>
                    <a:pt x="100727" y="95596"/>
                    <a:pt x="100156" y="96631"/>
                  </a:cubicBezTo>
                  <a:lnTo>
                    <a:pt x="101239" y="97239"/>
                  </a:lnTo>
                  <a:cubicBezTo>
                    <a:pt x="101870" y="96096"/>
                    <a:pt x="102346" y="94881"/>
                    <a:pt x="102632" y="93619"/>
                  </a:cubicBezTo>
                  <a:lnTo>
                    <a:pt x="101430" y="93333"/>
                  </a:lnTo>
                  <a:close/>
                  <a:moveTo>
                    <a:pt x="98024" y="99465"/>
                  </a:moveTo>
                  <a:cubicBezTo>
                    <a:pt x="97191" y="100310"/>
                    <a:pt x="96239" y="101025"/>
                    <a:pt x="95215" y="101608"/>
                  </a:cubicBezTo>
                  <a:lnTo>
                    <a:pt x="95822" y="102692"/>
                  </a:lnTo>
                  <a:cubicBezTo>
                    <a:pt x="96953" y="102061"/>
                    <a:pt x="97989" y="101263"/>
                    <a:pt x="98906" y="100346"/>
                  </a:cubicBezTo>
                  <a:lnTo>
                    <a:pt x="98024" y="99465"/>
                  </a:lnTo>
                  <a:close/>
                  <a:moveTo>
                    <a:pt x="66009" y="103239"/>
                  </a:moveTo>
                  <a:lnTo>
                    <a:pt x="66009" y="104478"/>
                  </a:lnTo>
                  <a:lnTo>
                    <a:pt x="69735" y="104478"/>
                  </a:lnTo>
                  <a:lnTo>
                    <a:pt x="69735" y="103239"/>
                  </a:lnTo>
                  <a:close/>
                  <a:moveTo>
                    <a:pt x="73462" y="103239"/>
                  </a:moveTo>
                  <a:lnTo>
                    <a:pt x="73462" y="104478"/>
                  </a:lnTo>
                  <a:lnTo>
                    <a:pt x="77189" y="104478"/>
                  </a:lnTo>
                  <a:lnTo>
                    <a:pt x="77189" y="103239"/>
                  </a:lnTo>
                  <a:close/>
                  <a:moveTo>
                    <a:pt x="80915" y="103239"/>
                  </a:moveTo>
                  <a:lnTo>
                    <a:pt x="80915" y="104478"/>
                  </a:lnTo>
                  <a:lnTo>
                    <a:pt x="84630" y="104478"/>
                  </a:lnTo>
                  <a:lnTo>
                    <a:pt x="84630" y="103239"/>
                  </a:lnTo>
                  <a:close/>
                  <a:moveTo>
                    <a:pt x="91917" y="102894"/>
                  </a:moveTo>
                  <a:cubicBezTo>
                    <a:pt x="90952" y="103120"/>
                    <a:pt x="89952" y="103239"/>
                    <a:pt x="88952" y="103239"/>
                  </a:cubicBezTo>
                  <a:lnTo>
                    <a:pt x="88357" y="103239"/>
                  </a:lnTo>
                  <a:lnTo>
                    <a:pt x="88357" y="104478"/>
                  </a:lnTo>
                  <a:lnTo>
                    <a:pt x="88952" y="104478"/>
                  </a:lnTo>
                  <a:cubicBezTo>
                    <a:pt x="90047" y="104478"/>
                    <a:pt x="91143" y="104359"/>
                    <a:pt x="92202" y="104109"/>
                  </a:cubicBezTo>
                  <a:lnTo>
                    <a:pt x="91917" y="102894"/>
                  </a:lnTo>
                  <a:close/>
                  <a:moveTo>
                    <a:pt x="62175" y="103644"/>
                  </a:moveTo>
                  <a:cubicBezTo>
                    <a:pt x="60913" y="103954"/>
                    <a:pt x="59698" y="104442"/>
                    <a:pt x="58567" y="105097"/>
                  </a:cubicBezTo>
                  <a:lnTo>
                    <a:pt x="59186" y="106168"/>
                  </a:lnTo>
                  <a:cubicBezTo>
                    <a:pt x="60210" y="105585"/>
                    <a:pt x="61317" y="105132"/>
                    <a:pt x="62472" y="104847"/>
                  </a:cubicBezTo>
                  <a:lnTo>
                    <a:pt x="62175" y="103644"/>
                  </a:lnTo>
                  <a:close/>
                  <a:moveTo>
                    <a:pt x="55495" y="107478"/>
                  </a:moveTo>
                  <a:cubicBezTo>
                    <a:pt x="54590" y="108407"/>
                    <a:pt x="53817" y="109454"/>
                    <a:pt x="53197" y="110597"/>
                  </a:cubicBezTo>
                  <a:lnTo>
                    <a:pt x="54293" y="111193"/>
                  </a:lnTo>
                  <a:cubicBezTo>
                    <a:pt x="54852" y="110145"/>
                    <a:pt x="55555" y="109193"/>
                    <a:pt x="56388" y="108335"/>
                  </a:cubicBezTo>
                  <a:lnTo>
                    <a:pt x="55495" y="107478"/>
                  </a:lnTo>
                  <a:close/>
                  <a:moveTo>
                    <a:pt x="51840" y="114241"/>
                  </a:moveTo>
                  <a:cubicBezTo>
                    <a:pt x="51626" y="115229"/>
                    <a:pt x="51507" y="116253"/>
                    <a:pt x="51507" y="117277"/>
                  </a:cubicBezTo>
                  <a:lnTo>
                    <a:pt x="51507" y="118075"/>
                  </a:lnTo>
                  <a:lnTo>
                    <a:pt x="52745" y="118075"/>
                  </a:lnTo>
                  <a:lnTo>
                    <a:pt x="52745" y="117277"/>
                  </a:lnTo>
                  <a:cubicBezTo>
                    <a:pt x="52745" y="116348"/>
                    <a:pt x="52852" y="115408"/>
                    <a:pt x="53055" y="114503"/>
                  </a:cubicBezTo>
                  <a:lnTo>
                    <a:pt x="51840" y="114241"/>
                  </a:lnTo>
                  <a:close/>
                  <a:moveTo>
                    <a:pt x="51507" y="121801"/>
                  </a:moveTo>
                  <a:lnTo>
                    <a:pt x="51507" y="125528"/>
                  </a:lnTo>
                  <a:lnTo>
                    <a:pt x="52757" y="125528"/>
                  </a:lnTo>
                  <a:lnTo>
                    <a:pt x="52757" y="121801"/>
                  </a:lnTo>
                  <a:close/>
                  <a:moveTo>
                    <a:pt x="51507" y="129243"/>
                  </a:moveTo>
                  <a:lnTo>
                    <a:pt x="51507" y="132969"/>
                  </a:lnTo>
                  <a:lnTo>
                    <a:pt x="52757" y="132969"/>
                  </a:lnTo>
                  <a:lnTo>
                    <a:pt x="52757" y="129243"/>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35"/>
          <p:cNvGrpSpPr/>
          <p:nvPr/>
        </p:nvGrpSpPr>
        <p:grpSpPr>
          <a:xfrm rot="10800000">
            <a:off x="2665675" y="2900830"/>
            <a:ext cx="567000" cy="567000"/>
            <a:chOff x="6604775" y="1679913"/>
            <a:chExt cx="567000" cy="567000"/>
          </a:xfrm>
        </p:grpSpPr>
        <p:sp>
          <p:nvSpPr>
            <p:cNvPr id="1058" name="Google Shape;1058;p35"/>
            <p:cNvSpPr/>
            <p:nvPr/>
          </p:nvSpPr>
          <p:spPr>
            <a:xfrm rot="2700000">
              <a:off x="6687810" y="1762948"/>
              <a:ext cx="400930" cy="400930"/>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5"/>
            <p:cNvSpPr/>
            <p:nvPr/>
          </p:nvSpPr>
          <p:spPr>
            <a:xfrm>
              <a:off x="6762521" y="1837683"/>
              <a:ext cx="251514" cy="251487"/>
            </a:xfrm>
            <a:custGeom>
              <a:avLst/>
              <a:gdLst/>
              <a:ahLst/>
              <a:cxnLst/>
              <a:rect l="l" t="t" r="r" b="b"/>
              <a:pathLst>
                <a:path w="9098" h="9097" extrusionOk="0">
                  <a:moveTo>
                    <a:pt x="4549" y="0"/>
                  </a:moveTo>
                  <a:cubicBezTo>
                    <a:pt x="2037" y="0"/>
                    <a:pt x="1" y="2036"/>
                    <a:pt x="1" y="4548"/>
                  </a:cubicBezTo>
                  <a:cubicBezTo>
                    <a:pt x="1" y="7060"/>
                    <a:pt x="2037" y="9096"/>
                    <a:pt x="4549" y="9096"/>
                  </a:cubicBezTo>
                  <a:cubicBezTo>
                    <a:pt x="7061" y="9096"/>
                    <a:pt x="9097" y="7060"/>
                    <a:pt x="9097" y="4548"/>
                  </a:cubicBezTo>
                  <a:cubicBezTo>
                    <a:pt x="9097" y="2036"/>
                    <a:pt x="7061" y="0"/>
                    <a:pt x="45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3" name="Google Shape;1063;p35"/>
          <p:cNvGrpSpPr/>
          <p:nvPr/>
        </p:nvGrpSpPr>
        <p:grpSpPr>
          <a:xfrm>
            <a:off x="5911375" y="2257659"/>
            <a:ext cx="567000" cy="567000"/>
            <a:chOff x="6604775" y="1679913"/>
            <a:chExt cx="567000" cy="567000"/>
          </a:xfrm>
        </p:grpSpPr>
        <p:sp>
          <p:nvSpPr>
            <p:cNvPr id="1064" name="Google Shape;1064;p35"/>
            <p:cNvSpPr/>
            <p:nvPr/>
          </p:nvSpPr>
          <p:spPr>
            <a:xfrm rot="2700000">
              <a:off x="6687810" y="1762948"/>
              <a:ext cx="400930" cy="400930"/>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5"/>
            <p:cNvSpPr/>
            <p:nvPr/>
          </p:nvSpPr>
          <p:spPr>
            <a:xfrm>
              <a:off x="6762521" y="1837683"/>
              <a:ext cx="251514" cy="251487"/>
            </a:xfrm>
            <a:custGeom>
              <a:avLst/>
              <a:gdLst/>
              <a:ahLst/>
              <a:cxnLst/>
              <a:rect l="l" t="t" r="r" b="b"/>
              <a:pathLst>
                <a:path w="9098" h="9097" extrusionOk="0">
                  <a:moveTo>
                    <a:pt x="4549" y="0"/>
                  </a:moveTo>
                  <a:cubicBezTo>
                    <a:pt x="2037" y="0"/>
                    <a:pt x="1" y="2036"/>
                    <a:pt x="1" y="4548"/>
                  </a:cubicBezTo>
                  <a:cubicBezTo>
                    <a:pt x="1" y="7060"/>
                    <a:pt x="2037" y="9096"/>
                    <a:pt x="4549" y="9096"/>
                  </a:cubicBezTo>
                  <a:cubicBezTo>
                    <a:pt x="7061" y="9096"/>
                    <a:pt x="9097" y="7060"/>
                    <a:pt x="9097" y="4548"/>
                  </a:cubicBezTo>
                  <a:cubicBezTo>
                    <a:pt x="9097" y="2036"/>
                    <a:pt x="7061" y="0"/>
                    <a:pt x="45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9" name="Google Shape;1069;p35"/>
          <p:cNvGrpSpPr/>
          <p:nvPr/>
        </p:nvGrpSpPr>
        <p:grpSpPr>
          <a:xfrm>
            <a:off x="5911375" y="3543988"/>
            <a:ext cx="567000" cy="567000"/>
            <a:chOff x="6604775" y="1679913"/>
            <a:chExt cx="567000" cy="567000"/>
          </a:xfrm>
        </p:grpSpPr>
        <p:sp>
          <p:nvSpPr>
            <p:cNvPr id="1070" name="Google Shape;1070;p35"/>
            <p:cNvSpPr/>
            <p:nvPr/>
          </p:nvSpPr>
          <p:spPr>
            <a:xfrm rot="2700000">
              <a:off x="6687810" y="1762948"/>
              <a:ext cx="400930" cy="400930"/>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5"/>
            <p:cNvSpPr/>
            <p:nvPr/>
          </p:nvSpPr>
          <p:spPr>
            <a:xfrm>
              <a:off x="6762521" y="1837683"/>
              <a:ext cx="251514" cy="251487"/>
            </a:xfrm>
            <a:custGeom>
              <a:avLst/>
              <a:gdLst/>
              <a:ahLst/>
              <a:cxnLst/>
              <a:rect l="l" t="t" r="r" b="b"/>
              <a:pathLst>
                <a:path w="9098" h="9097" extrusionOk="0">
                  <a:moveTo>
                    <a:pt x="4549" y="0"/>
                  </a:moveTo>
                  <a:cubicBezTo>
                    <a:pt x="2037" y="0"/>
                    <a:pt x="1" y="2036"/>
                    <a:pt x="1" y="4548"/>
                  </a:cubicBezTo>
                  <a:cubicBezTo>
                    <a:pt x="1" y="7060"/>
                    <a:pt x="2037" y="9096"/>
                    <a:pt x="4549" y="9096"/>
                  </a:cubicBezTo>
                  <a:cubicBezTo>
                    <a:pt x="7061" y="9096"/>
                    <a:pt x="9097" y="7060"/>
                    <a:pt x="9097" y="4548"/>
                  </a:cubicBezTo>
                  <a:cubicBezTo>
                    <a:pt x="9097" y="2036"/>
                    <a:pt x="7061" y="0"/>
                    <a:pt x="45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35"/>
          <p:cNvGrpSpPr/>
          <p:nvPr/>
        </p:nvGrpSpPr>
        <p:grpSpPr>
          <a:xfrm rot="10800000">
            <a:off x="2665675" y="1614488"/>
            <a:ext cx="567000" cy="567000"/>
            <a:chOff x="8028600" y="1679913"/>
            <a:chExt cx="567000" cy="567000"/>
          </a:xfrm>
        </p:grpSpPr>
        <p:sp>
          <p:nvSpPr>
            <p:cNvPr id="1076" name="Google Shape;1076;p35"/>
            <p:cNvSpPr/>
            <p:nvPr/>
          </p:nvSpPr>
          <p:spPr>
            <a:xfrm rot="2700000">
              <a:off x="8111635" y="1762948"/>
              <a:ext cx="400930" cy="400930"/>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077" name="Google Shape;1077;p35"/>
            <p:cNvSpPr/>
            <p:nvPr/>
          </p:nvSpPr>
          <p:spPr>
            <a:xfrm>
              <a:off x="8186346" y="1837683"/>
              <a:ext cx="251514" cy="251487"/>
            </a:xfrm>
            <a:custGeom>
              <a:avLst/>
              <a:gdLst/>
              <a:ahLst/>
              <a:cxnLst/>
              <a:rect l="l" t="t" r="r" b="b"/>
              <a:pathLst>
                <a:path w="9098" h="9097" extrusionOk="0">
                  <a:moveTo>
                    <a:pt x="4549" y="0"/>
                  </a:moveTo>
                  <a:cubicBezTo>
                    <a:pt x="2037" y="0"/>
                    <a:pt x="1" y="2036"/>
                    <a:pt x="1" y="4548"/>
                  </a:cubicBezTo>
                  <a:cubicBezTo>
                    <a:pt x="1" y="7060"/>
                    <a:pt x="2037" y="9096"/>
                    <a:pt x="4549" y="9096"/>
                  </a:cubicBezTo>
                  <a:cubicBezTo>
                    <a:pt x="7061" y="9096"/>
                    <a:pt x="9097" y="7060"/>
                    <a:pt x="9097" y="4548"/>
                  </a:cubicBezTo>
                  <a:cubicBezTo>
                    <a:pt x="9097" y="2036"/>
                    <a:pt x="7061" y="0"/>
                    <a:pt x="45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cxnSp>
        <p:nvCxnSpPr>
          <p:cNvPr id="1079" name="Google Shape;1079;p35"/>
          <p:cNvCxnSpPr>
            <a:stCxn id="1076" idx="3"/>
          </p:cNvCxnSpPr>
          <p:nvPr/>
        </p:nvCxnSpPr>
        <p:spPr>
          <a:xfrm>
            <a:off x="3149640" y="1897988"/>
            <a:ext cx="1264800" cy="0"/>
          </a:xfrm>
          <a:prstGeom prst="straightConnector1">
            <a:avLst/>
          </a:prstGeom>
          <a:noFill/>
          <a:ln w="19050" cap="flat" cmpd="sng">
            <a:solidFill>
              <a:schemeClr val="accent1"/>
            </a:solidFill>
            <a:prstDash val="solid"/>
            <a:round/>
            <a:headEnd type="none" w="med" len="med"/>
            <a:tailEnd type="triangle" w="med" len="med"/>
          </a:ln>
        </p:spPr>
      </p:cxnSp>
      <p:sp>
        <p:nvSpPr>
          <p:cNvPr id="2" name="Rectangle 1">
            <a:extLst>
              <a:ext uri="{FF2B5EF4-FFF2-40B4-BE49-F238E27FC236}">
                <a16:creationId xmlns:a16="http://schemas.microsoft.com/office/drawing/2014/main" id="{36C0533C-7347-407B-9590-D493BCACA522}"/>
              </a:ext>
            </a:extLst>
          </p:cNvPr>
          <p:cNvSpPr/>
          <p:nvPr/>
        </p:nvSpPr>
        <p:spPr>
          <a:xfrm>
            <a:off x="639531" y="1706277"/>
            <a:ext cx="2090637" cy="307777"/>
          </a:xfrm>
          <a:prstGeom prst="rect">
            <a:avLst/>
          </a:prstGeom>
        </p:spPr>
        <p:txBody>
          <a:bodyPr wrap="none">
            <a:spAutoFit/>
          </a:bodyPr>
          <a:lstStyle/>
          <a:p>
            <a:r>
              <a:rPr lang="en-US" b="1" dirty="0">
                <a:latin typeface="Roboto" pitchFamily="2" charset="0"/>
                <a:ea typeface="Roboto" pitchFamily="2" charset="0"/>
              </a:rPr>
              <a:t> </a:t>
            </a:r>
            <a:r>
              <a:rPr lang="en-US" b="1" dirty="0" err="1">
                <a:latin typeface="Roboto" pitchFamily="2" charset="0"/>
                <a:ea typeface="Roboto" pitchFamily="2" charset="0"/>
              </a:rPr>
              <a:t>Tín</a:t>
            </a:r>
            <a:r>
              <a:rPr lang="en-US" b="1" dirty="0">
                <a:latin typeface="Roboto" pitchFamily="2" charset="0"/>
                <a:ea typeface="Roboto" pitchFamily="2" charset="0"/>
              </a:rPr>
              <a:t> </a:t>
            </a:r>
            <a:r>
              <a:rPr lang="en-US" b="1" dirty="0" err="1">
                <a:latin typeface="Roboto" pitchFamily="2" charset="0"/>
                <a:ea typeface="Roboto" pitchFamily="2" charset="0"/>
              </a:rPr>
              <a:t>hiệu</a:t>
            </a:r>
            <a:r>
              <a:rPr lang="en-US" b="1" dirty="0">
                <a:latin typeface="Roboto" pitchFamily="2" charset="0"/>
                <a:ea typeface="Roboto" pitchFamily="2" charset="0"/>
              </a:rPr>
              <a:t> </a:t>
            </a:r>
            <a:r>
              <a:rPr lang="en-US" b="1" dirty="0" err="1">
                <a:latin typeface="Roboto" pitchFamily="2" charset="0"/>
                <a:ea typeface="Roboto" pitchFamily="2" charset="0"/>
              </a:rPr>
              <a:t>truyền</a:t>
            </a:r>
            <a:r>
              <a:rPr lang="en-US" b="1" dirty="0">
                <a:latin typeface="Roboto" pitchFamily="2" charset="0"/>
                <a:ea typeface="Roboto" pitchFamily="2" charset="0"/>
              </a:rPr>
              <a:t> </a:t>
            </a:r>
            <a:r>
              <a:rPr lang="en-US" b="1" dirty="0" err="1">
                <a:latin typeface="Roboto" pitchFamily="2" charset="0"/>
                <a:ea typeface="Roboto" pitchFamily="2" charset="0"/>
              </a:rPr>
              <a:t>ổn</a:t>
            </a:r>
            <a:r>
              <a:rPr lang="en-US" b="1" dirty="0">
                <a:latin typeface="Roboto" pitchFamily="2" charset="0"/>
                <a:ea typeface="Roboto" pitchFamily="2" charset="0"/>
              </a:rPr>
              <a:t> </a:t>
            </a:r>
            <a:r>
              <a:rPr lang="en-US" b="1" dirty="0" err="1">
                <a:latin typeface="Roboto" pitchFamily="2" charset="0"/>
                <a:ea typeface="Roboto" pitchFamily="2" charset="0"/>
              </a:rPr>
              <a:t>định</a:t>
            </a:r>
            <a:endParaRPr lang="en-US" b="1" dirty="0">
              <a:latin typeface="Roboto" pitchFamily="2" charset="0"/>
              <a:ea typeface="Roboto" pitchFamily="2" charset="0"/>
            </a:endParaRPr>
          </a:p>
        </p:txBody>
      </p:sp>
      <p:sp>
        <p:nvSpPr>
          <p:cNvPr id="3" name="TextBox 2">
            <a:extLst>
              <a:ext uri="{FF2B5EF4-FFF2-40B4-BE49-F238E27FC236}">
                <a16:creationId xmlns:a16="http://schemas.microsoft.com/office/drawing/2014/main" id="{B435B03C-D7BA-409A-96D0-3704B7D06D84}"/>
              </a:ext>
            </a:extLst>
          </p:cNvPr>
          <p:cNvSpPr txBox="1"/>
          <p:nvPr/>
        </p:nvSpPr>
        <p:spPr>
          <a:xfrm>
            <a:off x="801189" y="1045029"/>
            <a:ext cx="1149531" cy="369332"/>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800" b="1" dirty="0" err="1">
                <a:latin typeface="Roboto" pitchFamily="2" charset="0"/>
                <a:ea typeface="Roboto" pitchFamily="2" charset="0"/>
              </a:rPr>
              <a:t>Ưu</a:t>
            </a:r>
            <a:r>
              <a:rPr lang="en-US" sz="1800" b="1" dirty="0">
                <a:latin typeface="Roboto" pitchFamily="2" charset="0"/>
                <a:ea typeface="Roboto" pitchFamily="2" charset="0"/>
              </a:rPr>
              <a:t> </a:t>
            </a:r>
            <a:r>
              <a:rPr lang="en-US" sz="1800" b="1" dirty="0" err="1">
                <a:latin typeface="Roboto" pitchFamily="2" charset="0"/>
                <a:ea typeface="Roboto" pitchFamily="2" charset="0"/>
              </a:rPr>
              <a:t>điểm</a:t>
            </a:r>
            <a:r>
              <a:rPr lang="en-US" sz="1800" b="1" dirty="0">
                <a:latin typeface="Roboto" pitchFamily="2" charset="0"/>
                <a:ea typeface="Roboto" pitchFamily="2" charset="0"/>
              </a:rPr>
              <a:t>:</a:t>
            </a:r>
          </a:p>
        </p:txBody>
      </p:sp>
      <p:sp>
        <p:nvSpPr>
          <p:cNvPr id="4" name="Rectangle 3">
            <a:extLst>
              <a:ext uri="{FF2B5EF4-FFF2-40B4-BE49-F238E27FC236}">
                <a16:creationId xmlns:a16="http://schemas.microsoft.com/office/drawing/2014/main" id="{EBCA90B5-7094-4271-8095-A0B36A046E8B}"/>
              </a:ext>
            </a:extLst>
          </p:cNvPr>
          <p:cNvSpPr/>
          <p:nvPr/>
        </p:nvSpPr>
        <p:spPr>
          <a:xfrm>
            <a:off x="6504724" y="2124559"/>
            <a:ext cx="2254140" cy="702756"/>
          </a:xfrm>
          <a:prstGeom prst="rect">
            <a:avLst/>
          </a:prstGeom>
        </p:spPr>
        <p:txBody>
          <a:bodyPr wrap="square">
            <a:spAutoFit/>
          </a:bodyPr>
          <a:lstStyle/>
          <a:p>
            <a:pPr>
              <a:lnSpc>
                <a:spcPct val="150000"/>
              </a:lnSpc>
            </a:pPr>
            <a:r>
              <a:rPr lang="en-US" b="1" dirty="0">
                <a:latin typeface="Roboto" pitchFamily="2" charset="0"/>
                <a:ea typeface="Roboto" pitchFamily="2" charset="0"/>
              </a:rPr>
              <a:t>C</a:t>
            </a:r>
            <a:r>
              <a:rPr lang="vi-VN" b="1" dirty="0">
                <a:latin typeface="Roboto" pitchFamily="2" charset="0"/>
                <a:ea typeface="Roboto" pitchFamily="2" charset="0"/>
              </a:rPr>
              <a:t>ác thông số đo được tương đối chính xác</a:t>
            </a:r>
            <a:endParaRPr lang="en-US" b="1" dirty="0">
              <a:latin typeface="Roboto" pitchFamily="2" charset="0"/>
              <a:ea typeface="Roboto" pitchFamily="2" charset="0"/>
            </a:endParaRPr>
          </a:p>
        </p:txBody>
      </p:sp>
      <p:sp>
        <p:nvSpPr>
          <p:cNvPr id="5" name="Rectangle 4">
            <a:extLst>
              <a:ext uri="{FF2B5EF4-FFF2-40B4-BE49-F238E27FC236}">
                <a16:creationId xmlns:a16="http://schemas.microsoft.com/office/drawing/2014/main" id="{2AB4B3C0-64EB-4991-878A-B7E0420978C9}"/>
              </a:ext>
            </a:extLst>
          </p:cNvPr>
          <p:cNvSpPr/>
          <p:nvPr/>
        </p:nvSpPr>
        <p:spPr>
          <a:xfrm>
            <a:off x="737387" y="2975558"/>
            <a:ext cx="1846980" cy="307777"/>
          </a:xfrm>
          <a:prstGeom prst="rect">
            <a:avLst/>
          </a:prstGeom>
        </p:spPr>
        <p:txBody>
          <a:bodyPr wrap="none">
            <a:spAutoFit/>
          </a:bodyPr>
          <a:lstStyle/>
          <a:p>
            <a:r>
              <a:rPr lang="en-US" b="1" dirty="0" err="1">
                <a:latin typeface="Roboto" pitchFamily="2" charset="0"/>
                <a:ea typeface="Roboto" pitchFamily="2" charset="0"/>
              </a:rPr>
              <a:t>Tiêu</a:t>
            </a:r>
            <a:r>
              <a:rPr lang="en-US" b="1" dirty="0">
                <a:latin typeface="Roboto" pitchFamily="2" charset="0"/>
                <a:ea typeface="Roboto" pitchFamily="2" charset="0"/>
              </a:rPr>
              <a:t> </a:t>
            </a:r>
            <a:r>
              <a:rPr lang="en-US" b="1" dirty="0" err="1">
                <a:latin typeface="Roboto" pitchFamily="2" charset="0"/>
                <a:ea typeface="Roboto" pitchFamily="2" charset="0"/>
              </a:rPr>
              <a:t>tốn</a:t>
            </a:r>
            <a:r>
              <a:rPr lang="en-US" b="1" dirty="0">
                <a:latin typeface="Roboto" pitchFamily="2" charset="0"/>
                <a:ea typeface="Roboto" pitchFamily="2" charset="0"/>
              </a:rPr>
              <a:t> </a:t>
            </a:r>
            <a:r>
              <a:rPr lang="en-US" b="1" dirty="0" err="1">
                <a:latin typeface="Roboto" pitchFamily="2" charset="0"/>
                <a:ea typeface="Roboto" pitchFamily="2" charset="0"/>
              </a:rPr>
              <a:t>ít</a:t>
            </a:r>
            <a:r>
              <a:rPr lang="en-US" b="1" dirty="0">
                <a:latin typeface="Roboto" pitchFamily="2" charset="0"/>
                <a:ea typeface="Roboto" pitchFamily="2" charset="0"/>
              </a:rPr>
              <a:t> </a:t>
            </a:r>
            <a:r>
              <a:rPr lang="en-US" b="1" dirty="0" err="1">
                <a:latin typeface="Roboto" pitchFamily="2" charset="0"/>
                <a:ea typeface="Roboto" pitchFamily="2" charset="0"/>
              </a:rPr>
              <a:t>điện</a:t>
            </a:r>
            <a:r>
              <a:rPr lang="en-US" b="1" dirty="0">
                <a:latin typeface="Roboto" pitchFamily="2" charset="0"/>
                <a:ea typeface="Roboto" pitchFamily="2" charset="0"/>
              </a:rPr>
              <a:t> </a:t>
            </a:r>
            <a:r>
              <a:rPr lang="en-US" b="1" dirty="0" err="1">
                <a:latin typeface="Roboto" pitchFamily="2" charset="0"/>
                <a:ea typeface="Roboto" pitchFamily="2" charset="0"/>
              </a:rPr>
              <a:t>năng</a:t>
            </a:r>
            <a:endParaRPr lang="en-US" b="1" dirty="0">
              <a:latin typeface="Roboto" pitchFamily="2" charset="0"/>
              <a:ea typeface="Roboto" pitchFamily="2" charset="0"/>
            </a:endParaRPr>
          </a:p>
        </p:txBody>
      </p:sp>
      <p:sp>
        <p:nvSpPr>
          <p:cNvPr id="6" name="Rectangle 5">
            <a:extLst>
              <a:ext uri="{FF2B5EF4-FFF2-40B4-BE49-F238E27FC236}">
                <a16:creationId xmlns:a16="http://schemas.microsoft.com/office/drawing/2014/main" id="{13F04ACA-6BD6-446A-BD79-EB4759DA9909}"/>
              </a:ext>
            </a:extLst>
          </p:cNvPr>
          <p:cNvSpPr/>
          <p:nvPr/>
        </p:nvSpPr>
        <p:spPr>
          <a:xfrm>
            <a:off x="6019310" y="3440794"/>
            <a:ext cx="2631839" cy="1502976"/>
          </a:xfrm>
          <a:prstGeom prst="rect">
            <a:avLst/>
          </a:prstGeom>
        </p:spPr>
        <p:txBody>
          <a:bodyPr wrap="square">
            <a:spAutoFit/>
          </a:bodyPr>
          <a:lstStyle/>
          <a:p>
            <a:pPr marL="457200">
              <a:lnSpc>
                <a:spcPct val="150000"/>
              </a:lnSpc>
              <a:spcBef>
                <a:spcPts val="1200"/>
              </a:spcBef>
              <a:spcAft>
                <a:spcPts val="1200"/>
              </a:spcAft>
            </a:pPr>
            <a:r>
              <a:rPr lang="en-US" b="1" dirty="0">
                <a:latin typeface="Roboto" pitchFamily="2" charset="0"/>
                <a:ea typeface="Roboto" pitchFamily="2" charset="0"/>
              </a:rPr>
              <a:t>N</a:t>
            </a:r>
            <a:r>
              <a:rPr lang="vi-VN" b="1" dirty="0">
                <a:latin typeface="Roboto" pitchFamily="2" charset="0"/>
                <a:ea typeface="Roboto" pitchFamily="2" charset="0"/>
              </a:rPr>
              <a:t>hỏ gọn không ảnh hưởng quá trình làm việc</a:t>
            </a:r>
          </a:p>
          <a:p>
            <a:pPr>
              <a:lnSpc>
                <a:spcPct val="150000"/>
              </a:lnSpc>
            </a:pPr>
            <a:br>
              <a:rPr lang="vi-VN" b="1" dirty="0">
                <a:latin typeface="Roboto" pitchFamily="2" charset="0"/>
                <a:ea typeface="Roboto" pitchFamily="2" charset="0"/>
              </a:rPr>
            </a:br>
            <a:endParaRPr lang="en-US" b="1" dirty="0">
              <a:latin typeface="Roboto" pitchFamily="2" charset="0"/>
              <a:ea typeface="Roboto" pitchFamily="2"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79"/>
                                        </p:tgtEl>
                                        <p:attrNameLst>
                                          <p:attrName>style.visibility</p:attrName>
                                        </p:attrNameLst>
                                      </p:cBhvr>
                                      <p:to>
                                        <p:strVal val="visible"/>
                                      </p:to>
                                    </p:set>
                                    <p:animEffect transition="in" filter="fade">
                                      <p:cBhvr>
                                        <p:cTn id="7" dur="1000"/>
                                        <p:tgtEl>
                                          <p:spTgt spid="1079"/>
                                        </p:tgtEl>
                                      </p:cBhvr>
                                    </p:animEffect>
                                    <p:anim calcmode="lin" valueType="num">
                                      <p:cBhvr>
                                        <p:cTn id="8" dur="1000" fill="hold"/>
                                        <p:tgtEl>
                                          <p:spTgt spid="1079"/>
                                        </p:tgtEl>
                                        <p:attrNameLst>
                                          <p:attrName>ppt_x</p:attrName>
                                        </p:attrNameLst>
                                      </p:cBhvr>
                                      <p:tavLst>
                                        <p:tav tm="0">
                                          <p:val>
                                            <p:strVal val="#ppt_x"/>
                                          </p:val>
                                        </p:tav>
                                        <p:tav tm="100000">
                                          <p:val>
                                            <p:strVal val="#ppt_x"/>
                                          </p:val>
                                        </p:tav>
                                      </p:tavLst>
                                    </p:anim>
                                    <p:anim calcmode="lin" valueType="num">
                                      <p:cBhvr>
                                        <p:cTn id="9" dur="1000" fill="hold"/>
                                        <p:tgtEl>
                                          <p:spTgt spid="107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75"/>
                                        </p:tgtEl>
                                        <p:attrNameLst>
                                          <p:attrName>style.visibility</p:attrName>
                                        </p:attrNameLst>
                                      </p:cBhvr>
                                      <p:to>
                                        <p:strVal val="visible"/>
                                      </p:to>
                                    </p:set>
                                    <p:animEffect transition="in" filter="fade">
                                      <p:cBhvr>
                                        <p:cTn id="17" dur="1000"/>
                                        <p:tgtEl>
                                          <p:spTgt spid="1075"/>
                                        </p:tgtEl>
                                      </p:cBhvr>
                                    </p:animEffect>
                                    <p:anim calcmode="lin" valueType="num">
                                      <p:cBhvr>
                                        <p:cTn id="18" dur="1000" fill="hold"/>
                                        <p:tgtEl>
                                          <p:spTgt spid="1075"/>
                                        </p:tgtEl>
                                        <p:attrNameLst>
                                          <p:attrName>ppt_x</p:attrName>
                                        </p:attrNameLst>
                                      </p:cBhvr>
                                      <p:tavLst>
                                        <p:tav tm="0">
                                          <p:val>
                                            <p:strVal val="#ppt_x"/>
                                          </p:val>
                                        </p:tav>
                                        <p:tav tm="100000">
                                          <p:val>
                                            <p:strVal val="#ppt_x"/>
                                          </p:val>
                                        </p:tav>
                                      </p:tavLst>
                                    </p:anim>
                                    <p:anim calcmode="lin" valueType="num">
                                      <p:cBhvr>
                                        <p:cTn id="19" dur="1000" fill="hold"/>
                                        <p:tgtEl>
                                          <p:spTgt spid="107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1000"/>
                                        <p:tgtEl>
                                          <p:spTgt spid="4"/>
                                        </p:tgtEl>
                                      </p:cBhvr>
                                    </p:animEffect>
                                    <p:anim calcmode="lin" valueType="num">
                                      <p:cBhvr>
                                        <p:cTn id="25" dur="1000" fill="hold"/>
                                        <p:tgtEl>
                                          <p:spTgt spid="4"/>
                                        </p:tgtEl>
                                        <p:attrNameLst>
                                          <p:attrName>ppt_x</p:attrName>
                                        </p:attrNameLst>
                                      </p:cBhvr>
                                      <p:tavLst>
                                        <p:tav tm="0">
                                          <p:val>
                                            <p:strVal val="#ppt_x"/>
                                          </p:val>
                                        </p:tav>
                                        <p:tav tm="100000">
                                          <p:val>
                                            <p:strVal val="#ppt_x"/>
                                          </p:val>
                                        </p:tav>
                                      </p:tavLst>
                                    </p:anim>
                                    <p:anim calcmode="lin" valueType="num">
                                      <p:cBhvr>
                                        <p:cTn id="26" dur="1000" fill="hold"/>
                                        <p:tgtEl>
                                          <p:spTgt spid="4"/>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063"/>
                                        </p:tgtEl>
                                        <p:attrNameLst>
                                          <p:attrName>style.visibility</p:attrName>
                                        </p:attrNameLst>
                                      </p:cBhvr>
                                      <p:to>
                                        <p:strVal val="visible"/>
                                      </p:to>
                                    </p:set>
                                    <p:animEffect transition="in" filter="fade">
                                      <p:cBhvr>
                                        <p:cTn id="29" dur="1000"/>
                                        <p:tgtEl>
                                          <p:spTgt spid="1063"/>
                                        </p:tgtEl>
                                      </p:cBhvr>
                                    </p:animEffect>
                                    <p:anim calcmode="lin" valueType="num">
                                      <p:cBhvr>
                                        <p:cTn id="30" dur="1000" fill="hold"/>
                                        <p:tgtEl>
                                          <p:spTgt spid="1063"/>
                                        </p:tgtEl>
                                        <p:attrNameLst>
                                          <p:attrName>ppt_x</p:attrName>
                                        </p:attrNameLst>
                                      </p:cBhvr>
                                      <p:tavLst>
                                        <p:tav tm="0">
                                          <p:val>
                                            <p:strVal val="#ppt_x"/>
                                          </p:val>
                                        </p:tav>
                                        <p:tav tm="100000">
                                          <p:val>
                                            <p:strVal val="#ppt_x"/>
                                          </p:val>
                                        </p:tav>
                                      </p:tavLst>
                                    </p:anim>
                                    <p:anim calcmode="lin" valueType="num">
                                      <p:cBhvr>
                                        <p:cTn id="31" dur="1000" fill="hold"/>
                                        <p:tgtEl>
                                          <p:spTgt spid="1063"/>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057"/>
                                        </p:tgtEl>
                                        <p:attrNameLst>
                                          <p:attrName>style.visibility</p:attrName>
                                        </p:attrNameLst>
                                      </p:cBhvr>
                                      <p:to>
                                        <p:strVal val="visible"/>
                                      </p:to>
                                    </p:set>
                                    <p:animEffect transition="in" filter="fade">
                                      <p:cBhvr>
                                        <p:cTn id="36" dur="1000"/>
                                        <p:tgtEl>
                                          <p:spTgt spid="1057"/>
                                        </p:tgtEl>
                                      </p:cBhvr>
                                    </p:animEffect>
                                    <p:anim calcmode="lin" valueType="num">
                                      <p:cBhvr>
                                        <p:cTn id="37" dur="1000" fill="hold"/>
                                        <p:tgtEl>
                                          <p:spTgt spid="1057"/>
                                        </p:tgtEl>
                                        <p:attrNameLst>
                                          <p:attrName>ppt_x</p:attrName>
                                        </p:attrNameLst>
                                      </p:cBhvr>
                                      <p:tavLst>
                                        <p:tav tm="0">
                                          <p:val>
                                            <p:strVal val="#ppt_x"/>
                                          </p:val>
                                        </p:tav>
                                        <p:tav tm="100000">
                                          <p:val>
                                            <p:strVal val="#ppt_x"/>
                                          </p:val>
                                        </p:tav>
                                      </p:tavLst>
                                    </p:anim>
                                    <p:anim calcmode="lin" valueType="num">
                                      <p:cBhvr>
                                        <p:cTn id="38" dur="1000" fill="hold"/>
                                        <p:tgtEl>
                                          <p:spTgt spid="1057"/>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fade">
                                      <p:cBhvr>
                                        <p:cTn id="41" dur="1000"/>
                                        <p:tgtEl>
                                          <p:spTgt spid="5"/>
                                        </p:tgtEl>
                                      </p:cBhvr>
                                    </p:animEffect>
                                    <p:anim calcmode="lin" valueType="num">
                                      <p:cBhvr>
                                        <p:cTn id="42" dur="1000" fill="hold"/>
                                        <p:tgtEl>
                                          <p:spTgt spid="5"/>
                                        </p:tgtEl>
                                        <p:attrNameLst>
                                          <p:attrName>ppt_x</p:attrName>
                                        </p:attrNameLst>
                                      </p:cBhvr>
                                      <p:tavLst>
                                        <p:tav tm="0">
                                          <p:val>
                                            <p:strVal val="#ppt_x"/>
                                          </p:val>
                                        </p:tav>
                                        <p:tav tm="100000">
                                          <p:val>
                                            <p:strVal val="#ppt_x"/>
                                          </p:val>
                                        </p:tav>
                                      </p:tavLst>
                                    </p:anim>
                                    <p:anim calcmode="lin" valueType="num">
                                      <p:cBhvr>
                                        <p:cTn id="4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fade">
                                      <p:cBhvr>
                                        <p:cTn id="48" dur="1000"/>
                                        <p:tgtEl>
                                          <p:spTgt spid="6"/>
                                        </p:tgtEl>
                                      </p:cBhvr>
                                    </p:animEffect>
                                    <p:anim calcmode="lin" valueType="num">
                                      <p:cBhvr>
                                        <p:cTn id="49" dur="1000" fill="hold"/>
                                        <p:tgtEl>
                                          <p:spTgt spid="6"/>
                                        </p:tgtEl>
                                        <p:attrNameLst>
                                          <p:attrName>ppt_x</p:attrName>
                                        </p:attrNameLst>
                                      </p:cBhvr>
                                      <p:tavLst>
                                        <p:tav tm="0">
                                          <p:val>
                                            <p:strVal val="#ppt_x"/>
                                          </p:val>
                                        </p:tav>
                                        <p:tav tm="100000">
                                          <p:val>
                                            <p:strVal val="#ppt_x"/>
                                          </p:val>
                                        </p:tav>
                                      </p:tavLst>
                                    </p:anim>
                                    <p:anim calcmode="lin" valueType="num">
                                      <p:cBhvr>
                                        <p:cTn id="50" dur="1000" fill="hold"/>
                                        <p:tgtEl>
                                          <p:spTgt spid="6"/>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1069"/>
                                        </p:tgtEl>
                                        <p:attrNameLst>
                                          <p:attrName>style.visibility</p:attrName>
                                        </p:attrNameLst>
                                      </p:cBhvr>
                                      <p:to>
                                        <p:strVal val="visible"/>
                                      </p:to>
                                    </p:set>
                                    <p:animEffect transition="in" filter="fade">
                                      <p:cBhvr>
                                        <p:cTn id="53" dur="1000"/>
                                        <p:tgtEl>
                                          <p:spTgt spid="1069"/>
                                        </p:tgtEl>
                                      </p:cBhvr>
                                    </p:animEffect>
                                    <p:anim calcmode="lin" valueType="num">
                                      <p:cBhvr>
                                        <p:cTn id="54" dur="1000" fill="hold"/>
                                        <p:tgtEl>
                                          <p:spTgt spid="1069"/>
                                        </p:tgtEl>
                                        <p:attrNameLst>
                                          <p:attrName>ppt_x</p:attrName>
                                        </p:attrNameLst>
                                      </p:cBhvr>
                                      <p:tavLst>
                                        <p:tav tm="0">
                                          <p:val>
                                            <p:strVal val="#ppt_x"/>
                                          </p:val>
                                        </p:tav>
                                        <p:tav tm="100000">
                                          <p:val>
                                            <p:strVal val="#ppt_x"/>
                                          </p:val>
                                        </p:tav>
                                      </p:tavLst>
                                    </p:anim>
                                    <p:anim calcmode="lin" valueType="num">
                                      <p:cBhvr>
                                        <p:cTn id="55" dur="1000" fill="hold"/>
                                        <p:tgtEl>
                                          <p:spTgt spid="106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grpSp>
        <p:nvGrpSpPr>
          <p:cNvPr id="364" name="Google Shape;364;p21"/>
          <p:cNvGrpSpPr/>
          <p:nvPr/>
        </p:nvGrpSpPr>
        <p:grpSpPr>
          <a:xfrm>
            <a:off x="4909703" y="2143988"/>
            <a:ext cx="449176" cy="449519"/>
            <a:chOff x="4206763" y="2450951"/>
            <a:chExt cx="322151" cy="322374"/>
          </a:xfrm>
        </p:grpSpPr>
        <p:sp>
          <p:nvSpPr>
            <p:cNvPr id="365" name="Google Shape;365;p21"/>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1"/>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21"/>
          <p:cNvGrpSpPr/>
          <p:nvPr/>
        </p:nvGrpSpPr>
        <p:grpSpPr>
          <a:xfrm>
            <a:off x="3595499" y="2181706"/>
            <a:ext cx="517906" cy="419823"/>
            <a:chOff x="5220616" y="2791061"/>
            <a:chExt cx="373185" cy="302466"/>
          </a:xfrm>
        </p:grpSpPr>
        <p:sp>
          <p:nvSpPr>
            <p:cNvPr id="387" name="Google Shape;387;p2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21"/>
          <p:cNvSpPr/>
          <p:nvPr/>
        </p:nvSpPr>
        <p:spPr>
          <a:xfrm rot="10800000" flipH="1">
            <a:off x="4664243" y="2015458"/>
            <a:ext cx="3084910" cy="2409300"/>
          </a:xfrm>
          <a:prstGeom prst="round2SameRect">
            <a:avLst>
              <a:gd name="adj1" fmla="val 5396"/>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9" name="Google Shape;409;p21"/>
          <p:cNvSpPr/>
          <p:nvPr/>
        </p:nvSpPr>
        <p:spPr>
          <a:xfrm>
            <a:off x="4664250" y="1300649"/>
            <a:ext cx="1792503" cy="585600"/>
          </a:xfrm>
          <a:prstGeom prst="round2Same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rtl="0">
              <a:spcBef>
                <a:spcPts val="0"/>
              </a:spcBef>
              <a:spcAft>
                <a:spcPts val="0"/>
              </a:spcAft>
              <a:buClr>
                <a:schemeClr val="dk1"/>
              </a:buClr>
              <a:buSzPts val="1100"/>
              <a:buFont typeface="Arial"/>
              <a:buNone/>
            </a:pPr>
            <a:r>
              <a:rPr lang="en-US" sz="1800" b="1" dirty="0">
                <a:latin typeface="Roboto" pitchFamily="2" charset="0"/>
                <a:ea typeface="Roboto" pitchFamily="2" charset="0"/>
              </a:rPr>
              <a:t>2</a:t>
            </a:r>
            <a:endParaRPr sz="1800" b="1" dirty="0">
              <a:latin typeface="Roboto" pitchFamily="2" charset="0"/>
              <a:ea typeface="Roboto" pitchFamily="2" charset="0"/>
            </a:endParaRPr>
          </a:p>
        </p:txBody>
      </p:sp>
      <p:sp>
        <p:nvSpPr>
          <p:cNvPr id="421" name="Google Shape;421;p21"/>
          <p:cNvSpPr/>
          <p:nvPr/>
        </p:nvSpPr>
        <p:spPr>
          <a:xfrm rot="10800000" flipH="1">
            <a:off x="1503336" y="2015458"/>
            <a:ext cx="2976427" cy="2409300"/>
          </a:xfrm>
          <a:prstGeom prst="round2SameRect">
            <a:avLst>
              <a:gd name="adj1" fmla="val 6301"/>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24" name="Google Shape;424;p21"/>
          <p:cNvSpPr/>
          <p:nvPr/>
        </p:nvSpPr>
        <p:spPr>
          <a:xfrm>
            <a:off x="2687250" y="1300649"/>
            <a:ext cx="1792504" cy="585600"/>
          </a:xfrm>
          <a:prstGeom prst="round2Same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US" sz="1800" b="1" dirty="0">
                <a:latin typeface="Roboto" pitchFamily="2" charset="0"/>
                <a:ea typeface="Roboto" pitchFamily="2" charset="0"/>
              </a:rPr>
              <a:t>1</a:t>
            </a:r>
            <a:endParaRPr sz="1800" b="1" dirty="0">
              <a:latin typeface="Roboto" pitchFamily="2" charset="0"/>
              <a:ea typeface="Roboto" pitchFamily="2" charset="0"/>
            </a:endParaRPr>
          </a:p>
        </p:txBody>
      </p:sp>
      <p:sp>
        <p:nvSpPr>
          <p:cNvPr id="64" name="Google Shape;1051;p35">
            <a:extLst>
              <a:ext uri="{FF2B5EF4-FFF2-40B4-BE49-F238E27FC236}">
                <a16:creationId xmlns:a16="http://schemas.microsoft.com/office/drawing/2014/main" id="{0869FD89-7047-46FF-85F9-6FD3584AE197}"/>
              </a:ext>
            </a:extLst>
          </p:cNvPr>
          <p:cNvSpPr txBox="1">
            <a:spLocks noGrp="1"/>
          </p:cNvSpPr>
          <p:nvPr>
            <p:ph type="title"/>
          </p:nvPr>
        </p:nvSpPr>
        <p:spPr>
          <a:xfrm>
            <a:off x="710250" y="38990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latin typeface="Roboto" pitchFamily="2" charset="0"/>
                <a:ea typeface="Roboto" pitchFamily="2" charset="0"/>
                <a:cs typeface="Times New Roman" panose="02020603050405020304" pitchFamily="18" charset="0"/>
              </a:rPr>
              <a:t>4.1 KẾT LUẬN</a:t>
            </a:r>
            <a:endParaRPr sz="4800" b="1" dirty="0">
              <a:latin typeface="Roboto" pitchFamily="2" charset="0"/>
              <a:ea typeface="Roboto" pitchFamily="2" charset="0"/>
              <a:cs typeface="Times New Roman" panose="02020603050405020304" pitchFamily="18" charset="0"/>
            </a:endParaRPr>
          </a:p>
        </p:txBody>
      </p:sp>
      <p:sp>
        <p:nvSpPr>
          <p:cNvPr id="65" name="TextBox 64">
            <a:extLst>
              <a:ext uri="{FF2B5EF4-FFF2-40B4-BE49-F238E27FC236}">
                <a16:creationId xmlns:a16="http://schemas.microsoft.com/office/drawing/2014/main" id="{938E724C-6B52-45E5-B00F-6F2110A8A71D}"/>
              </a:ext>
            </a:extLst>
          </p:cNvPr>
          <p:cNvSpPr txBox="1"/>
          <p:nvPr/>
        </p:nvSpPr>
        <p:spPr>
          <a:xfrm>
            <a:off x="779157" y="789448"/>
            <a:ext cx="1149531" cy="369332"/>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800" b="1" dirty="0" err="1">
                <a:latin typeface="Roboto" pitchFamily="2" charset="0"/>
                <a:ea typeface="Roboto" pitchFamily="2" charset="0"/>
              </a:rPr>
              <a:t>Tồn</a:t>
            </a:r>
            <a:r>
              <a:rPr lang="en-US" sz="1800" b="1" dirty="0">
                <a:latin typeface="Roboto" pitchFamily="2" charset="0"/>
                <a:ea typeface="Roboto" pitchFamily="2" charset="0"/>
              </a:rPr>
              <a:t> </a:t>
            </a:r>
            <a:r>
              <a:rPr lang="en-US" sz="1800" b="1" dirty="0" err="1">
                <a:latin typeface="Roboto" pitchFamily="2" charset="0"/>
                <a:ea typeface="Roboto" pitchFamily="2" charset="0"/>
              </a:rPr>
              <a:t>tại</a:t>
            </a:r>
            <a:r>
              <a:rPr lang="en-US" sz="1800" b="1" dirty="0">
                <a:latin typeface="Roboto" pitchFamily="2" charset="0"/>
                <a:ea typeface="Roboto" pitchFamily="2" charset="0"/>
              </a:rPr>
              <a:t>:</a:t>
            </a:r>
          </a:p>
        </p:txBody>
      </p:sp>
      <p:sp>
        <p:nvSpPr>
          <p:cNvPr id="4" name="Rectangle 3">
            <a:extLst>
              <a:ext uri="{FF2B5EF4-FFF2-40B4-BE49-F238E27FC236}">
                <a16:creationId xmlns:a16="http://schemas.microsoft.com/office/drawing/2014/main" id="{284AD831-9C7D-4573-978F-E5E80FCC798B}"/>
              </a:ext>
            </a:extLst>
          </p:cNvPr>
          <p:cNvSpPr/>
          <p:nvPr/>
        </p:nvSpPr>
        <p:spPr>
          <a:xfrm>
            <a:off x="1619574" y="2767805"/>
            <a:ext cx="2751948" cy="1025922"/>
          </a:xfrm>
          <a:prstGeom prst="rect">
            <a:avLst/>
          </a:prstGeom>
        </p:spPr>
        <p:txBody>
          <a:bodyPr wrap="square">
            <a:spAutoFit/>
          </a:bodyPr>
          <a:lstStyle/>
          <a:p>
            <a:pPr algn="r">
              <a:lnSpc>
                <a:spcPct val="150000"/>
              </a:lnSpc>
            </a:pPr>
            <a:r>
              <a:rPr lang="vi-VN" dirty="0">
                <a:latin typeface="Roboto" pitchFamily="2" charset="0"/>
                <a:ea typeface="Roboto" pitchFamily="2" charset="0"/>
              </a:rPr>
              <a:t>Thiết kế </a:t>
            </a:r>
            <a:r>
              <a:rPr lang="vi-VN" b="1" dirty="0">
                <a:latin typeface="Roboto" pitchFamily="2" charset="0"/>
                <a:ea typeface="Roboto" pitchFamily="2" charset="0"/>
              </a:rPr>
              <a:t>tương đối thô sơ</a:t>
            </a:r>
            <a:r>
              <a:rPr lang="vi-VN" dirty="0">
                <a:latin typeface="Roboto" pitchFamily="2" charset="0"/>
                <a:ea typeface="Roboto" pitchFamily="2" charset="0"/>
              </a:rPr>
              <a:t>, sóng truyền đi không được quá xa, mới đo được ít thông số khí,</a:t>
            </a:r>
            <a:endParaRPr lang="en-US" dirty="0">
              <a:latin typeface="Roboto" pitchFamily="2" charset="0"/>
              <a:ea typeface="Roboto" pitchFamily="2" charset="0"/>
            </a:endParaRPr>
          </a:p>
        </p:txBody>
      </p:sp>
      <p:sp>
        <p:nvSpPr>
          <p:cNvPr id="5" name="Rectangle 4">
            <a:extLst>
              <a:ext uri="{FF2B5EF4-FFF2-40B4-BE49-F238E27FC236}">
                <a16:creationId xmlns:a16="http://schemas.microsoft.com/office/drawing/2014/main" id="{58D8332F-4D4C-4BA8-B775-6A3B804E68BC}"/>
              </a:ext>
            </a:extLst>
          </p:cNvPr>
          <p:cNvSpPr/>
          <p:nvPr/>
        </p:nvSpPr>
        <p:spPr>
          <a:xfrm>
            <a:off x="4351721" y="2766920"/>
            <a:ext cx="3269144" cy="1826141"/>
          </a:xfrm>
          <a:prstGeom prst="rect">
            <a:avLst/>
          </a:prstGeom>
        </p:spPr>
        <p:txBody>
          <a:bodyPr wrap="square">
            <a:spAutoFit/>
          </a:bodyPr>
          <a:lstStyle/>
          <a:p>
            <a:pPr marL="457200" algn="just">
              <a:lnSpc>
                <a:spcPct val="150000"/>
              </a:lnSpc>
              <a:spcBef>
                <a:spcPts val="1200"/>
              </a:spcBef>
              <a:spcAft>
                <a:spcPts val="1200"/>
              </a:spcAft>
            </a:pPr>
            <a:r>
              <a:rPr lang="en-US" dirty="0">
                <a:latin typeface="Roboto" pitchFamily="2" charset="0"/>
                <a:ea typeface="Roboto" pitchFamily="2" charset="0"/>
              </a:rPr>
              <a:t>T</a:t>
            </a:r>
            <a:r>
              <a:rPr lang="vi-VN" dirty="0">
                <a:latin typeface="Roboto" pitchFamily="2" charset="0"/>
                <a:ea typeface="Roboto" pitchFamily="2" charset="0"/>
              </a:rPr>
              <a:t>hiết kế </a:t>
            </a:r>
            <a:r>
              <a:rPr lang="vi-VN" b="1" dirty="0">
                <a:latin typeface="Roboto" pitchFamily="2" charset="0"/>
                <a:ea typeface="Roboto" pitchFamily="2" charset="0"/>
              </a:rPr>
              <a:t>chưa hoàn thiện</a:t>
            </a:r>
            <a:r>
              <a:rPr lang="vi-VN" dirty="0">
                <a:latin typeface="Roboto" pitchFamily="2" charset="0"/>
                <a:ea typeface="Roboto" pitchFamily="2" charset="0"/>
              </a:rPr>
              <a:t>, vẫn chưa thể thử nghiệm trong thực tế tại các khu hầm mỏ.</a:t>
            </a:r>
          </a:p>
          <a:p>
            <a:pPr>
              <a:lnSpc>
                <a:spcPct val="150000"/>
              </a:lnSpc>
            </a:pPr>
            <a:br>
              <a:rPr lang="vi-VN" dirty="0">
                <a:latin typeface="Roboto" pitchFamily="2" charset="0"/>
                <a:ea typeface="Roboto" pitchFamily="2" charset="0"/>
              </a:rPr>
            </a:br>
            <a:endParaRPr lang="en-US" dirty="0">
              <a:latin typeface="Roboto" pitchFamily="2" charset="0"/>
              <a:ea typeface="Roboto" pitchFamily="2"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24"/>
                                        </p:tgtEl>
                                        <p:attrNameLst>
                                          <p:attrName>style.visibility</p:attrName>
                                        </p:attrNameLst>
                                      </p:cBhvr>
                                      <p:to>
                                        <p:strVal val="visible"/>
                                      </p:to>
                                    </p:set>
                                    <p:animEffect transition="in" filter="fade">
                                      <p:cBhvr>
                                        <p:cTn id="7" dur="1000"/>
                                        <p:tgtEl>
                                          <p:spTgt spid="424"/>
                                        </p:tgtEl>
                                      </p:cBhvr>
                                    </p:animEffect>
                                    <p:anim calcmode="lin" valueType="num">
                                      <p:cBhvr>
                                        <p:cTn id="8" dur="1000" fill="hold"/>
                                        <p:tgtEl>
                                          <p:spTgt spid="424"/>
                                        </p:tgtEl>
                                        <p:attrNameLst>
                                          <p:attrName>ppt_x</p:attrName>
                                        </p:attrNameLst>
                                      </p:cBhvr>
                                      <p:tavLst>
                                        <p:tav tm="0">
                                          <p:val>
                                            <p:strVal val="#ppt_x"/>
                                          </p:val>
                                        </p:tav>
                                        <p:tav tm="100000">
                                          <p:val>
                                            <p:strVal val="#ppt_x"/>
                                          </p:val>
                                        </p:tav>
                                      </p:tavLst>
                                    </p:anim>
                                    <p:anim calcmode="lin" valueType="num">
                                      <p:cBhvr>
                                        <p:cTn id="9" dur="1000" fill="hold"/>
                                        <p:tgtEl>
                                          <p:spTgt spid="42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86"/>
                                        </p:tgtEl>
                                        <p:attrNameLst>
                                          <p:attrName>style.visibility</p:attrName>
                                        </p:attrNameLst>
                                      </p:cBhvr>
                                      <p:to>
                                        <p:strVal val="visible"/>
                                      </p:to>
                                    </p:set>
                                    <p:animEffect transition="in" filter="fade">
                                      <p:cBhvr>
                                        <p:cTn id="12" dur="1000"/>
                                        <p:tgtEl>
                                          <p:spTgt spid="386"/>
                                        </p:tgtEl>
                                      </p:cBhvr>
                                    </p:animEffect>
                                    <p:anim calcmode="lin" valueType="num">
                                      <p:cBhvr>
                                        <p:cTn id="13" dur="1000" fill="hold"/>
                                        <p:tgtEl>
                                          <p:spTgt spid="386"/>
                                        </p:tgtEl>
                                        <p:attrNameLst>
                                          <p:attrName>ppt_x</p:attrName>
                                        </p:attrNameLst>
                                      </p:cBhvr>
                                      <p:tavLst>
                                        <p:tav tm="0">
                                          <p:val>
                                            <p:strVal val="#ppt_x"/>
                                          </p:val>
                                        </p:tav>
                                        <p:tav tm="100000">
                                          <p:val>
                                            <p:strVal val="#ppt_x"/>
                                          </p:val>
                                        </p:tav>
                                      </p:tavLst>
                                    </p:anim>
                                    <p:anim calcmode="lin" valueType="num">
                                      <p:cBhvr>
                                        <p:cTn id="14" dur="1000" fill="hold"/>
                                        <p:tgtEl>
                                          <p:spTgt spid="38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409"/>
                                        </p:tgtEl>
                                        <p:attrNameLst>
                                          <p:attrName>style.visibility</p:attrName>
                                        </p:attrNameLst>
                                      </p:cBhvr>
                                      <p:to>
                                        <p:strVal val="visible"/>
                                      </p:to>
                                    </p:set>
                                    <p:animEffect transition="in" filter="fade">
                                      <p:cBhvr>
                                        <p:cTn id="24" dur="1000"/>
                                        <p:tgtEl>
                                          <p:spTgt spid="409"/>
                                        </p:tgtEl>
                                      </p:cBhvr>
                                    </p:animEffect>
                                    <p:anim calcmode="lin" valueType="num">
                                      <p:cBhvr>
                                        <p:cTn id="25" dur="1000" fill="hold"/>
                                        <p:tgtEl>
                                          <p:spTgt spid="409"/>
                                        </p:tgtEl>
                                        <p:attrNameLst>
                                          <p:attrName>ppt_x</p:attrName>
                                        </p:attrNameLst>
                                      </p:cBhvr>
                                      <p:tavLst>
                                        <p:tav tm="0">
                                          <p:val>
                                            <p:strVal val="#ppt_x"/>
                                          </p:val>
                                        </p:tav>
                                        <p:tav tm="100000">
                                          <p:val>
                                            <p:strVal val="#ppt_x"/>
                                          </p:val>
                                        </p:tav>
                                      </p:tavLst>
                                    </p:anim>
                                    <p:anim calcmode="lin" valueType="num">
                                      <p:cBhvr>
                                        <p:cTn id="26" dur="1000" fill="hold"/>
                                        <p:tgtEl>
                                          <p:spTgt spid="409"/>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64"/>
                                        </p:tgtEl>
                                        <p:attrNameLst>
                                          <p:attrName>style.visibility</p:attrName>
                                        </p:attrNameLst>
                                      </p:cBhvr>
                                      <p:to>
                                        <p:strVal val="visible"/>
                                      </p:to>
                                    </p:set>
                                    <p:animEffect transition="in" filter="fade">
                                      <p:cBhvr>
                                        <p:cTn id="29" dur="1000"/>
                                        <p:tgtEl>
                                          <p:spTgt spid="364"/>
                                        </p:tgtEl>
                                      </p:cBhvr>
                                    </p:animEffect>
                                    <p:anim calcmode="lin" valueType="num">
                                      <p:cBhvr>
                                        <p:cTn id="30" dur="1000" fill="hold"/>
                                        <p:tgtEl>
                                          <p:spTgt spid="364"/>
                                        </p:tgtEl>
                                        <p:attrNameLst>
                                          <p:attrName>ppt_x</p:attrName>
                                        </p:attrNameLst>
                                      </p:cBhvr>
                                      <p:tavLst>
                                        <p:tav tm="0">
                                          <p:val>
                                            <p:strVal val="#ppt_x"/>
                                          </p:val>
                                        </p:tav>
                                        <p:tav tm="100000">
                                          <p:val>
                                            <p:strVal val="#ppt_x"/>
                                          </p:val>
                                        </p:tav>
                                      </p:tavLst>
                                    </p:anim>
                                    <p:anim calcmode="lin" valueType="num">
                                      <p:cBhvr>
                                        <p:cTn id="31" dur="1000" fill="hold"/>
                                        <p:tgtEl>
                                          <p:spTgt spid="36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 grpId="0" animBg="1"/>
      <p:bldP spid="424" grpId="0" animBg="1"/>
      <p:bldP spid="4" grpId="0"/>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8" name="Google Shape;468;p23"/>
          <p:cNvSpPr/>
          <p:nvPr/>
        </p:nvSpPr>
        <p:spPr>
          <a:xfrm rot="10800000" flipH="1">
            <a:off x="4537294" y="1700797"/>
            <a:ext cx="193200" cy="407100"/>
          </a:xfrm>
          <a:prstGeom prst="rtTriangle">
            <a:avLst/>
          </a:prstGeom>
          <a:solidFill>
            <a:srgbClr val="A5F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3"/>
          <p:cNvSpPr/>
          <p:nvPr/>
        </p:nvSpPr>
        <p:spPr>
          <a:xfrm rot="10800000">
            <a:off x="3274499" y="1701338"/>
            <a:ext cx="2978682" cy="2766900"/>
          </a:xfrm>
          <a:prstGeom prst="round2SameRect">
            <a:avLst>
              <a:gd name="adj1" fmla="val 50000"/>
              <a:gd name="adj2" fmla="val 0"/>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3"/>
          <p:cNvSpPr/>
          <p:nvPr/>
        </p:nvSpPr>
        <p:spPr>
          <a:xfrm>
            <a:off x="4393522" y="4006333"/>
            <a:ext cx="845700" cy="845700"/>
          </a:xfrm>
          <a:prstGeom prst="ellipse">
            <a:avLst/>
          </a:prstGeom>
          <a:solidFill>
            <a:srgbClr val="FB569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txBox="1"/>
          <p:nvPr/>
        </p:nvSpPr>
        <p:spPr>
          <a:xfrm>
            <a:off x="3957094" y="2408913"/>
            <a:ext cx="1353600" cy="80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72" name="Google Shape;472;p23"/>
          <p:cNvSpPr/>
          <p:nvPr/>
        </p:nvSpPr>
        <p:spPr>
          <a:xfrm>
            <a:off x="4476022" y="4085758"/>
            <a:ext cx="680700" cy="680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3"/>
          <p:cNvSpPr/>
          <p:nvPr/>
        </p:nvSpPr>
        <p:spPr>
          <a:xfrm>
            <a:off x="3269086" y="1482688"/>
            <a:ext cx="2984095" cy="6252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2000" b="1" dirty="0">
                <a:solidFill>
                  <a:srgbClr val="FFFFFF"/>
                </a:solidFill>
                <a:latin typeface="Roboto" pitchFamily="2" charset="0"/>
                <a:ea typeface="Roboto" pitchFamily="2" charset="0"/>
              </a:rPr>
              <a:t>2</a:t>
            </a:r>
            <a:endParaRPr sz="2000" b="1" dirty="0">
              <a:solidFill>
                <a:srgbClr val="FFFFFF"/>
              </a:solidFill>
              <a:latin typeface="Roboto" pitchFamily="2" charset="0"/>
              <a:ea typeface="Roboto" pitchFamily="2" charset="0"/>
            </a:endParaRPr>
          </a:p>
        </p:txBody>
      </p:sp>
      <p:sp>
        <p:nvSpPr>
          <p:cNvPr id="475" name="Google Shape;475;p23"/>
          <p:cNvSpPr/>
          <p:nvPr/>
        </p:nvSpPr>
        <p:spPr>
          <a:xfrm rot="10800000">
            <a:off x="6698186" y="1498614"/>
            <a:ext cx="2043854" cy="2766900"/>
          </a:xfrm>
          <a:prstGeom prst="round2SameRect">
            <a:avLst>
              <a:gd name="adj1" fmla="val 50000"/>
              <a:gd name="adj2" fmla="val 0"/>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3"/>
          <p:cNvSpPr/>
          <p:nvPr/>
        </p:nvSpPr>
        <p:spPr>
          <a:xfrm>
            <a:off x="7388608" y="3855103"/>
            <a:ext cx="845700" cy="845700"/>
          </a:xfrm>
          <a:prstGeom prst="ellipse">
            <a:avLst/>
          </a:prstGeom>
          <a:solidFill>
            <a:srgbClr val="9C27B0">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3"/>
          <p:cNvSpPr txBox="1"/>
          <p:nvPr/>
        </p:nvSpPr>
        <p:spPr>
          <a:xfrm>
            <a:off x="7022661" y="2408913"/>
            <a:ext cx="1353600" cy="80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78" name="Google Shape;478;p23"/>
          <p:cNvSpPr/>
          <p:nvPr/>
        </p:nvSpPr>
        <p:spPr>
          <a:xfrm>
            <a:off x="7471108" y="3937603"/>
            <a:ext cx="680700" cy="680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3"/>
          <p:cNvSpPr/>
          <p:nvPr/>
        </p:nvSpPr>
        <p:spPr>
          <a:xfrm>
            <a:off x="6698186" y="1482688"/>
            <a:ext cx="2043854" cy="6252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2000" b="1" dirty="0">
                <a:solidFill>
                  <a:srgbClr val="FFFFFF"/>
                </a:solidFill>
                <a:latin typeface="Roboto" pitchFamily="2" charset="0"/>
                <a:ea typeface="Roboto" pitchFamily="2" charset="0"/>
              </a:rPr>
              <a:t>3</a:t>
            </a:r>
            <a:endParaRPr sz="2000" b="1" dirty="0">
              <a:solidFill>
                <a:srgbClr val="FFFFFF"/>
              </a:solidFill>
              <a:latin typeface="Roboto" pitchFamily="2" charset="0"/>
              <a:ea typeface="Roboto" pitchFamily="2" charset="0"/>
            </a:endParaRPr>
          </a:p>
        </p:txBody>
      </p:sp>
      <p:sp>
        <p:nvSpPr>
          <p:cNvPr id="480" name="Google Shape;480;p23"/>
          <p:cNvSpPr/>
          <p:nvPr/>
        </p:nvSpPr>
        <p:spPr>
          <a:xfrm rot="1959474">
            <a:off x="2149385" y="1163851"/>
            <a:ext cx="1780800" cy="1780800"/>
          </a:xfrm>
          <a:prstGeom prst="arc">
            <a:avLst>
              <a:gd name="adj1" fmla="val 10799969"/>
              <a:gd name="adj2" fmla="val 18223946"/>
            </a:avLst>
          </a:prstGeom>
          <a:noFill/>
          <a:ln w="9525" cap="flat" cmpd="sng">
            <a:solidFill>
              <a:srgbClr val="000000"/>
            </a:solidFill>
            <a:prstDash val="dash"/>
            <a:round/>
            <a:headEnd type="none" w="sm" len="sm"/>
            <a:tailEnd type="triangl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3"/>
          <p:cNvSpPr/>
          <p:nvPr/>
        </p:nvSpPr>
        <p:spPr>
          <a:xfrm rot="10800000">
            <a:off x="478299" y="1701338"/>
            <a:ext cx="2297749" cy="2766900"/>
          </a:xfrm>
          <a:prstGeom prst="round2SameRect">
            <a:avLst>
              <a:gd name="adj1" fmla="val 50000"/>
              <a:gd name="adj2" fmla="val 0"/>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3"/>
          <p:cNvSpPr/>
          <p:nvPr/>
        </p:nvSpPr>
        <p:spPr>
          <a:xfrm>
            <a:off x="1211445" y="3973056"/>
            <a:ext cx="845700" cy="845700"/>
          </a:xfrm>
          <a:prstGeom prst="ellipse">
            <a:avLst/>
          </a:prstGeom>
          <a:solidFill>
            <a:srgbClr val="FB8569">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3"/>
          <p:cNvSpPr txBox="1"/>
          <p:nvPr/>
        </p:nvSpPr>
        <p:spPr>
          <a:xfrm>
            <a:off x="1422448" y="2408913"/>
            <a:ext cx="1353600" cy="80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85" name="Google Shape;485;p23"/>
          <p:cNvSpPr/>
          <p:nvPr/>
        </p:nvSpPr>
        <p:spPr>
          <a:xfrm>
            <a:off x="1286823" y="4050637"/>
            <a:ext cx="680700" cy="68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3"/>
          <p:cNvSpPr/>
          <p:nvPr/>
        </p:nvSpPr>
        <p:spPr>
          <a:xfrm>
            <a:off x="478299" y="1482688"/>
            <a:ext cx="2297749" cy="6252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2000" b="1" dirty="0">
                <a:solidFill>
                  <a:srgbClr val="FFFFFF"/>
                </a:solidFill>
                <a:latin typeface="Roboto" pitchFamily="2" charset="0"/>
                <a:ea typeface="Roboto" pitchFamily="2" charset="0"/>
              </a:rPr>
              <a:t>1</a:t>
            </a:r>
            <a:endParaRPr sz="2000" b="1" dirty="0">
              <a:solidFill>
                <a:srgbClr val="FFFFFF"/>
              </a:solidFill>
              <a:latin typeface="Roboto" pitchFamily="2" charset="0"/>
              <a:ea typeface="Roboto" pitchFamily="2" charset="0"/>
            </a:endParaRPr>
          </a:p>
        </p:txBody>
      </p:sp>
      <p:grpSp>
        <p:nvGrpSpPr>
          <p:cNvPr id="500" name="Google Shape;500;p23"/>
          <p:cNvGrpSpPr/>
          <p:nvPr/>
        </p:nvGrpSpPr>
        <p:grpSpPr>
          <a:xfrm>
            <a:off x="1423887" y="4166534"/>
            <a:ext cx="420816" cy="394185"/>
            <a:chOff x="2753373" y="2902523"/>
            <a:chExt cx="347552" cy="325557"/>
          </a:xfrm>
        </p:grpSpPr>
        <p:sp>
          <p:nvSpPr>
            <p:cNvPr id="501" name="Google Shape;501;p2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23"/>
          <p:cNvGrpSpPr/>
          <p:nvPr/>
        </p:nvGrpSpPr>
        <p:grpSpPr>
          <a:xfrm>
            <a:off x="4634509" y="4198624"/>
            <a:ext cx="364955" cy="341649"/>
            <a:chOff x="6577238" y="2457221"/>
            <a:chExt cx="332019" cy="310788"/>
          </a:xfrm>
        </p:grpSpPr>
        <p:sp>
          <p:nvSpPr>
            <p:cNvPr id="508" name="Google Shape;508;p2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 name="Google Shape;514;p23"/>
          <p:cNvSpPr/>
          <p:nvPr/>
        </p:nvSpPr>
        <p:spPr>
          <a:xfrm>
            <a:off x="7617795" y="4128630"/>
            <a:ext cx="389544" cy="356268"/>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a:extLst>
              <a:ext uri="{FF2B5EF4-FFF2-40B4-BE49-F238E27FC236}">
                <a16:creationId xmlns:a16="http://schemas.microsoft.com/office/drawing/2014/main" id="{A5839623-20DA-45BB-96AE-D62B8E681484}"/>
              </a:ext>
            </a:extLst>
          </p:cNvPr>
          <p:cNvSpPr/>
          <p:nvPr/>
        </p:nvSpPr>
        <p:spPr>
          <a:xfrm>
            <a:off x="499854" y="2123386"/>
            <a:ext cx="2276194" cy="1672253"/>
          </a:xfrm>
          <a:prstGeom prst="rect">
            <a:avLst/>
          </a:prstGeom>
        </p:spPr>
        <p:txBody>
          <a:bodyPr wrap="square">
            <a:spAutoFit/>
          </a:bodyPr>
          <a:lstStyle/>
          <a:p>
            <a:pPr algn="just">
              <a:lnSpc>
                <a:spcPct val="150000"/>
              </a:lnSpc>
            </a:pPr>
            <a:r>
              <a:rPr lang="vi-VN" dirty="0">
                <a:latin typeface="Roboto" pitchFamily="2" charset="0"/>
                <a:ea typeface="Roboto" pitchFamily="2" charset="0"/>
              </a:rPr>
              <a:t>Duy trì và phát triển thêm các cảm biến cần được xem là nhiệm vụ trọng tâm trong phát triển trong tương lai</a:t>
            </a:r>
            <a:endParaRPr lang="en-US" dirty="0">
              <a:latin typeface="Roboto" pitchFamily="2" charset="0"/>
              <a:ea typeface="Roboto" pitchFamily="2" charset="0"/>
            </a:endParaRPr>
          </a:p>
        </p:txBody>
      </p:sp>
      <p:sp>
        <p:nvSpPr>
          <p:cNvPr id="3" name="Rectangle 2">
            <a:extLst>
              <a:ext uri="{FF2B5EF4-FFF2-40B4-BE49-F238E27FC236}">
                <a16:creationId xmlns:a16="http://schemas.microsoft.com/office/drawing/2014/main" id="{C0277471-1F12-44F5-9B6E-6DDA26E33CA0}"/>
              </a:ext>
            </a:extLst>
          </p:cNvPr>
          <p:cNvSpPr/>
          <p:nvPr/>
        </p:nvSpPr>
        <p:spPr>
          <a:xfrm>
            <a:off x="3362409" y="2109762"/>
            <a:ext cx="2896184" cy="1672253"/>
          </a:xfrm>
          <a:prstGeom prst="rect">
            <a:avLst/>
          </a:prstGeom>
        </p:spPr>
        <p:txBody>
          <a:bodyPr wrap="square">
            <a:spAutoFit/>
          </a:bodyPr>
          <a:lstStyle/>
          <a:p>
            <a:pPr algn="just">
              <a:lnSpc>
                <a:spcPct val="150000"/>
              </a:lnSpc>
            </a:pPr>
            <a:r>
              <a:rPr lang="vi-VN" dirty="0">
                <a:latin typeface="Roboto" pitchFamily="2" charset="0"/>
                <a:ea typeface="Roboto" pitchFamily="2" charset="0"/>
              </a:rPr>
              <a:t>Cần có các nghiên cứu xây dựng bộ tiêu chuẩn chất lượng khí có thể gây ảnh hưởng tới sức khỏe để cảnh báo 1 cách chính xác cho </a:t>
            </a:r>
            <a:r>
              <a:rPr lang="en-US" dirty="0">
                <a:latin typeface="Roboto" pitchFamily="2" charset="0"/>
                <a:ea typeface="Roboto" pitchFamily="2" charset="0"/>
              </a:rPr>
              <a:t>      </a:t>
            </a:r>
            <a:r>
              <a:rPr lang="vi-VN" dirty="0">
                <a:latin typeface="Roboto" pitchFamily="2" charset="0"/>
                <a:ea typeface="Roboto" pitchFamily="2" charset="0"/>
              </a:rPr>
              <a:t>người lao động</a:t>
            </a:r>
            <a:endParaRPr lang="en-US" dirty="0">
              <a:latin typeface="Roboto" pitchFamily="2" charset="0"/>
              <a:ea typeface="Roboto" pitchFamily="2" charset="0"/>
            </a:endParaRPr>
          </a:p>
        </p:txBody>
      </p:sp>
      <p:sp>
        <p:nvSpPr>
          <p:cNvPr id="466" name="Google Shape;466;p23"/>
          <p:cNvSpPr/>
          <p:nvPr/>
        </p:nvSpPr>
        <p:spPr>
          <a:xfrm rot="1527805">
            <a:off x="5362781" y="1101264"/>
            <a:ext cx="1780800" cy="1780800"/>
          </a:xfrm>
          <a:prstGeom prst="arc">
            <a:avLst>
              <a:gd name="adj1" fmla="val 10799969"/>
              <a:gd name="adj2" fmla="val 18964126"/>
            </a:avLst>
          </a:prstGeom>
          <a:noFill/>
          <a:ln w="9525" cap="flat" cmpd="sng">
            <a:solidFill>
              <a:srgbClr val="000000"/>
            </a:solidFill>
            <a:prstDash val="dash"/>
            <a:round/>
            <a:headEnd type="none" w="sm" len="sm"/>
            <a:tailEnd type="triangl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BBD21D05-0B16-486A-A58D-4A6443CD3716}"/>
              </a:ext>
            </a:extLst>
          </p:cNvPr>
          <p:cNvSpPr txBox="1"/>
          <p:nvPr/>
        </p:nvSpPr>
        <p:spPr>
          <a:xfrm>
            <a:off x="6677534" y="2087980"/>
            <a:ext cx="2043854" cy="1025922"/>
          </a:xfrm>
          <a:prstGeom prst="rect">
            <a:avLst/>
          </a:prstGeom>
          <a:noFill/>
        </p:spPr>
        <p:txBody>
          <a:bodyPr wrap="square" rtlCol="0">
            <a:spAutoFit/>
          </a:bodyPr>
          <a:lstStyle/>
          <a:p>
            <a:pPr>
              <a:lnSpc>
                <a:spcPct val="150000"/>
              </a:lnSpc>
            </a:pPr>
            <a:r>
              <a:rPr lang="vi-VN" dirty="0">
                <a:latin typeface="Roboto" pitchFamily="2" charset="0"/>
                <a:ea typeface="Roboto" pitchFamily="2" charset="0"/>
              </a:rPr>
              <a:t>Triển khai trong thực tế để đánh giá được chính xác độ hiệu quả</a:t>
            </a:r>
            <a:endParaRPr lang="en-US" dirty="0">
              <a:latin typeface="Roboto" pitchFamily="2" charset="0"/>
              <a:ea typeface="Roboto" pitchFamily="2" charset="0"/>
            </a:endParaRPr>
          </a:p>
        </p:txBody>
      </p:sp>
      <p:sp>
        <p:nvSpPr>
          <p:cNvPr id="54" name="Google Shape;1051;p35">
            <a:extLst>
              <a:ext uri="{FF2B5EF4-FFF2-40B4-BE49-F238E27FC236}">
                <a16:creationId xmlns:a16="http://schemas.microsoft.com/office/drawing/2014/main" id="{14BEEE25-3A28-4568-9651-76D9F0FE14E1}"/>
              </a:ext>
            </a:extLst>
          </p:cNvPr>
          <p:cNvSpPr txBox="1">
            <a:spLocks noGrp="1"/>
          </p:cNvSpPr>
          <p:nvPr>
            <p:ph type="title"/>
          </p:nvPr>
        </p:nvSpPr>
        <p:spPr>
          <a:xfrm>
            <a:off x="714375" y="366713"/>
            <a:ext cx="7723188" cy="48101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latin typeface="Roboto" pitchFamily="2" charset="0"/>
                <a:ea typeface="Roboto" pitchFamily="2" charset="0"/>
                <a:cs typeface="Times New Roman" panose="02020603050405020304" pitchFamily="18" charset="0"/>
              </a:rPr>
              <a:t>4.2 KHUYẾN NGHỊ</a:t>
            </a:r>
            <a:endParaRPr sz="4800" b="1" dirty="0">
              <a:latin typeface="Roboto" pitchFamily="2" charset="0"/>
              <a:ea typeface="Roboto" pitchFamily="2" charset="0"/>
              <a:cs typeface="Times New Roman" panose="02020603050405020304" pitchFamily="18"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3" name="Google Shape;933;p32"/>
          <p:cNvSpPr/>
          <p:nvPr/>
        </p:nvSpPr>
        <p:spPr>
          <a:xfrm>
            <a:off x="710273" y="1478375"/>
            <a:ext cx="456709" cy="551800"/>
          </a:xfrm>
          <a:custGeom>
            <a:avLst/>
            <a:gdLst/>
            <a:ahLst/>
            <a:cxnLst/>
            <a:rect l="l" t="t" r="r" b="b"/>
            <a:pathLst>
              <a:path w="17933" h="22072" extrusionOk="0">
                <a:moveTo>
                  <a:pt x="6109" y="0"/>
                </a:moveTo>
                <a:lnTo>
                  <a:pt x="0" y="0"/>
                </a:lnTo>
                <a:lnTo>
                  <a:pt x="0" y="22072"/>
                </a:lnTo>
                <a:lnTo>
                  <a:pt x="17933" y="22072"/>
                </a:lnTo>
              </a:path>
            </a:pathLst>
          </a:custGeom>
          <a:noFill/>
          <a:ln w="9525" cap="flat" cmpd="sng">
            <a:solidFill>
              <a:schemeClr val="accent1"/>
            </a:solidFill>
            <a:prstDash val="solid"/>
            <a:round/>
            <a:headEnd type="none" w="med" len="med"/>
            <a:tailEnd type="oval" w="med" len="med"/>
          </a:ln>
        </p:spPr>
      </p:sp>
      <p:sp>
        <p:nvSpPr>
          <p:cNvPr id="934" name="Google Shape;934;p32"/>
          <p:cNvSpPr/>
          <p:nvPr/>
        </p:nvSpPr>
        <p:spPr>
          <a:xfrm>
            <a:off x="845786" y="1239125"/>
            <a:ext cx="1386553" cy="478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600" b="1" dirty="0">
                <a:solidFill>
                  <a:srgbClr val="000000"/>
                </a:solidFill>
                <a:latin typeface="Roboto" pitchFamily="2" charset="0"/>
                <a:ea typeface="Roboto" pitchFamily="2" charset="0"/>
              </a:rPr>
              <a:t>1</a:t>
            </a:r>
            <a:endParaRPr sz="1600" b="1" dirty="0">
              <a:solidFill>
                <a:srgbClr val="000000"/>
              </a:solidFill>
              <a:latin typeface="Roboto" pitchFamily="2" charset="0"/>
              <a:ea typeface="Roboto" pitchFamily="2" charset="0"/>
            </a:endParaRPr>
          </a:p>
        </p:txBody>
      </p:sp>
      <p:sp>
        <p:nvSpPr>
          <p:cNvPr id="935" name="Google Shape;935;p32"/>
          <p:cNvSpPr/>
          <p:nvPr/>
        </p:nvSpPr>
        <p:spPr>
          <a:xfrm>
            <a:off x="2817863" y="1150897"/>
            <a:ext cx="4438519" cy="697729"/>
          </a:xfrm>
          <a:prstGeom prst="roundRect">
            <a:avLst>
              <a:gd name="adj" fmla="val 50000"/>
            </a:avLst>
          </a:prstGeom>
          <a:solidFill>
            <a:srgbClr val="EEEEEE"/>
          </a:solidFill>
          <a:ln>
            <a:noFill/>
          </a:ln>
        </p:spPr>
        <p:txBody>
          <a:bodyPr spcFirstLastPara="1" wrap="square" lIns="182875" tIns="91425" rIns="91425" bIns="91425" anchor="ctr" anchorCtr="0">
            <a:noAutofit/>
          </a:bodyPr>
          <a:lstStyle/>
          <a:p>
            <a:pPr marL="0" lvl="0" indent="0" algn="l" rtl="0">
              <a:spcBef>
                <a:spcPts val="0"/>
              </a:spcBef>
              <a:spcAft>
                <a:spcPts val="0"/>
              </a:spcAft>
              <a:buClr>
                <a:srgbClr val="000000"/>
              </a:buClr>
              <a:buSzPts val="1100"/>
              <a:buFont typeface="Arial"/>
              <a:buNone/>
            </a:pPr>
            <a:endParaRPr sz="1200" dirty="0">
              <a:latin typeface="Roboto"/>
              <a:ea typeface="Roboto"/>
              <a:cs typeface="Roboto"/>
              <a:sym typeface="Roboto"/>
            </a:endParaRPr>
          </a:p>
        </p:txBody>
      </p:sp>
      <p:cxnSp>
        <p:nvCxnSpPr>
          <p:cNvPr id="936" name="Google Shape;936;p32"/>
          <p:cNvCxnSpPr>
            <a:cxnSpLocks/>
            <a:stCxn id="934" idx="3"/>
            <a:endCxn id="935" idx="1"/>
          </p:cNvCxnSpPr>
          <p:nvPr/>
        </p:nvCxnSpPr>
        <p:spPr>
          <a:xfrm>
            <a:off x="2232339" y="1478375"/>
            <a:ext cx="585524" cy="21387"/>
          </a:xfrm>
          <a:prstGeom prst="straightConnector1">
            <a:avLst/>
          </a:prstGeom>
          <a:noFill/>
          <a:ln w="9525" cap="flat" cmpd="sng">
            <a:solidFill>
              <a:srgbClr val="000000"/>
            </a:solidFill>
            <a:prstDash val="solid"/>
            <a:round/>
            <a:headEnd type="none" w="med" len="med"/>
            <a:tailEnd type="oval" w="med" len="med"/>
          </a:ln>
        </p:spPr>
      </p:cxnSp>
      <p:sp>
        <p:nvSpPr>
          <p:cNvPr id="943" name="Google Shape;943;p32"/>
          <p:cNvSpPr/>
          <p:nvPr/>
        </p:nvSpPr>
        <p:spPr>
          <a:xfrm>
            <a:off x="1398760" y="2644112"/>
            <a:ext cx="456709" cy="551800"/>
          </a:xfrm>
          <a:custGeom>
            <a:avLst/>
            <a:gdLst/>
            <a:ahLst/>
            <a:cxnLst/>
            <a:rect l="l" t="t" r="r" b="b"/>
            <a:pathLst>
              <a:path w="17933" h="22072" extrusionOk="0">
                <a:moveTo>
                  <a:pt x="6109" y="0"/>
                </a:moveTo>
                <a:lnTo>
                  <a:pt x="0" y="0"/>
                </a:lnTo>
                <a:lnTo>
                  <a:pt x="0" y="22072"/>
                </a:lnTo>
                <a:lnTo>
                  <a:pt x="17933" y="22072"/>
                </a:lnTo>
              </a:path>
            </a:pathLst>
          </a:custGeom>
          <a:noFill/>
          <a:ln w="9525" cap="flat" cmpd="sng">
            <a:solidFill>
              <a:schemeClr val="accent3"/>
            </a:solidFill>
            <a:prstDash val="solid"/>
            <a:round/>
            <a:headEnd type="none" w="med" len="med"/>
            <a:tailEnd type="oval" w="med" len="med"/>
          </a:ln>
        </p:spPr>
      </p:sp>
      <p:sp>
        <p:nvSpPr>
          <p:cNvPr id="944" name="Google Shape;944;p32"/>
          <p:cNvSpPr/>
          <p:nvPr/>
        </p:nvSpPr>
        <p:spPr>
          <a:xfrm>
            <a:off x="1627115" y="2400162"/>
            <a:ext cx="1386552" cy="47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600" b="1" dirty="0">
                <a:solidFill>
                  <a:srgbClr val="000000"/>
                </a:solidFill>
                <a:latin typeface="Roboto" pitchFamily="2" charset="0"/>
                <a:ea typeface="Roboto" pitchFamily="2" charset="0"/>
              </a:rPr>
              <a:t>2</a:t>
            </a:r>
            <a:endParaRPr sz="1600" b="1" dirty="0">
              <a:solidFill>
                <a:srgbClr val="000000"/>
              </a:solidFill>
              <a:latin typeface="Roboto" pitchFamily="2" charset="0"/>
              <a:ea typeface="Roboto" pitchFamily="2" charset="0"/>
            </a:endParaRPr>
          </a:p>
        </p:txBody>
      </p:sp>
      <p:sp>
        <p:nvSpPr>
          <p:cNvPr id="945" name="Google Shape;945;p32"/>
          <p:cNvSpPr/>
          <p:nvPr/>
        </p:nvSpPr>
        <p:spPr>
          <a:xfrm>
            <a:off x="3511893" y="2024073"/>
            <a:ext cx="4910652" cy="1230678"/>
          </a:xfrm>
          <a:prstGeom prst="roundRect">
            <a:avLst>
              <a:gd name="adj" fmla="val 50000"/>
            </a:avLst>
          </a:prstGeom>
          <a:solidFill>
            <a:srgbClr val="EEEEEE"/>
          </a:solidFill>
          <a:ln>
            <a:noFill/>
          </a:ln>
        </p:spPr>
        <p:txBody>
          <a:bodyPr spcFirstLastPara="1" wrap="square" lIns="182875" tIns="91425" rIns="91425" bIns="91425" anchor="ctr" anchorCtr="0">
            <a:noAutofit/>
          </a:bodyPr>
          <a:lstStyle/>
          <a:p>
            <a:pPr marL="0" lvl="0" indent="0" algn="l" rtl="0">
              <a:spcBef>
                <a:spcPts val="0"/>
              </a:spcBef>
              <a:spcAft>
                <a:spcPts val="0"/>
              </a:spcAft>
              <a:buClr>
                <a:srgbClr val="000000"/>
              </a:buClr>
              <a:buSzPts val="1100"/>
              <a:buFont typeface="Arial"/>
              <a:buNone/>
            </a:pPr>
            <a:endParaRPr sz="1200" dirty="0">
              <a:latin typeface="Roboto"/>
              <a:ea typeface="Roboto"/>
              <a:cs typeface="Roboto"/>
              <a:sym typeface="Roboto"/>
            </a:endParaRPr>
          </a:p>
        </p:txBody>
      </p:sp>
      <p:cxnSp>
        <p:nvCxnSpPr>
          <p:cNvPr id="946" name="Google Shape;946;p32"/>
          <p:cNvCxnSpPr>
            <a:cxnSpLocks/>
            <a:stCxn id="944" idx="3"/>
            <a:endCxn id="945" idx="1"/>
          </p:cNvCxnSpPr>
          <p:nvPr/>
        </p:nvCxnSpPr>
        <p:spPr>
          <a:xfrm>
            <a:off x="3013667" y="2639412"/>
            <a:ext cx="498226" cy="0"/>
          </a:xfrm>
          <a:prstGeom prst="straightConnector1">
            <a:avLst/>
          </a:prstGeom>
          <a:noFill/>
          <a:ln w="9525" cap="flat" cmpd="sng">
            <a:solidFill>
              <a:srgbClr val="000000"/>
            </a:solidFill>
            <a:prstDash val="solid"/>
            <a:round/>
            <a:headEnd type="none" w="med" len="med"/>
            <a:tailEnd type="oval" w="med" len="med"/>
          </a:ln>
        </p:spPr>
      </p:cxnSp>
      <p:sp>
        <p:nvSpPr>
          <p:cNvPr id="953" name="Google Shape;953;p32"/>
          <p:cNvSpPr/>
          <p:nvPr/>
        </p:nvSpPr>
        <p:spPr>
          <a:xfrm>
            <a:off x="2125340" y="3906065"/>
            <a:ext cx="1386553" cy="478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600" b="1" dirty="0">
                <a:solidFill>
                  <a:srgbClr val="000000"/>
                </a:solidFill>
                <a:latin typeface="Roboto" pitchFamily="2" charset="0"/>
                <a:ea typeface="Roboto" pitchFamily="2" charset="0"/>
              </a:rPr>
              <a:t>3</a:t>
            </a:r>
            <a:endParaRPr sz="1600" b="1" dirty="0">
              <a:solidFill>
                <a:srgbClr val="000000"/>
              </a:solidFill>
              <a:latin typeface="Roboto" pitchFamily="2" charset="0"/>
              <a:ea typeface="Roboto" pitchFamily="2" charset="0"/>
            </a:endParaRPr>
          </a:p>
        </p:txBody>
      </p:sp>
      <p:sp>
        <p:nvSpPr>
          <p:cNvPr id="954" name="Google Shape;954;p32"/>
          <p:cNvSpPr/>
          <p:nvPr/>
        </p:nvSpPr>
        <p:spPr>
          <a:xfrm>
            <a:off x="4073683" y="3594893"/>
            <a:ext cx="4731726" cy="1089226"/>
          </a:xfrm>
          <a:prstGeom prst="roundRect">
            <a:avLst>
              <a:gd name="adj" fmla="val 50000"/>
            </a:avLst>
          </a:prstGeom>
          <a:solidFill>
            <a:srgbClr val="EEEEEE"/>
          </a:solidFill>
          <a:ln>
            <a:noFill/>
          </a:ln>
        </p:spPr>
        <p:txBody>
          <a:bodyPr spcFirstLastPara="1" wrap="square" lIns="182875" tIns="91425" rIns="91425" bIns="91425" anchor="ctr" anchorCtr="0">
            <a:noAutofit/>
          </a:bodyPr>
          <a:lstStyle/>
          <a:p>
            <a:pPr marL="0" lvl="0" indent="0" algn="l" rtl="0">
              <a:spcBef>
                <a:spcPts val="0"/>
              </a:spcBef>
              <a:spcAft>
                <a:spcPts val="0"/>
              </a:spcAft>
              <a:buClr>
                <a:schemeClr val="dk1"/>
              </a:buClr>
              <a:buSzPts val="1100"/>
              <a:buFont typeface="Arial"/>
              <a:buNone/>
            </a:pPr>
            <a:endParaRPr sz="1200" dirty="0">
              <a:latin typeface="Roboto"/>
              <a:ea typeface="Roboto"/>
              <a:cs typeface="Roboto"/>
              <a:sym typeface="Roboto"/>
            </a:endParaRPr>
          </a:p>
        </p:txBody>
      </p:sp>
      <p:cxnSp>
        <p:nvCxnSpPr>
          <p:cNvPr id="955" name="Google Shape;955;p32"/>
          <p:cNvCxnSpPr>
            <a:cxnSpLocks/>
            <a:stCxn id="953" idx="3"/>
            <a:endCxn id="954" idx="1"/>
          </p:cNvCxnSpPr>
          <p:nvPr/>
        </p:nvCxnSpPr>
        <p:spPr>
          <a:xfrm flipV="1">
            <a:off x="3511893" y="4139506"/>
            <a:ext cx="561790" cy="5809"/>
          </a:xfrm>
          <a:prstGeom prst="straightConnector1">
            <a:avLst/>
          </a:prstGeom>
          <a:noFill/>
          <a:ln w="9525" cap="flat" cmpd="sng">
            <a:solidFill>
              <a:srgbClr val="000000"/>
            </a:solidFill>
            <a:prstDash val="solid"/>
            <a:round/>
            <a:headEnd type="none" w="med" len="med"/>
            <a:tailEnd type="oval" w="med" len="med"/>
          </a:ln>
        </p:spPr>
      </p:cxnSp>
      <p:sp>
        <p:nvSpPr>
          <p:cNvPr id="29" name="Google Shape;1051;p35">
            <a:extLst>
              <a:ext uri="{FF2B5EF4-FFF2-40B4-BE49-F238E27FC236}">
                <a16:creationId xmlns:a16="http://schemas.microsoft.com/office/drawing/2014/main" id="{84CD5893-4955-4493-8EAC-E28ED4A4BFF7}"/>
              </a:ext>
            </a:extLst>
          </p:cNvPr>
          <p:cNvSpPr txBox="1">
            <a:spLocks noGrp="1"/>
          </p:cNvSpPr>
          <p:nvPr>
            <p:ph type="title"/>
          </p:nvPr>
        </p:nvSpPr>
        <p:spPr>
          <a:xfrm>
            <a:off x="504327" y="282713"/>
            <a:ext cx="8135346" cy="48101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latin typeface="Roboto" pitchFamily="2" charset="0"/>
                <a:ea typeface="Roboto" pitchFamily="2" charset="0"/>
                <a:cs typeface="Times New Roman" panose="02020603050405020304" pitchFamily="18" charset="0"/>
              </a:rPr>
              <a:t>4.3 H</a:t>
            </a:r>
            <a:r>
              <a:rPr lang="vi-VN" sz="3600" b="1" dirty="0">
                <a:latin typeface="Roboto" pitchFamily="2" charset="0"/>
                <a:ea typeface="Roboto" pitchFamily="2" charset="0"/>
                <a:cs typeface="Times New Roman" panose="02020603050405020304" pitchFamily="18" charset="0"/>
              </a:rPr>
              <a:t>Ư</a:t>
            </a:r>
            <a:r>
              <a:rPr lang="en-US" sz="3600" b="1" dirty="0">
                <a:latin typeface="Roboto" pitchFamily="2" charset="0"/>
                <a:ea typeface="Roboto" pitchFamily="2" charset="0"/>
                <a:cs typeface="Times New Roman" panose="02020603050405020304" pitchFamily="18" charset="0"/>
              </a:rPr>
              <a:t>ỚNG NGHIÊN CỨU TIẾP THEO</a:t>
            </a:r>
            <a:endParaRPr sz="3600" b="1" dirty="0">
              <a:latin typeface="Roboto" pitchFamily="2" charset="0"/>
              <a:ea typeface="Roboto" pitchFamily="2" charset="0"/>
              <a:cs typeface="Times New Roman" panose="02020603050405020304" pitchFamily="18" charset="0"/>
            </a:endParaRPr>
          </a:p>
        </p:txBody>
      </p:sp>
      <p:sp>
        <p:nvSpPr>
          <p:cNvPr id="6" name="Rectangle 5">
            <a:extLst>
              <a:ext uri="{FF2B5EF4-FFF2-40B4-BE49-F238E27FC236}">
                <a16:creationId xmlns:a16="http://schemas.microsoft.com/office/drawing/2014/main" id="{49BDDA5F-5B33-4808-9BFA-B7F02AAC2DC1}"/>
              </a:ext>
            </a:extLst>
          </p:cNvPr>
          <p:cNvSpPr/>
          <p:nvPr/>
        </p:nvSpPr>
        <p:spPr>
          <a:xfrm>
            <a:off x="2525101" y="1120149"/>
            <a:ext cx="4572000" cy="702756"/>
          </a:xfrm>
          <a:prstGeom prst="rect">
            <a:avLst/>
          </a:prstGeom>
        </p:spPr>
        <p:txBody>
          <a:bodyPr>
            <a:spAutoFit/>
          </a:bodyPr>
          <a:lstStyle/>
          <a:p>
            <a:pPr marL="457200">
              <a:lnSpc>
                <a:spcPct val="150000"/>
              </a:lnSpc>
            </a:pPr>
            <a:r>
              <a:rPr lang="vi-VN" dirty="0">
                <a:latin typeface="Roboto" pitchFamily="2" charset="0"/>
                <a:ea typeface="Roboto" pitchFamily="2" charset="0"/>
              </a:rPr>
              <a:t> </a:t>
            </a:r>
            <a:r>
              <a:rPr lang="en-US" b="1" dirty="0">
                <a:latin typeface="Roboto" pitchFamily="2" charset="0"/>
                <a:ea typeface="Roboto" pitchFamily="2" charset="0"/>
              </a:rPr>
              <a:t>T</a:t>
            </a:r>
            <a:r>
              <a:rPr lang="vi-VN" b="1" dirty="0">
                <a:latin typeface="Roboto" pitchFamily="2" charset="0"/>
                <a:ea typeface="Roboto" pitchFamily="2" charset="0"/>
              </a:rPr>
              <a:t>ích hợp thêm nhiều cảm biến </a:t>
            </a:r>
            <a:r>
              <a:rPr lang="vi-VN" dirty="0">
                <a:latin typeface="Roboto" pitchFamily="2" charset="0"/>
                <a:ea typeface="Roboto" pitchFamily="2" charset="0"/>
              </a:rPr>
              <a:t>để đo và có thể đánh giá thật chính xác chất lượng k</a:t>
            </a:r>
            <a:r>
              <a:rPr lang="en-US" dirty="0" err="1">
                <a:latin typeface="Roboto" pitchFamily="2" charset="0"/>
                <a:ea typeface="Roboto" pitchFamily="2" charset="0"/>
              </a:rPr>
              <a:t>hông</a:t>
            </a:r>
            <a:r>
              <a:rPr lang="vi-VN" dirty="0">
                <a:latin typeface="Roboto" pitchFamily="2" charset="0"/>
                <a:ea typeface="Roboto" pitchFamily="2" charset="0"/>
              </a:rPr>
              <a:t> khí</a:t>
            </a:r>
          </a:p>
        </p:txBody>
      </p:sp>
      <p:sp>
        <p:nvSpPr>
          <p:cNvPr id="8" name="Rectangle 7">
            <a:extLst>
              <a:ext uri="{FF2B5EF4-FFF2-40B4-BE49-F238E27FC236}">
                <a16:creationId xmlns:a16="http://schemas.microsoft.com/office/drawing/2014/main" id="{62FF7F0C-8B5E-43ED-9724-4E13E50571FE}"/>
              </a:ext>
            </a:extLst>
          </p:cNvPr>
          <p:cNvSpPr/>
          <p:nvPr/>
        </p:nvSpPr>
        <p:spPr>
          <a:xfrm>
            <a:off x="3762816" y="2086315"/>
            <a:ext cx="4572000" cy="1025922"/>
          </a:xfrm>
          <a:prstGeom prst="rect">
            <a:avLst/>
          </a:prstGeom>
        </p:spPr>
        <p:txBody>
          <a:bodyPr>
            <a:spAutoFit/>
          </a:bodyPr>
          <a:lstStyle/>
          <a:p>
            <a:pPr>
              <a:lnSpc>
                <a:spcPct val="150000"/>
              </a:lnSpc>
            </a:pPr>
            <a:r>
              <a:rPr lang="en-US" dirty="0">
                <a:latin typeface="Roboto" pitchFamily="2" charset="0"/>
                <a:ea typeface="Roboto" pitchFamily="2" charset="0"/>
              </a:rPr>
              <a:t>N</a:t>
            </a:r>
            <a:r>
              <a:rPr lang="vi-VN" dirty="0">
                <a:latin typeface="Roboto" pitchFamily="2" charset="0"/>
                <a:ea typeface="Roboto" pitchFamily="2" charset="0"/>
              </a:rPr>
              <a:t>hững dữ liệu đã đo đạt được sẽ </a:t>
            </a:r>
            <a:r>
              <a:rPr lang="en-US" dirty="0">
                <a:latin typeface="Roboto" pitchFamily="2" charset="0"/>
                <a:ea typeface="Roboto" pitchFamily="2" charset="0"/>
              </a:rPr>
              <a:t>đ</a:t>
            </a:r>
            <a:r>
              <a:rPr lang="vi-VN" dirty="0">
                <a:latin typeface="Roboto" pitchFamily="2" charset="0"/>
                <a:ea typeface="Roboto" pitchFamily="2" charset="0"/>
              </a:rPr>
              <a:t>ư</a:t>
            </a:r>
            <a:r>
              <a:rPr lang="en-US" dirty="0" err="1">
                <a:latin typeface="Roboto" pitchFamily="2" charset="0"/>
                <a:ea typeface="Roboto" pitchFamily="2" charset="0"/>
              </a:rPr>
              <a:t>ợc</a:t>
            </a:r>
            <a:r>
              <a:rPr lang="vi-VN" dirty="0">
                <a:latin typeface="Roboto" pitchFamily="2" charset="0"/>
                <a:ea typeface="Roboto" pitchFamily="2" charset="0"/>
              </a:rPr>
              <a:t> </a:t>
            </a:r>
            <a:r>
              <a:rPr lang="vi-VN" b="1" dirty="0">
                <a:latin typeface="Roboto" pitchFamily="2" charset="0"/>
                <a:ea typeface="Roboto" pitchFamily="2" charset="0"/>
              </a:rPr>
              <a:t>tích hợp lên trên phần mềm điện thoại </a:t>
            </a:r>
            <a:r>
              <a:rPr lang="vi-VN" dirty="0">
                <a:latin typeface="Roboto" pitchFamily="2" charset="0"/>
                <a:ea typeface="Roboto" pitchFamily="2" charset="0"/>
              </a:rPr>
              <a:t>để nhiều người có thể theo dõi cùng lúc và đánh gi</a:t>
            </a:r>
            <a:r>
              <a:rPr lang="en-US" dirty="0">
                <a:latin typeface="Roboto" pitchFamily="2" charset="0"/>
                <a:ea typeface="Roboto" pitchFamily="2" charset="0"/>
              </a:rPr>
              <a:t>á.</a:t>
            </a:r>
          </a:p>
        </p:txBody>
      </p:sp>
      <p:sp>
        <p:nvSpPr>
          <p:cNvPr id="42" name="Google Shape;943;p32">
            <a:extLst>
              <a:ext uri="{FF2B5EF4-FFF2-40B4-BE49-F238E27FC236}">
                <a16:creationId xmlns:a16="http://schemas.microsoft.com/office/drawing/2014/main" id="{1F02E16B-0B43-47D0-AA9F-7BAD395736ED}"/>
              </a:ext>
            </a:extLst>
          </p:cNvPr>
          <p:cNvSpPr/>
          <p:nvPr/>
        </p:nvSpPr>
        <p:spPr>
          <a:xfrm>
            <a:off x="1855469" y="4139506"/>
            <a:ext cx="456709" cy="551800"/>
          </a:xfrm>
          <a:custGeom>
            <a:avLst/>
            <a:gdLst/>
            <a:ahLst/>
            <a:cxnLst/>
            <a:rect l="l" t="t" r="r" b="b"/>
            <a:pathLst>
              <a:path w="17933" h="22072" extrusionOk="0">
                <a:moveTo>
                  <a:pt x="6109" y="0"/>
                </a:moveTo>
                <a:lnTo>
                  <a:pt x="0" y="0"/>
                </a:lnTo>
                <a:lnTo>
                  <a:pt x="0" y="22072"/>
                </a:lnTo>
                <a:lnTo>
                  <a:pt x="17933" y="22072"/>
                </a:lnTo>
              </a:path>
            </a:pathLst>
          </a:custGeom>
          <a:ln>
            <a:headEnd type="none" w="med" len="med"/>
            <a:tailEnd type="oval" w="med" len="med"/>
          </a:ln>
        </p:spPr>
        <p:style>
          <a:lnRef idx="1">
            <a:schemeClr val="accent6"/>
          </a:lnRef>
          <a:fillRef idx="0">
            <a:schemeClr val="accent6"/>
          </a:fillRef>
          <a:effectRef idx="0">
            <a:schemeClr val="accent6"/>
          </a:effectRef>
          <a:fontRef idx="minor">
            <a:schemeClr val="tx1"/>
          </a:fontRef>
        </p:style>
      </p:sp>
      <p:sp>
        <p:nvSpPr>
          <p:cNvPr id="19" name="Rectangle 18">
            <a:extLst>
              <a:ext uri="{FF2B5EF4-FFF2-40B4-BE49-F238E27FC236}">
                <a16:creationId xmlns:a16="http://schemas.microsoft.com/office/drawing/2014/main" id="{20B68F5F-CEA0-426A-9067-660842136A1B}"/>
              </a:ext>
            </a:extLst>
          </p:cNvPr>
          <p:cNvSpPr/>
          <p:nvPr/>
        </p:nvSpPr>
        <p:spPr>
          <a:xfrm>
            <a:off x="4252882" y="3742124"/>
            <a:ext cx="4572000" cy="702756"/>
          </a:xfrm>
          <a:prstGeom prst="rect">
            <a:avLst/>
          </a:prstGeom>
        </p:spPr>
        <p:txBody>
          <a:bodyPr>
            <a:spAutoFit/>
          </a:bodyPr>
          <a:lstStyle/>
          <a:p>
            <a:pPr>
              <a:lnSpc>
                <a:spcPct val="150000"/>
              </a:lnSpc>
            </a:pPr>
            <a:r>
              <a:rPr lang="vi-VN" b="1" dirty="0">
                <a:latin typeface="Roboto" pitchFamily="2" charset="0"/>
                <a:ea typeface="Roboto" pitchFamily="2" charset="0"/>
              </a:rPr>
              <a:t>triển khai thêm AI </a:t>
            </a:r>
            <a:r>
              <a:rPr lang="vi-VN" dirty="0">
                <a:latin typeface="Roboto" pitchFamily="2" charset="0"/>
                <a:ea typeface="Roboto" pitchFamily="2" charset="0"/>
              </a:rPr>
              <a:t>để dùng máy tính đặc biệt là ngôn ngữ </a:t>
            </a:r>
            <a:r>
              <a:rPr lang="en-US" dirty="0" err="1">
                <a:latin typeface="Roboto" pitchFamily="2" charset="0"/>
                <a:ea typeface="Roboto" pitchFamily="2" charset="0"/>
              </a:rPr>
              <a:t>lập</a:t>
            </a:r>
            <a:r>
              <a:rPr lang="vi-VN" dirty="0">
                <a:latin typeface="Roboto" pitchFamily="2" charset="0"/>
                <a:ea typeface="Roboto" pitchFamily="2" charset="0"/>
              </a:rPr>
              <a:t> trình PYTHON để máy học được và tự đánh giá</a:t>
            </a:r>
            <a:endParaRPr lang="en-US" dirty="0">
              <a:latin typeface="Roboto" pitchFamily="2" charset="0"/>
              <a:ea typeface="Roboto" pitchFamily="2"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44;p32">
            <a:extLst>
              <a:ext uri="{FF2B5EF4-FFF2-40B4-BE49-F238E27FC236}">
                <a16:creationId xmlns:a16="http://schemas.microsoft.com/office/drawing/2014/main" id="{31CC5B15-34FD-4E00-BBDE-57981D38F870}"/>
              </a:ext>
            </a:extLst>
          </p:cNvPr>
          <p:cNvSpPr/>
          <p:nvPr/>
        </p:nvSpPr>
        <p:spPr>
          <a:xfrm>
            <a:off x="6385305" y="2750948"/>
            <a:ext cx="4045058" cy="4026032"/>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b="1" dirty="0">
              <a:solidFill>
                <a:srgbClr val="000000"/>
              </a:solidFill>
              <a:latin typeface="Roboto" pitchFamily="2" charset="0"/>
              <a:ea typeface="Roboto" pitchFamily="2" charset="0"/>
            </a:endParaRPr>
          </a:p>
        </p:txBody>
      </p:sp>
      <p:sp>
        <p:nvSpPr>
          <p:cNvPr id="3" name="Google Shape;934;p32">
            <a:extLst>
              <a:ext uri="{FF2B5EF4-FFF2-40B4-BE49-F238E27FC236}">
                <a16:creationId xmlns:a16="http://schemas.microsoft.com/office/drawing/2014/main" id="{F7165E13-2FE6-4D28-AF4B-D292084A7326}"/>
              </a:ext>
            </a:extLst>
          </p:cNvPr>
          <p:cNvSpPr/>
          <p:nvPr/>
        </p:nvSpPr>
        <p:spPr>
          <a:xfrm>
            <a:off x="-1342406" y="-638483"/>
            <a:ext cx="4101103" cy="3599149"/>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b="1" dirty="0">
              <a:solidFill>
                <a:srgbClr val="000000"/>
              </a:solidFill>
              <a:latin typeface="Roboto" pitchFamily="2" charset="0"/>
              <a:ea typeface="Roboto" pitchFamily="2" charset="0"/>
            </a:endParaRPr>
          </a:p>
        </p:txBody>
      </p:sp>
      <p:sp>
        <p:nvSpPr>
          <p:cNvPr id="2" name="TextBox 1">
            <a:extLst>
              <a:ext uri="{FF2B5EF4-FFF2-40B4-BE49-F238E27FC236}">
                <a16:creationId xmlns:a16="http://schemas.microsoft.com/office/drawing/2014/main" id="{B4F038B9-0E90-4AD3-A38B-F317C350452B}"/>
              </a:ext>
            </a:extLst>
          </p:cNvPr>
          <p:cNvSpPr txBox="1"/>
          <p:nvPr/>
        </p:nvSpPr>
        <p:spPr>
          <a:xfrm>
            <a:off x="782665" y="1689316"/>
            <a:ext cx="7958380" cy="1569660"/>
          </a:xfrm>
          <a:prstGeom prst="rect">
            <a:avLst/>
          </a:prstGeom>
          <a:noFill/>
        </p:spPr>
        <p:txBody>
          <a:bodyPr wrap="square" rtlCol="0">
            <a:spAutoFit/>
          </a:bodyPr>
          <a:lstStyle/>
          <a:p>
            <a:pPr algn="ctr"/>
            <a:r>
              <a:rPr lang="en-US" sz="9600" b="1" dirty="0">
                <a:latin typeface="Roboto" pitchFamily="2" charset="0"/>
                <a:ea typeface="Roboto" pitchFamily="2" charset="0"/>
              </a:rPr>
              <a:t>THANK YOU</a:t>
            </a:r>
          </a:p>
        </p:txBody>
      </p:sp>
      <p:sp>
        <p:nvSpPr>
          <p:cNvPr id="5" name="Google Shape;953;p32">
            <a:extLst>
              <a:ext uri="{FF2B5EF4-FFF2-40B4-BE49-F238E27FC236}">
                <a16:creationId xmlns:a16="http://schemas.microsoft.com/office/drawing/2014/main" id="{4520ADDC-1870-424C-91DA-FB0D9F18AD4E}"/>
              </a:ext>
            </a:extLst>
          </p:cNvPr>
          <p:cNvSpPr/>
          <p:nvPr/>
        </p:nvSpPr>
        <p:spPr>
          <a:xfrm>
            <a:off x="1660391" y="3197475"/>
            <a:ext cx="6476219" cy="61501"/>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b="1" dirty="0">
              <a:solidFill>
                <a:srgbClr val="000000"/>
              </a:solidFill>
              <a:latin typeface="Roboto" pitchFamily="2" charset="0"/>
              <a:ea typeface="Roboto" pitchFamily="2" charset="0"/>
            </a:endParaRPr>
          </a:p>
        </p:txBody>
      </p:sp>
    </p:spTree>
    <p:extLst>
      <p:ext uri="{BB962C8B-B14F-4D97-AF65-F5344CB8AC3E}">
        <p14:creationId xmlns:p14="http://schemas.microsoft.com/office/powerpoint/2010/main" val="27471572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2" name="Picture 1">
            <a:extLst>
              <a:ext uri="{FF2B5EF4-FFF2-40B4-BE49-F238E27FC236}">
                <a16:creationId xmlns:a16="http://schemas.microsoft.com/office/drawing/2014/main" id="{1D01D041-6E04-4F29-9000-99BBBF4B6E51}"/>
              </a:ext>
            </a:extLst>
          </p:cNvPr>
          <p:cNvPicPr>
            <a:picLocks noChangeAspect="1"/>
          </p:cNvPicPr>
          <p:nvPr/>
        </p:nvPicPr>
        <p:blipFill rotWithShape="1">
          <a:blip r:embed="rId3"/>
          <a:srcRect t="37613" b="31412"/>
          <a:stretch/>
        </p:blipFill>
        <p:spPr>
          <a:xfrm>
            <a:off x="0" y="3952426"/>
            <a:ext cx="9265525" cy="1240169"/>
          </a:xfrm>
          <a:prstGeom prst="rect">
            <a:avLst/>
          </a:prstGeom>
        </p:spPr>
      </p:pic>
      <p:sp>
        <p:nvSpPr>
          <p:cNvPr id="3" name="Rectangle 2">
            <a:extLst>
              <a:ext uri="{FF2B5EF4-FFF2-40B4-BE49-F238E27FC236}">
                <a16:creationId xmlns:a16="http://schemas.microsoft.com/office/drawing/2014/main" id="{CC27880F-42E3-46A7-95DA-FB1C972B1140}"/>
              </a:ext>
            </a:extLst>
          </p:cNvPr>
          <p:cNvSpPr/>
          <p:nvPr/>
        </p:nvSpPr>
        <p:spPr>
          <a:xfrm>
            <a:off x="-119744" y="3952426"/>
            <a:ext cx="9505012" cy="1240169"/>
          </a:xfrm>
          <a:prstGeom prst="rect">
            <a:avLst/>
          </a:prstGeom>
          <a:solidFill>
            <a:srgbClr val="FBB831">
              <a:alpha val="6400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BF3F15-3ADB-4C37-A5AE-D488199FD8E9}"/>
              </a:ext>
            </a:extLst>
          </p:cNvPr>
          <p:cNvSpPr txBox="1"/>
          <p:nvPr/>
        </p:nvSpPr>
        <p:spPr>
          <a:xfrm>
            <a:off x="1854254" y="570989"/>
            <a:ext cx="5470114" cy="769441"/>
          </a:xfrm>
          <a:prstGeom prst="rect">
            <a:avLst/>
          </a:prstGeom>
          <a:noFill/>
        </p:spPr>
        <p:txBody>
          <a:bodyPr wrap="square" rtlCol="0">
            <a:spAutoFit/>
          </a:bodyPr>
          <a:lstStyle/>
          <a:p>
            <a:pPr algn="ctr"/>
            <a:r>
              <a:rPr lang="en-US" sz="4400" b="1" dirty="0">
                <a:solidFill>
                  <a:schemeClr val="bg1"/>
                </a:solidFill>
                <a:latin typeface="Roboto" pitchFamily="2" charset="0"/>
                <a:ea typeface="Roboto" pitchFamily="2" charset="0"/>
              </a:rPr>
              <a:t>LÝ DO CHỌN ĐỀ TÀI</a:t>
            </a:r>
          </a:p>
        </p:txBody>
      </p:sp>
      <p:sp>
        <p:nvSpPr>
          <p:cNvPr id="52" name="TextBox 51">
            <a:extLst>
              <a:ext uri="{FF2B5EF4-FFF2-40B4-BE49-F238E27FC236}">
                <a16:creationId xmlns:a16="http://schemas.microsoft.com/office/drawing/2014/main" id="{9096E61B-4353-4E63-B1A8-EA71D93BE791}"/>
              </a:ext>
            </a:extLst>
          </p:cNvPr>
          <p:cNvSpPr txBox="1"/>
          <p:nvPr/>
        </p:nvSpPr>
        <p:spPr>
          <a:xfrm>
            <a:off x="2059120" y="4187789"/>
            <a:ext cx="5470114" cy="769441"/>
          </a:xfrm>
          <a:prstGeom prst="rect">
            <a:avLst/>
          </a:prstGeom>
          <a:noFill/>
        </p:spPr>
        <p:txBody>
          <a:bodyPr wrap="square" rtlCol="0">
            <a:spAutoFit/>
          </a:bodyPr>
          <a:lstStyle/>
          <a:p>
            <a:pPr algn="ctr"/>
            <a:r>
              <a:rPr lang="en-US" sz="4400" b="1" dirty="0">
                <a:solidFill>
                  <a:schemeClr val="bg1"/>
                </a:solidFill>
                <a:latin typeface="Roboto" pitchFamily="2" charset="0"/>
                <a:ea typeface="Roboto" pitchFamily="2" charset="0"/>
              </a:rPr>
              <a:t>LÝ DO CHỌN ĐỀ TÀI</a:t>
            </a:r>
          </a:p>
        </p:txBody>
      </p:sp>
      <p:pic>
        <p:nvPicPr>
          <p:cNvPr id="5" name="Picture 4">
            <a:extLst>
              <a:ext uri="{FF2B5EF4-FFF2-40B4-BE49-F238E27FC236}">
                <a16:creationId xmlns:a16="http://schemas.microsoft.com/office/drawing/2014/main" id="{7938AB92-CD0C-4B17-83AE-DBEBC1CF8572}"/>
              </a:ext>
            </a:extLst>
          </p:cNvPr>
          <p:cNvPicPr>
            <a:picLocks noChangeAspect="1"/>
          </p:cNvPicPr>
          <p:nvPr/>
        </p:nvPicPr>
        <p:blipFill>
          <a:blip r:embed="rId4"/>
          <a:stretch>
            <a:fillRect/>
          </a:stretch>
        </p:blipFill>
        <p:spPr>
          <a:xfrm>
            <a:off x="368631" y="560920"/>
            <a:ext cx="2671655" cy="1676086"/>
          </a:xfrm>
          <a:prstGeom prst="rect">
            <a:avLst/>
          </a:prstGeom>
        </p:spPr>
      </p:pic>
      <p:pic>
        <p:nvPicPr>
          <p:cNvPr id="6" name="Picture 5">
            <a:extLst>
              <a:ext uri="{FF2B5EF4-FFF2-40B4-BE49-F238E27FC236}">
                <a16:creationId xmlns:a16="http://schemas.microsoft.com/office/drawing/2014/main" id="{52EACF89-310C-425C-B86F-CE8BCC14F7C7}"/>
              </a:ext>
            </a:extLst>
          </p:cNvPr>
          <p:cNvPicPr>
            <a:picLocks noChangeAspect="1"/>
          </p:cNvPicPr>
          <p:nvPr/>
        </p:nvPicPr>
        <p:blipFill>
          <a:blip r:embed="rId5"/>
          <a:stretch>
            <a:fillRect/>
          </a:stretch>
        </p:blipFill>
        <p:spPr>
          <a:xfrm>
            <a:off x="3302191" y="560918"/>
            <a:ext cx="2848898" cy="1676087"/>
          </a:xfrm>
          <a:prstGeom prst="rect">
            <a:avLst/>
          </a:prstGeom>
        </p:spPr>
      </p:pic>
      <p:pic>
        <p:nvPicPr>
          <p:cNvPr id="7" name="Picture 6">
            <a:extLst>
              <a:ext uri="{FF2B5EF4-FFF2-40B4-BE49-F238E27FC236}">
                <a16:creationId xmlns:a16="http://schemas.microsoft.com/office/drawing/2014/main" id="{BDD0493E-6E72-4364-A49C-7F4A5B371415}"/>
              </a:ext>
            </a:extLst>
          </p:cNvPr>
          <p:cNvPicPr>
            <a:picLocks noChangeAspect="1"/>
          </p:cNvPicPr>
          <p:nvPr/>
        </p:nvPicPr>
        <p:blipFill rotWithShape="1">
          <a:blip r:embed="rId6"/>
          <a:srcRect l="24317"/>
          <a:stretch/>
        </p:blipFill>
        <p:spPr>
          <a:xfrm>
            <a:off x="6405085" y="585800"/>
            <a:ext cx="2362375" cy="1698552"/>
          </a:xfrm>
          <a:prstGeom prst="rect">
            <a:avLst/>
          </a:prstGeom>
        </p:spPr>
      </p:pic>
      <p:sp>
        <p:nvSpPr>
          <p:cNvPr id="8" name="Rectangle 7">
            <a:extLst>
              <a:ext uri="{FF2B5EF4-FFF2-40B4-BE49-F238E27FC236}">
                <a16:creationId xmlns:a16="http://schemas.microsoft.com/office/drawing/2014/main" id="{CFED5055-CE69-4967-BD67-A973A3380754}"/>
              </a:ext>
            </a:extLst>
          </p:cNvPr>
          <p:cNvSpPr/>
          <p:nvPr/>
        </p:nvSpPr>
        <p:spPr>
          <a:xfrm>
            <a:off x="307297" y="2514138"/>
            <a:ext cx="8019737" cy="307777"/>
          </a:xfrm>
          <a:prstGeom prst="rect">
            <a:avLst/>
          </a:prstGeom>
        </p:spPr>
        <p:txBody>
          <a:bodyPr wrap="square">
            <a:spAutoFit/>
          </a:bodyPr>
          <a:lstStyle/>
          <a:p>
            <a:r>
              <a:rPr lang="vi-VN" dirty="0">
                <a:latin typeface="Roboto" pitchFamily="2" charset="0"/>
                <a:ea typeface="Roboto" pitchFamily="2" charset="0"/>
              </a:rPr>
              <a:t>Khai thác mỏ là </a:t>
            </a:r>
            <a:r>
              <a:rPr lang="vi-VN" b="1" dirty="0">
                <a:latin typeface="Roboto" pitchFamily="2" charset="0"/>
                <a:ea typeface="Roboto" pitchFamily="2" charset="0"/>
              </a:rPr>
              <a:t>một ngành lao động đặc thù</a:t>
            </a:r>
            <a:r>
              <a:rPr lang="vi-VN" dirty="0">
                <a:latin typeface="Roboto" pitchFamily="2" charset="0"/>
                <a:ea typeface="Roboto" pitchFamily="2" charset="0"/>
              </a:rPr>
              <a:t>, được xếp loại lao động nặng nhọc, độc hại, nguy hiểm</a:t>
            </a:r>
            <a:endParaRPr lang="en-US" dirty="0">
              <a:latin typeface="Roboto" pitchFamily="2" charset="0"/>
              <a:ea typeface="Roboto" pitchFamily="2" charset="0"/>
            </a:endParaRPr>
          </a:p>
        </p:txBody>
      </p:sp>
      <p:sp>
        <p:nvSpPr>
          <p:cNvPr id="57" name="Rectangle 56">
            <a:extLst>
              <a:ext uri="{FF2B5EF4-FFF2-40B4-BE49-F238E27FC236}">
                <a16:creationId xmlns:a16="http://schemas.microsoft.com/office/drawing/2014/main" id="{8915D74E-314C-470B-8AED-46F77CCFA881}"/>
              </a:ext>
            </a:extLst>
          </p:cNvPr>
          <p:cNvSpPr/>
          <p:nvPr/>
        </p:nvSpPr>
        <p:spPr>
          <a:xfrm>
            <a:off x="307297" y="2892105"/>
            <a:ext cx="8198934" cy="702756"/>
          </a:xfrm>
          <a:prstGeom prst="rect">
            <a:avLst/>
          </a:prstGeom>
        </p:spPr>
        <p:txBody>
          <a:bodyPr wrap="square">
            <a:spAutoFit/>
          </a:bodyPr>
          <a:lstStyle/>
          <a:p>
            <a:pPr>
              <a:lnSpc>
                <a:spcPct val="150000"/>
              </a:lnSpc>
            </a:pPr>
            <a:r>
              <a:rPr lang="vi-VN" dirty="0">
                <a:latin typeface="Roboto" pitchFamily="2" charset="0"/>
                <a:ea typeface="Roboto" pitchFamily="2" charset="0"/>
              </a:rPr>
              <a:t>Người lao động khai thác mỏ </a:t>
            </a:r>
            <a:r>
              <a:rPr lang="vi-VN" b="1" dirty="0">
                <a:latin typeface="Roboto" pitchFamily="2" charset="0"/>
                <a:ea typeface="Roboto" pitchFamily="2" charset="0"/>
              </a:rPr>
              <a:t>luôn phải đối mặt với nhiều nguy cơ tai nạn lao động </a:t>
            </a:r>
            <a:r>
              <a:rPr lang="vi-VN" dirty="0">
                <a:latin typeface="Roboto" pitchFamily="2" charset="0"/>
                <a:ea typeface="Roboto" pitchFamily="2" charset="0"/>
              </a:rPr>
              <a:t>do lở đất đá, sập hầm, bục nước, nhiễm độc khí mêtan và mắc các bệnh nghề nghiệp phổ biến trong ngành khai thác mỏ</a:t>
            </a:r>
            <a:endParaRPr lang="en-US" dirty="0">
              <a:latin typeface="Roboto" pitchFamily="2" charset="0"/>
              <a:ea typeface="Roboto" pitchFamily="2" charset="0"/>
            </a:endParaRPr>
          </a:p>
        </p:txBody>
      </p:sp>
    </p:spTree>
    <p:extLst>
      <p:ext uri="{BB962C8B-B14F-4D97-AF65-F5344CB8AC3E}">
        <p14:creationId xmlns:p14="http://schemas.microsoft.com/office/powerpoint/2010/main" val="32069767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500"/>
                                        <p:tgtEl>
                                          <p:spTgt spid="6"/>
                                        </p:tgtEl>
                                      </p:cBhvr>
                                    </p:animEffect>
                                  </p:childTnLst>
                                </p:cTn>
                              </p:par>
                              <p:par>
                                <p:cTn id="11" presetID="14" presetClass="entr" presetSubtype="1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randombar(horizontal)">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00"/>
                                        <p:tgtEl>
                                          <p:spTgt spid="57"/>
                                        </p:tgtEl>
                                      </p:cBhvr>
                                    </p:animEffect>
                                    <p:anim calcmode="lin" valueType="num">
                                      <p:cBhvr>
                                        <p:cTn id="26" dur="1000" fill="hold"/>
                                        <p:tgtEl>
                                          <p:spTgt spid="57"/>
                                        </p:tgtEl>
                                        <p:attrNameLst>
                                          <p:attrName>ppt_x</p:attrName>
                                        </p:attrNameLst>
                                      </p:cBhvr>
                                      <p:tavLst>
                                        <p:tav tm="0">
                                          <p:val>
                                            <p:strVal val="#ppt_x"/>
                                          </p:val>
                                        </p:tav>
                                        <p:tav tm="100000">
                                          <p:val>
                                            <p:strVal val="#ppt_x"/>
                                          </p:val>
                                        </p:tav>
                                      </p:tavLst>
                                    </p:anim>
                                    <p:anim calcmode="lin" valueType="num">
                                      <p:cBhvr>
                                        <p:cTn id="27"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5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2" name="Picture 1">
            <a:extLst>
              <a:ext uri="{FF2B5EF4-FFF2-40B4-BE49-F238E27FC236}">
                <a16:creationId xmlns:a16="http://schemas.microsoft.com/office/drawing/2014/main" id="{1D01D041-6E04-4F29-9000-99BBBF4B6E51}"/>
              </a:ext>
            </a:extLst>
          </p:cNvPr>
          <p:cNvPicPr>
            <a:picLocks noChangeAspect="1"/>
          </p:cNvPicPr>
          <p:nvPr/>
        </p:nvPicPr>
        <p:blipFill rotWithShape="1">
          <a:blip r:embed="rId3"/>
          <a:srcRect t="37613" b="31412"/>
          <a:stretch/>
        </p:blipFill>
        <p:spPr>
          <a:xfrm>
            <a:off x="0" y="3952426"/>
            <a:ext cx="9265525" cy="1240169"/>
          </a:xfrm>
          <a:prstGeom prst="rect">
            <a:avLst/>
          </a:prstGeom>
        </p:spPr>
      </p:pic>
      <p:sp>
        <p:nvSpPr>
          <p:cNvPr id="3" name="Rectangle 2">
            <a:extLst>
              <a:ext uri="{FF2B5EF4-FFF2-40B4-BE49-F238E27FC236}">
                <a16:creationId xmlns:a16="http://schemas.microsoft.com/office/drawing/2014/main" id="{CC27880F-42E3-46A7-95DA-FB1C972B1140}"/>
              </a:ext>
            </a:extLst>
          </p:cNvPr>
          <p:cNvSpPr/>
          <p:nvPr/>
        </p:nvSpPr>
        <p:spPr>
          <a:xfrm>
            <a:off x="-119744" y="3952426"/>
            <a:ext cx="9505012" cy="1240169"/>
          </a:xfrm>
          <a:prstGeom prst="rect">
            <a:avLst/>
          </a:prstGeom>
          <a:solidFill>
            <a:srgbClr val="FBB831">
              <a:alpha val="6400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BF3F15-3ADB-4C37-A5AE-D488199FD8E9}"/>
              </a:ext>
            </a:extLst>
          </p:cNvPr>
          <p:cNvSpPr txBox="1"/>
          <p:nvPr/>
        </p:nvSpPr>
        <p:spPr>
          <a:xfrm>
            <a:off x="1854254" y="570989"/>
            <a:ext cx="5470114" cy="769441"/>
          </a:xfrm>
          <a:prstGeom prst="rect">
            <a:avLst/>
          </a:prstGeom>
          <a:noFill/>
        </p:spPr>
        <p:txBody>
          <a:bodyPr wrap="square" rtlCol="0">
            <a:spAutoFit/>
          </a:bodyPr>
          <a:lstStyle/>
          <a:p>
            <a:pPr algn="ctr"/>
            <a:r>
              <a:rPr lang="en-US" sz="4400" b="1" dirty="0">
                <a:solidFill>
                  <a:schemeClr val="bg1"/>
                </a:solidFill>
                <a:latin typeface="Roboto" pitchFamily="2" charset="0"/>
                <a:ea typeface="Roboto" pitchFamily="2" charset="0"/>
              </a:rPr>
              <a:t>LÝ DO CHỌN ĐỀ TÀI</a:t>
            </a:r>
          </a:p>
        </p:txBody>
      </p:sp>
      <p:sp>
        <p:nvSpPr>
          <p:cNvPr id="52" name="TextBox 51">
            <a:extLst>
              <a:ext uri="{FF2B5EF4-FFF2-40B4-BE49-F238E27FC236}">
                <a16:creationId xmlns:a16="http://schemas.microsoft.com/office/drawing/2014/main" id="{9096E61B-4353-4E63-B1A8-EA71D93BE791}"/>
              </a:ext>
            </a:extLst>
          </p:cNvPr>
          <p:cNvSpPr txBox="1"/>
          <p:nvPr/>
        </p:nvSpPr>
        <p:spPr>
          <a:xfrm>
            <a:off x="2059120" y="4187789"/>
            <a:ext cx="5470114" cy="769441"/>
          </a:xfrm>
          <a:prstGeom prst="rect">
            <a:avLst/>
          </a:prstGeom>
          <a:noFill/>
        </p:spPr>
        <p:txBody>
          <a:bodyPr wrap="square" rtlCol="0">
            <a:spAutoFit/>
          </a:bodyPr>
          <a:lstStyle/>
          <a:p>
            <a:pPr algn="ctr"/>
            <a:r>
              <a:rPr lang="en-US" sz="4400" b="1" dirty="0">
                <a:solidFill>
                  <a:schemeClr val="bg1"/>
                </a:solidFill>
                <a:latin typeface="Roboto" pitchFamily="2" charset="0"/>
                <a:ea typeface="Roboto" pitchFamily="2" charset="0"/>
              </a:rPr>
              <a:t>LÝ DO CHỌN ĐỀ TÀI</a:t>
            </a:r>
          </a:p>
        </p:txBody>
      </p:sp>
      <p:pic>
        <p:nvPicPr>
          <p:cNvPr id="5" name="Picture 4">
            <a:extLst>
              <a:ext uri="{FF2B5EF4-FFF2-40B4-BE49-F238E27FC236}">
                <a16:creationId xmlns:a16="http://schemas.microsoft.com/office/drawing/2014/main" id="{7938AB92-CD0C-4B17-83AE-DBEBC1CF8572}"/>
              </a:ext>
            </a:extLst>
          </p:cNvPr>
          <p:cNvPicPr>
            <a:picLocks noChangeAspect="1"/>
          </p:cNvPicPr>
          <p:nvPr/>
        </p:nvPicPr>
        <p:blipFill>
          <a:blip r:embed="rId4"/>
          <a:stretch>
            <a:fillRect/>
          </a:stretch>
        </p:blipFill>
        <p:spPr>
          <a:xfrm>
            <a:off x="368631" y="560920"/>
            <a:ext cx="2671655" cy="1676086"/>
          </a:xfrm>
          <a:prstGeom prst="rect">
            <a:avLst/>
          </a:prstGeom>
        </p:spPr>
      </p:pic>
      <p:pic>
        <p:nvPicPr>
          <p:cNvPr id="6" name="Picture 5">
            <a:extLst>
              <a:ext uri="{FF2B5EF4-FFF2-40B4-BE49-F238E27FC236}">
                <a16:creationId xmlns:a16="http://schemas.microsoft.com/office/drawing/2014/main" id="{52EACF89-310C-425C-B86F-CE8BCC14F7C7}"/>
              </a:ext>
            </a:extLst>
          </p:cNvPr>
          <p:cNvPicPr>
            <a:picLocks noChangeAspect="1"/>
          </p:cNvPicPr>
          <p:nvPr/>
        </p:nvPicPr>
        <p:blipFill>
          <a:blip r:embed="rId5"/>
          <a:stretch>
            <a:fillRect/>
          </a:stretch>
        </p:blipFill>
        <p:spPr>
          <a:xfrm>
            <a:off x="3302191" y="560918"/>
            <a:ext cx="2848898" cy="1676087"/>
          </a:xfrm>
          <a:prstGeom prst="rect">
            <a:avLst/>
          </a:prstGeom>
        </p:spPr>
      </p:pic>
      <p:pic>
        <p:nvPicPr>
          <p:cNvPr id="7" name="Picture 6">
            <a:extLst>
              <a:ext uri="{FF2B5EF4-FFF2-40B4-BE49-F238E27FC236}">
                <a16:creationId xmlns:a16="http://schemas.microsoft.com/office/drawing/2014/main" id="{BDD0493E-6E72-4364-A49C-7F4A5B371415}"/>
              </a:ext>
            </a:extLst>
          </p:cNvPr>
          <p:cNvPicPr>
            <a:picLocks noChangeAspect="1"/>
          </p:cNvPicPr>
          <p:nvPr/>
        </p:nvPicPr>
        <p:blipFill rotWithShape="1">
          <a:blip r:embed="rId6"/>
          <a:srcRect l="24317"/>
          <a:stretch/>
        </p:blipFill>
        <p:spPr>
          <a:xfrm>
            <a:off x="6405085" y="585800"/>
            <a:ext cx="2362375" cy="1698552"/>
          </a:xfrm>
          <a:prstGeom prst="rect">
            <a:avLst/>
          </a:prstGeom>
        </p:spPr>
      </p:pic>
      <p:sp>
        <p:nvSpPr>
          <p:cNvPr id="10" name="Rectangle 9">
            <a:extLst>
              <a:ext uri="{FF2B5EF4-FFF2-40B4-BE49-F238E27FC236}">
                <a16:creationId xmlns:a16="http://schemas.microsoft.com/office/drawing/2014/main" id="{00DFFCD1-42DA-4661-989E-78191079839E}"/>
              </a:ext>
            </a:extLst>
          </p:cNvPr>
          <p:cNvSpPr/>
          <p:nvPr/>
        </p:nvSpPr>
        <p:spPr>
          <a:xfrm>
            <a:off x="532493" y="2381306"/>
            <a:ext cx="8079013" cy="1349087"/>
          </a:xfrm>
          <a:prstGeom prst="rect">
            <a:avLst/>
          </a:prstGeom>
        </p:spPr>
        <p:txBody>
          <a:bodyPr wrap="square">
            <a:spAutoFit/>
          </a:bodyPr>
          <a:lstStyle/>
          <a:p>
            <a:pPr>
              <a:lnSpc>
                <a:spcPct val="150000"/>
              </a:lnSpc>
            </a:pPr>
            <a:r>
              <a:rPr lang="vi-VN" dirty="0">
                <a:latin typeface="Roboto" pitchFamily="2" charset="0"/>
                <a:ea typeface="Roboto" pitchFamily="2" charset="0"/>
              </a:rPr>
              <a:t>Không ít </a:t>
            </a:r>
            <a:r>
              <a:rPr lang="vi-VN" b="1" dirty="0">
                <a:latin typeface="Roboto" pitchFamily="2" charset="0"/>
                <a:ea typeface="Roboto" pitchFamily="2" charset="0"/>
              </a:rPr>
              <a:t>những vụ tai nạn thương tâm đã xảy ra</a:t>
            </a:r>
            <a:r>
              <a:rPr lang="vi-VN" dirty="0">
                <a:latin typeface="Roboto" pitchFamily="2" charset="0"/>
                <a:ea typeface="Roboto" pitchFamily="2" charset="0"/>
              </a:rPr>
              <a:t>. Các tai nạn xảy ra chủ yếu là do tâm lý chủ quan, xem thường vấn đề an toàn của chính người tham gia lao động. Ngoài ra còn do trình độ, kinh nghiệm, tác phong công nghiệp của công nhân còn nhiều hạn chế, ý thức chấp hành luật về an toàn lao động chưa được đảm bảo</a:t>
            </a:r>
            <a:endParaRPr lang="en-US" dirty="0">
              <a:latin typeface="Roboto" pitchFamily="2" charset="0"/>
              <a:ea typeface="Roboto" pitchFamily="2" charset="0"/>
            </a:endParaRPr>
          </a:p>
        </p:txBody>
      </p:sp>
    </p:spTree>
    <p:extLst>
      <p:ext uri="{BB962C8B-B14F-4D97-AF65-F5344CB8AC3E}">
        <p14:creationId xmlns:p14="http://schemas.microsoft.com/office/powerpoint/2010/main" val="29762646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2" name="Picture 1">
            <a:extLst>
              <a:ext uri="{FF2B5EF4-FFF2-40B4-BE49-F238E27FC236}">
                <a16:creationId xmlns:a16="http://schemas.microsoft.com/office/drawing/2014/main" id="{1D01D041-6E04-4F29-9000-99BBBF4B6E51}"/>
              </a:ext>
            </a:extLst>
          </p:cNvPr>
          <p:cNvPicPr>
            <a:picLocks noChangeAspect="1"/>
          </p:cNvPicPr>
          <p:nvPr/>
        </p:nvPicPr>
        <p:blipFill rotWithShape="1">
          <a:blip r:embed="rId3"/>
          <a:srcRect t="37613" b="31412"/>
          <a:stretch/>
        </p:blipFill>
        <p:spPr>
          <a:xfrm>
            <a:off x="0" y="3952426"/>
            <a:ext cx="9265525" cy="1240169"/>
          </a:xfrm>
          <a:prstGeom prst="rect">
            <a:avLst/>
          </a:prstGeom>
        </p:spPr>
      </p:pic>
      <p:sp>
        <p:nvSpPr>
          <p:cNvPr id="3" name="Rectangle 2">
            <a:extLst>
              <a:ext uri="{FF2B5EF4-FFF2-40B4-BE49-F238E27FC236}">
                <a16:creationId xmlns:a16="http://schemas.microsoft.com/office/drawing/2014/main" id="{CC27880F-42E3-46A7-95DA-FB1C972B1140}"/>
              </a:ext>
            </a:extLst>
          </p:cNvPr>
          <p:cNvSpPr/>
          <p:nvPr/>
        </p:nvSpPr>
        <p:spPr>
          <a:xfrm>
            <a:off x="-119744" y="3952426"/>
            <a:ext cx="9505012" cy="1240169"/>
          </a:xfrm>
          <a:prstGeom prst="rect">
            <a:avLst/>
          </a:prstGeom>
          <a:solidFill>
            <a:srgbClr val="FBB831">
              <a:alpha val="6400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BF3F15-3ADB-4C37-A5AE-D488199FD8E9}"/>
              </a:ext>
            </a:extLst>
          </p:cNvPr>
          <p:cNvSpPr txBox="1"/>
          <p:nvPr/>
        </p:nvSpPr>
        <p:spPr>
          <a:xfrm>
            <a:off x="1854254" y="570989"/>
            <a:ext cx="5470114" cy="769441"/>
          </a:xfrm>
          <a:prstGeom prst="rect">
            <a:avLst/>
          </a:prstGeom>
          <a:noFill/>
        </p:spPr>
        <p:txBody>
          <a:bodyPr wrap="square" rtlCol="0">
            <a:spAutoFit/>
          </a:bodyPr>
          <a:lstStyle/>
          <a:p>
            <a:pPr algn="ctr"/>
            <a:r>
              <a:rPr lang="en-US" sz="4400" b="1" dirty="0">
                <a:solidFill>
                  <a:schemeClr val="bg1"/>
                </a:solidFill>
                <a:latin typeface="Roboto" pitchFamily="2" charset="0"/>
                <a:ea typeface="Roboto" pitchFamily="2" charset="0"/>
              </a:rPr>
              <a:t>LÝ DO CHỌN ĐỀ TÀI</a:t>
            </a:r>
          </a:p>
        </p:txBody>
      </p:sp>
      <p:sp>
        <p:nvSpPr>
          <p:cNvPr id="52" name="TextBox 51">
            <a:extLst>
              <a:ext uri="{FF2B5EF4-FFF2-40B4-BE49-F238E27FC236}">
                <a16:creationId xmlns:a16="http://schemas.microsoft.com/office/drawing/2014/main" id="{9096E61B-4353-4E63-B1A8-EA71D93BE791}"/>
              </a:ext>
            </a:extLst>
          </p:cNvPr>
          <p:cNvSpPr txBox="1"/>
          <p:nvPr/>
        </p:nvSpPr>
        <p:spPr>
          <a:xfrm>
            <a:off x="2059120" y="4187789"/>
            <a:ext cx="5470114" cy="769441"/>
          </a:xfrm>
          <a:prstGeom prst="rect">
            <a:avLst/>
          </a:prstGeom>
          <a:noFill/>
        </p:spPr>
        <p:txBody>
          <a:bodyPr wrap="square" rtlCol="0">
            <a:spAutoFit/>
          </a:bodyPr>
          <a:lstStyle/>
          <a:p>
            <a:pPr algn="ctr"/>
            <a:r>
              <a:rPr lang="en-US" sz="4400" b="1" dirty="0">
                <a:solidFill>
                  <a:schemeClr val="bg1"/>
                </a:solidFill>
                <a:latin typeface="Roboto" pitchFamily="2" charset="0"/>
                <a:ea typeface="Roboto" pitchFamily="2" charset="0"/>
              </a:rPr>
              <a:t>LÝ DO CHỌN ĐỀ TÀI</a:t>
            </a:r>
          </a:p>
        </p:txBody>
      </p:sp>
      <p:pic>
        <p:nvPicPr>
          <p:cNvPr id="5" name="Picture 4">
            <a:extLst>
              <a:ext uri="{FF2B5EF4-FFF2-40B4-BE49-F238E27FC236}">
                <a16:creationId xmlns:a16="http://schemas.microsoft.com/office/drawing/2014/main" id="{7938AB92-CD0C-4B17-83AE-DBEBC1CF8572}"/>
              </a:ext>
            </a:extLst>
          </p:cNvPr>
          <p:cNvPicPr>
            <a:picLocks noChangeAspect="1"/>
          </p:cNvPicPr>
          <p:nvPr/>
        </p:nvPicPr>
        <p:blipFill>
          <a:blip r:embed="rId4"/>
          <a:stretch>
            <a:fillRect/>
          </a:stretch>
        </p:blipFill>
        <p:spPr>
          <a:xfrm>
            <a:off x="368631" y="560920"/>
            <a:ext cx="2671655" cy="1676086"/>
          </a:xfrm>
          <a:prstGeom prst="rect">
            <a:avLst/>
          </a:prstGeom>
        </p:spPr>
      </p:pic>
      <p:pic>
        <p:nvPicPr>
          <p:cNvPr id="6" name="Picture 5">
            <a:extLst>
              <a:ext uri="{FF2B5EF4-FFF2-40B4-BE49-F238E27FC236}">
                <a16:creationId xmlns:a16="http://schemas.microsoft.com/office/drawing/2014/main" id="{52EACF89-310C-425C-B86F-CE8BCC14F7C7}"/>
              </a:ext>
            </a:extLst>
          </p:cNvPr>
          <p:cNvPicPr>
            <a:picLocks noChangeAspect="1"/>
          </p:cNvPicPr>
          <p:nvPr/>
        </p:nvPicPr>
        <p:blipFill>
          <a:blip r:embed="rId5"/>
          <a:stretch>
            <a:fillRect/>
          </a:stretch>
        </p:blipFill>
        <p:spPr>
          <a:xfrm>
            <a:off x="3302191" y="560918"/>
            <a:ext cx="2848898" cy="1676087"/>
          </a:xfrm>
          <a:prstGeom prst="rect">
            <a:avLst/>
          </a:prstGeom>
        </p:spPr>
      </p:pic>
      <p:pic>
        <p:nvPicPr>
          <p:cNvPr id="7" name="Picture 6">
            <a:extLst>
              <a:ext uri="{FF2B5EF4-FFF2-40B4-BE49-F238E27FC236}">
                <a16:creationId xmlns:a16="http://schemas.microsoft.com/office/drawing/2014/main" id="{BDD0493E-6E72-4364-A49C-7F4A5B371415}"/>
              </a:ext>
            </a:extLst>
          </p:cNvPr>
          <p:cNvPicPr>
            <a:picLocks noChangeAspect="1"/>
          </p:cNvPicPr>
          <p:nvPr/>
        </p:nvPicPr>
        <p:blipFill rotWithShape="1">
          <a:blip r:embed="rId6"/>
          <a:srcRect l="24317"/>
          <a:stretch/>
        </p:blipFill>
        <p:spPr>
          <a:xfrm>
            <a:off x="6405085" y="585800"/>
            <a:ext cx="2362375" cy="1698552"/>
          </a:xfrm>
          <a:prstGeom prst="rect">
            <a:avLst/>
          </a:prstGeom>
        </p:spPr>
      </p:pic>
      <p:sp>
        <p:nvSpPr>
          <p:cNvPr id="8" name="Rectangle 7">
            <a:extLst>
              <a:ext uri="{FF2B5EF4-FFF2-40B4-BE49-F238E27FC236}">
                <a16:creationId xmlns:a16="http://schemas.microsoft.com/office/drawing/2014/main" id="{B4EEE24D-2075-4886-ABD9-4852B284A0F5}"/>
              </a:ext>
            </a:extLst>
          </p:cNvPr>
          <p:cNvSpPr/>
          <p:nvPr/>
        </p:nvSpPr>
        <p:spPr>
          <a:xfrm>
            <a:off x="563503" y="2519715"/>
            <a:ext cx="7868464" cy="1025922"/>
          </a:xfrm>
          <a:prstGeom prst="rect">
            <a:avLst/>
          </a:prstGeom>
        </p:spPr>
        <p:txBody>
          <a:bodyPr wrap="square">
            <a:spAutoFit/>
          </a:bodyPr>
          <a:lstStyle/>
          <a:p>
            <a:pPr>
              <a:lnSpc>
                <a:spcPct val="150000"/>
              </a:lnSpc>
            </a:pPr>
            <a:r>
              <a:rPr lang="vi-VN" dirty="0">
                <a:latin typeface="Roboto" pitchFamily="2" charset="0"/>
                <a:ea typeface="Roboto" pitchFamily="2" charset="0"/>
              </a:rPr>
              <a:t>Vậy, tại sao chúng ta không nghĩ đến </a:t>
            </a:r>
            <a:r>
              <a:rPr lang="vi-VN" b="1" dirty="0">
                <a:latin typeface="Roboto" pitchFamily="2" charset="0"/>
                <a:ea typeface="Roboto" pitchFamily="2" charset="0"/>
              </a:rPr>
              <a:t>1 phương án đảm bảo an toàn, khiến cho các công nhân yên tâm và tự tin hơn vào công việc </a:t>
            </a:r>
            <a:r>
              <a:rPr lang="vi-VN" dirty="0">
                <a:latin typeface="Roboto" pitchFamily="2" charset="0"/>
                <a:ea typeface="Roboto" pitchFamily="2" charset="0"/>
              </a:rPr>
              <a:t>thay vì phải dựa vào những kinh nghiệm nghề nghiệp cá nhân tiềm ẩn nhiều rủi ro?</a:t>
            </a:r>
            <a:endParaRPr lang="en-US" dirty="0">
              <a:latin typeface="Roboto" pitchFamily="2" charset="0"/>
              <a:ea typeface="Roboto" pitchFamily="2" charset="0"/>
            </a:endParaRPr>
          </a:p>
        </p:txBody>
      </p:sp>
    </p:spTree>
    <p:extLst>
      <p:ext uri="{BB962C8B-B14F-4D97-AF65-F5344CB8AC3E}">
        <p14:creationId xmlns:p14="http://schemas.microsoft.com/office/powerpoint/2010/main" val="19472195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6" name="Google Shape;256;p19"/>
          <p:cNvSpPr/>
          <p:nvPr/>
        </p:nvSpPr>
        <p:spPr>
          <a:xfrm rot="16200000">
            <a:off x="4121626" y="1720926"/>
            <a:ext cx="847200" cy="22239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4288175" y="2639976"/>
            <a:ext cx="1948800" cy="385800"/>
          </a:xfrm>
          <a:prstGeom prst="roundRect">
            <a:avLst>
              <a:gd name="adj" fmla="val 50000"/>
            </a:avLst>
          </a:prstGeom>
          <a:solidFill>
            <a:srgbClr val="FFFFFF"/>
          </a:solidFill>
          <a:ln w="9525" cap="flat" cmpd="sng">
            <a:solidFill>
              <a:schemeClr val="accent2"/>
            </a:solidFill>
            <a:prstDash val="solid"/>
            <a:round/>
            <a:headEnd type="none" w="sm" len="sm"/>
            <a:tailEnd type="none" w="sm" len="sm"/>
          </a:ln>
        </p:spPr>
        <p:txBody>
          <a:bodyPr spcFirstLastPara="1" wrap="square" lIns="182875" tIns="91425" rIns="91425" bIns="91425" anchor="ctr" anchorCtr="0">
            <a:noAutofit/>
          </a:bodyPr>
          <a:lstStyle/>
          <a:p>
            <a:pPr marL="0" lvl="0" indent="0" algn="l" rtl="0">
              <a:spcBef>
                <a:spcPts val="0"/>
              </a:spcBef>
              <a:spcAft>
                <a:spcPts val="0"/>
              </a:spcAft>
              <a:buClr>
                <a:schemeClr val="dk1"/>
              </a:buClr>
              <a:buSzPts val="1100"/>
              <a:buFont typeface="Arial"/>
              <a:buNone/>
            </a:pPr>
            <a:r>
              <a:rPr lang="en-US" b="1" dirty="0">
                <a:solidFill>
                  <a:schemeClr val="accent2"/>
                </a:solidFill>
                <a:latin typeface="Roboto" pitchFamily="2" charset="0"/>
                <a:ea typeface="Roboto" pitchFamily="2" charset="0"/>
              </a:rPr>
              <a:t>2.</a:t>
            </a:r>
            <a:endParaRPr b="1" dirty="0">
              <a:solidFill>
                <a:schemeClr val="accent2"/>
              </a:solidFill>
              <a:latin typeface="Roboto" pitchFamily="2" charset="0"/>
              <a:ea typeface="Roboto" pitchFamily="2" charset="0"/>
            </a:endParaRPr>
          </a:p>
        </p:txBody>
      </p:sp>
      <p:sp>
        <p:nvSpPr>
          <p:cNvPr id="260" name="Google Shape;260;p19"/>
          <p:cNvSpPr/>
          <p:nvPr/>
        </p:nvSpPr>
        <p:spPr>
          <a:xfrm rot="16200000">
            <a:off x="4121626" y="2857288"/>
            <a:ext cx="847200" cy="22239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4288175" y="3776338"/>
            <a:ext cx="1948800" cy="385800"/>
          </a:xfrm>
          <a:prstGeom prst="roundRect">
            <a:avLst>
              <a:gd name="adj" fmla="val 50000"/>
            </a:avLst>
          </a:prstGeom>
          <a:solidFill>
            <a:srgbClr val="FFFFFF"/>
          </a:solidFill>
          <a:ln w="9525" cap="flat" cmpd="sng">
            <a:solidFill>
              <a:schemeClr val="accent3"/>
            </a:solidFill>
            <a:prstDash val="solid"/>
            <a:round/>
            <a:headEnd type="none" w="sm" len="sm"/>
            <a:tailEnd type="none" w="sm" len="sm"/>
          </a:ln>
        </p:spPr>
        <p:txBody>
          <a:bodyPr spcFirstLastPara="1" wrap="square" lIns="182875" tIns="91425" rIns="91425" bIns="91425" anchor="ctr" anchorCtr="0">
            <a:noAutofit/>
          </a:bodyPr>
          <a:lstStyle/>
          <a:p>
            <a:pPr marL="0" lvl="0" indent="0" algn="l" rtl="0">
              <a:spcBef>
                <a:spcPts val="0"/>
              </a:spcBef>
              <a:spcAft>
                <a:spcPts val="0"/>
              </a:spcAft>
              <a:buClr>
                <a:schemeClr val="dk1"/>
              </a:buClr>
              <a:buSzPts val="1100"/>
              <a:buFont typeface="Arial"/>
              <a:buNone/>
            </a:pPr>
            <a:r>
              <a:rPr lang="en-US" b="1" dirty="0">
                <a:solidFill>
                  <a:schemeClr val="accent3"/>
                </a:solidFill>
                <a:latin typeface="Roboto" pitchFamily="2" charset="0"/>
                <a:ea typeface="Roboto" pitchFamily="2" charset="0"/>
              </a:rPr>
              <a:t>3.</a:t>
            </a:r>
            <a:endParaRPr b="1" dirty="0">
              <a:solidFill>
                <a:schemeClr val="accent3"/>
              </a:solidFill>
              <a:latin typeface="Roboto" pitchFamily="2" charset="0"/>
              <a:ea typeface="Roboto" pitchFamily="2" charset="0"/>
            </a:endParaRPr>
          </a:p>
        </p:txBody>
      </p:sp>
      <p:sp>
        <p:nvSpPr>
          <p:cNvPr id="264" name="Google Shape;264;p19"/>
          <p:cNvSpPr/>
          <p:nvPr/>
        </p:nvSpPr>
        <p:spPr>
          <a:xfrm rot="16200000">
            <a:off x="4121626" y="584565"/>
            <a:ext cx="847200" cy="222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a:off x="4288175" y="1503615"/>
            <a:ext cx="1948800" cy="385800"/>
          </a:xfrm>
          <a:prstGeom prst="roundRect">
            <a:avLst>
              <a:gd name="adj" fmla="val 50000"/>
            </a:avLst>
          </a:prstGeom>
          <a:solidFill>
            <a:srgbClr val="FFFFFF"/>
          </a:solidFill>
          <a:ln w="9525" cap="flat" cmpd="sng">
            <a:solidFill>
              <a:schemeClr val="accent1"/>
            </a:solidFill>
            <a:prstDash val="solid"/>
            <a:round/>
            <a:headEnd type="none" w="sm" len="sm"/>
            <a:tailEnd type="none" w="sm" len="sm"/>
          </a:ln>
        </p:spPr>
        <p:txBody>
          <a:bodyPr spcFirstLastPara="1" wrap="square" lIns="182875" tIns="91425" rIns="91425" bIns="91425" anchor="ctr" anchorCtr="0">
            <a:noAutofit/>
          </a:bodyPr>
          <a:lstStyle/>
          <a:p>
            <a:pPr marL="0" lvl="0" indent="0" algn="l" rtl="0">
              <a:spcBef>
                <a:spcPts val="0"/>
              </a:spcBef>
              <a:spcAft>
                <a:spcPts val="0"/>
              </a:spcAft>
              <a:buClr>
                <a:schemeClr val="dk1"/>
              </a:buClr>
              <a:buSzPts val="1100"/>
              <a:buFont typeface="Arial"/>
              <a:buNone/>
            </a:pPr>
            <a:r>
              <a:rPr lang="en" b="1" dirty="0">
                <a:solidFill>
                  <a:schemeClr val="accent1"/>
                </a:solidFill>
                <a:latin typeface="Roboto" pitchFamily="2" charset="0"/>
                <a:ea typeface="Roboto" pitchFamily="2" charset="0"/>
                <a:cs typeface="Fira Sans Extra Condensed Medium"/>
                <a:sym typeface="Fira Sans Extra Condensed Medium"/>
              </a:rPr>
              <a:t>1.</a:t>
            </a:r>
            <a:endParaRPr b="1" dirty="0">
              <a:solidFill>
                <a:schemeClr val="accent1"/>
              </a:solidFill>
              <a:latin typeface="Roboto" pitchFamily="2" charset="0"/>
              <a:ea typeface="Roboto" pitchFamily="2" charset="0"/>
              <a:cs typeface="Fira Sans Extra Condensed Medium"/>
              <a:sym typeface="Fira Sans Extra Condensed Medium"/>
            </a:endParaRPr>
          </a:p>
        </p:txBody>
      </p:sp>
      <p:sp>
        <p:nvSpPr>
          <p:cNvPr id="266" name="Google Shape;266;p19"/>
          <p:cNvSpPr txBox="1"/>
          <p:nvPr/>
        </p:nvSpPr>
        <p:spPr>
          <a:xfrm>
            <a:off x="6347050" y="1161545"/>
            <a:ext cx="2648267" cy="534900"/>
          </a:xfrm>
          <a:prstGeom prst="rect">
            <a:avLst/>
          </a:prstGeom>
          <a:noFill/>
          <a:ln>
            <a:noFill/>
          </a:ln>
        </p:spPr>
        <p:txBody>
          <a:bodyPr spcFirstLastPara="1" wrap="square" lIns="91425" tIns="91425" rIns="91425" bIns="91425" anchor="t" anchorCtr="0">
            <a:noAutofit/>
          </a:bodyPr>
          <a:lstStyle/>
          <a:p>
            <a:pPr lvl="0">
              <a:lnSpc>
                <a:spcPct val="150000"/>
              </a:lnSpc>
            </a:pPr>
            <a:r>
              <a:rPr lang="vi-VN" dirty="0">
                <a:latin typeface="Roboto" pitchFamily="2" charset="0"/>
                <a:ea typeface="Roboto" pitchFamily="2" charset="0"/>
              </a:rPr>
              <a:t>Nghiên cứu về những </a:t>
            </a:r>
            <a:r>
              <a:rPr lang="vi-VN" b="1" dirty="0">
                <a:latin typeface="Roboto" pitchFamily="2" charset="0"/>
                <a:ea typeface="Roboto" pitchFamily="2" charset="0"/>
              </a:rPr>
              <a:t>phương pháp cảnh báo</a:t>
            </a:r>
            <a:r>
              <a:rPr lang="vi-VN" dirty="0">
                <a:latin typeface="Roboto" pitchFamily="2" charset="0"/>
                <a:ea typeface="Roboto" pitchFamily="2" charset="0"/>
              </a:rPr>
              <a:t> thường gặp trong cuộc sống</a:t>
            </a:r>
            <a:endParaRPr sz="1200" dirty="0">
              <a:latin typeface="Roboto" pitchFamily="2" charset="0"/>
              <a:ea typeface="Roboto" pitchFamily="2" charset="0"/>
              <a:cs typeface="Roboto"/>
              <a:sym typeface="Roboto"/>
            </a:endParaRPr>
          </a:p>
        </p:txBody>
      </p:sp>
      <p:grpSp>
        <p:nvGrpSpPr>
          <p:cNvPr id="267" name="Google Shape;267;p19"/>
          <p:cNvGrpSpPr/>
          <p:nvPr/>
        </p:nvGrpSpPr>
        <p:grpSpPr>
          <a:xfrm>
            <a:off x="3655614" y="1526889"/>
            <a:ext cx="339253" cy="339253"/>
            <a:chOff x="3271200" y="1435075"/>
            <a:chExt cx="481825" cy="481825"/>
          </a:xfrm>
        </p:grpSpPr>
        <p:sp>
          <p:nvSpPr>
            <p:cNvPr id="268" name="Google Shape;268;p1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9" name="Google Shape;269;p1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70" name="Google Shape;270;p19"/>
          <p:cNvGrpSpPr/>
          <p:nvPr/>
        </p:nvGrpSpPr>
        <p:grpSpPr>
          <a:xfrm>
            <a:off x="3715295" y="2663329"/>
            <a:ext cx="219890" cy="339095"/>
            <a:chOff x="5726350" y="2028150"/>
            <a:chExt cx="312300" cy="481600"/>
          </a:xfrm>
        </p:grpSpPr>
        <p:sp>
          <p:nvSpPr>
            <p:cNvPr id="271" name="Google Shape;271;p1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2" name="Google Shape;272;p1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3" name="Google Shape;273;p1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74" name="Google Shape;274;p19"/>
          <p:cNvGrpSpPr/>
          <p:nvPr/>
        </p:nvGrpSpPr>
        <p:grpSpPr>
          <a:xfrm>
            <a:off x="3654954" y="3799602"/>
            <a:ext cx="340573" cy="339271"/>
            <a:chOff x="898875" y="4399275"/>
            <a:chExt cx="483700" cy="481850"/>
          </a:xfrm>
        </p:grpSpPr>
        <p:sp>
          <p:nvSpPr>
            <p:cNvPr id="275" name="Google Shape;275;p1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6" name="Google Shape;276;p19"/>
            <p:cNvSpPr/>
            <p:nvPr/>
          </p:nvSpPr>
          <p:spPr>
            <a:xfrm>
              <a:off x="1138025" y="4763350"/>
              <a:ext cx="25" cy="25"/>
            </a:xfrm>
            <a:custGeom>
              <a:avLst/>
              <a:gdLst/>
              <a:ahLst/>
              <a:cxnLst/>
              <a:rect l="l" t="t" r="r" b="b"/>
              <a:pathLst>
                <a:path w="1" h="1" extrusionOk="0">
                  <a:moveTo>
                    <a:pt x="1"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7" name="Google Shape;277;p1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8" name="Google Shape;278;p1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9" name="Google Shape;279;p1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0" name="Google Shape;280;p1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1" name="Google Shape;281;p1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2" name="Google Shape;282;p1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84" name="Google Shape;284;p19"/>
          <p:cNvGrpSpPr/>
          <p:nvPr/>
        </p:nvGrpSpPr>
        <p:grpSpPr>
          <a:xfrm>
            <a:off x="2288356" y="1696445"/>
            <a:ext cx="882450" cy="1136250"/>
            <a:chOff x="2288356" y="1696445"/>
            <a:chExt cx="882450" cy="1136250"/>
          </a:xfrm>
        </p:grpSpPr>
        <p:sp>
          <p:nvSpPr>
            <p:cNvPr id="285" name="Google Shape;285;p19"/>
            <p:cNvSpPr/>
            <p:nvPr/>
          </p:nvSpPr>
          <p:spPr>
            <a:xfrm flipH="1">
              <a:off x="2288356" y="1696445"/>
              <a:ext cx="773700" cy="773700"/>
            </a:xfrm>
            <a:prstGeom prst="arc">
              <a:avLst>
                <a:gd name="adj1" fmla="val 16200000"/>
                <a:gd name="adj2" fmla="val 0"/>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6" name="Google Shape;286;p19"/>
            <p:cNvCxnSpPr>
              <a:stCxn id="285" idx="0"/>
            </p:cNvCxnSpPr>
            <p:nvPr/>
          </p:nvCxnSpPr>
          <p:spPr>
            <a:xfrm>
              <a:off x="2675206" y="1696445"/>
              <a:ext cx="495600" cy="0"/>
            </a:xfrm>
            <a:prstGeom prst="straightConnector1">
              <a:avLst/>
            </a:prstGeom>
            <a:noFill/>
            <a:ln w="9525" cap="flat" cmpd="sng">
              <a:solidFill>
                <a:srgbClr val="000000"/>
              </a:solidFill>
              <a:prstDash val="solid"/>
              <a:round/>
              <a:headEnd type="none" w="med" len="med"/>
              <a:tailEnd type="oval" w="med" len="med"/>
            </a:ln>
          </p:spPr>
        </p:cxnSp>
        <p:cxnSp>
          <p:nvCxnSpPr>
            <p:cNvPr id="287" name="Google Shape;287;p19"/>
            <p:cNvCxnSpPr>
              <a:stCxn id="285" idx="2"/>
            </p:cNvCxnSpPr>
            <p:nvPr/>
          </p:nvCxnSpPr>
          <p:spPr>
            <a:xfrm>
              <a:off x="2288356" y="2083295"/>
              <a:ext cx="0" cy="749400"/>
            </a:xfrm>
            <a:prstGeom prst="straightConnector1">
              <a:avLst/>
            </a:prstGeom>
            <a:noFill/>
            <a:ln w="9525" cap="flat" cmpd="sng">
              <a:solidFill>
                <a:srgbClr val="000000"/>
              </a:solidFill>
              <a:prstDash val="solid"/>
              <a:round/>
              <a:headEnd type="none" w="med" len="med"/>
              <a:tailEnd type="none" w="med" len="med"/>
            </a:ln>
          </p:spPr>
        </p:cxnSp>
      </p:grpSp>
      <p:grpSp>
        <p:nvGrpSpPr>
          <p:cNvPr id="288" name="Google Shape;288;p19"/>
          <p:cNvGrpSpPr/>
          <p:nvPr/>
        </p:nvGrpSpPr>
        <p:grpSpPr>
          <a:xfrm>
            <a:off x="2288412" y="2832906"/>
            <a:ext cx="882422" cy="1136481"/>
            <a:chOff x="7009125" y="3265500"/>
            <a:chExt cx="565800" cy="728700"/>
          </a:xfrm>
        </p:grpSpPr>
        <p:sp>
          <p:nvSpPr>
            <p:cNvPr id="289" name="Google Shape;289;p19"/>
            <p:cNvSpPr/>
            <p:nvPr/>
          </p:nvSpPr>
          <p:spPr>
            <a:xfrm rot="10800000">
              <a:off x="7009125" y="3498000"/>
              <a:ext cx="496200" cy="496200"/>
            </a:xfrm>
            <a:prstGeom prst="arc">
              <a:avLst>
                <a:gd name="adj1" fmla="val 16200000"/>
                <a:gd name="adj2" fmla="val 0"/>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0" name="Google Shape;290;p19"/>
            <p:cNvCxnSpPr>
              <a:stCxn id="289" idx="0"/>
            </p:cNvCxnSpPr>
            <p:nvPr/>
          </p:nvCxnSpPr>
          <p:spPr>
            <a:xfrm>
              <a:off x="7257225" y="3994200"/>
              <a:ext cx="317700" cy="0"/>
            </a:xfrm>
            <a:prstGeom prst="straightConnector1">
              <a:avLst/>
            </a:prstGeom>
            <a:noFill/>
            <a:ln w="9525" cap="flat" cmpd="sng">
              <a:solidFill>
                <a:srgbClr val="000000"/>
              </a:solidFill>
              <a:prstDash val="solid"/>
              <a:round/>
              <a:headEnd type="none" w="med" len="med"/>
              <a:tailEnd type="oval" w="med" len="med"/>
            </a:ln>
          </p:spPr>
        </p:cxnSp>
        <p:cxnSp>
          <p:nvCxnSpPr>
            <p:cNvPr id="291" name="Google Shape;291;p19"/>
            <p:cNvCxnSpPr>
              <a:stCxn id="289" idx="2"/>
            </p:cNvCxnSpPr>
            <p:nvPr/>
          </p:nvCxnSpPr>
          <p:spPr>
            <a:xfrm rot="10800000">
              <a:off x="7009125" y="3265500"/>
              <a:ext cx="0" cy="480600"/>
            </a:xfrm>
            <a:prstGeom prst="straightConnector1">
              <a:avLst/>
            </a:prstGeom>
            <a:noFill/>
            <a:ln w="9525" cap="flat" cmpd="sng">
              <a:solidFill>
                <a:srgbClr val="000000"/>
              </a:solidFill>
              <a:prstDash val="solid"/>
              <a:round/>
              <a:headEnd type="none" w="med" len="med"/>
              <a:tailEnd type="none" w="med" len="med"/>
            </a:ln>
          </p:spPr>
        </p:cxnSp>
      </p:grpSp>
      <p:cxnSp>
        <p:nvCxnSpPr>
          <p:cNvPr id="292" name="Google Shape;292;p19"/>
          <p:cNvCxnSpPr/>
          <p:nvPr/>
        </p:nvCxnSpPr>
        <p:spPr>
          <a:xfrm>
            <a:off x="1602150" y="2832788"/>
            <a:ext cx="1568700" cy="0"/>
          </a:xfrm>
          <a:prstGeom prst="straightConnector1">
            <a:avLst/>
          </a:prstGeom>
          <a:noFill/>
          <a:ln w="9525" cap="flat" cmpd="sng">
            <a:solidFill>
              <a:srgbClr val="000000"/>
            </a:solidFill>
            <a:prstDash val="solid"/>
            <a:round/>
            <a:headEnd type="none" w="med" len="med"/>
            <a:tailEnd type="oval" w="med" len="med"/>
          </a:ln>
        </p:spPr>
      </p:cxnSp>
      <p:sp>
        <p:nvSpPr>
          <p:cNvPr id="293" name="Google Shape;293;p19"/>
          <p:cNvSpPr/>
          <p:nvPr/>
        </p:nvSpPr>
        <p:spPr>
          <a:xfrm>
            <a:off x="2215781" y="2760409"/>
            <a:ext cx="144900" cy="144900"/>
          </a:xfrm>
          <a:prstGeom prst="ellipse">
            <a:avLst/>
          </a:prstGeom>
          <a:solidFill>
            <a:srgbClr val="FFFFFF"/>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710275" y="2181958"/>
            <a:ext cx="1301700" cy="1301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809286" y="2307995"/>
            <a:ext cx="1108080" cy="10257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700" b="1" dirty="0" err="1">
                <a:solidFill>
                  <a:schemeClr val="accent6"/>
                </a:solidFill>
                <a:latin typeface="Roboto" pitchFamily="2" charset="0"/>
                <a:ea typeface="Roboto" pitchFamily="2" charset="0"/>
                <a:cs typeface="Fira Sans Extra Condensed Medium"/>
                <a:sym typeface="Fira Sans Extra Condensed Medium"/>
              </a:rPr>
              <a:t>Đối</a:t>
            </a:r>
            <a:r>
              <a:rPr lang="en-US" sz="1700" b="1" dirty="0">
                <a:solidFill>
                  <a:schemeClr val="accent6"/>
                </a:solidFill>
                <a:latin typeface="Roboto" pitchFamily="2" charset="0"/>
                <a:ea typeface="Roboto" pitchFamily="2" charset="0"/>
                <a:cs typeface="Fira Sans Extra Condensed Medium"/>
                <a:sym typeface="Fira Sans Extra Condensed Medium"/>
              </a:rPr>
              <a:t> t</a:t>
            </a:r>
            <a:r>
              <a:rPr lang="vi-VN" sz="1700" b="1" dirty="0">
                <a:solidFill>
                  <a:schemeClr val="accent6"/>
                </a:solidFill>
                <a:latin typeface="Roboto" pitchFamily="2" charset="0"/>
                <a:ea typeface="Roboto" pitchFamily="2" charset="0"/>
                <a:cs typeface="Fira Sans Extra Condensed Medium"/>
                <a:sym typeface="Fira Sans Extra Condensed Medium"/>
              </a:rPr>
              <a:t>ư</a:t>
            </a:r>
            <a:r>
              <a:rPr lang="en-US" sz="1700" b="1" dirty="0" err="1">
                <a:solidFill>
                  <a:schemeClr val="accent6"/>
                </a:solidFill>
                <a:latin typeface="Roboto" pitchFamily="2" charset="0"/>
                <a:ea typeface="Roboto" pitchFamily="2" charset="0"/>
                <a:cs typeface="Fira Sans Extra Condensed Medium"/>
                <a:sym typeface="Fira Sans Extra Condensed Medium"/>
              </a:rPr>
              <a:t>ợng</a:t>
            </a:r>
            <a:endParaRPr sz="1700" b="1" dirty="0">
              <a:solidFill>
                <a:schemeClr val="accent6"/>
              </a:solidFill>
              <a:latin typeface="Roboto" pitchFamily="2" charset="0"/>
              <a:ea typeface="Roboto" pitchFamily="2" charset="0"/>
              <a:cs typeface="Fira Sans Extra Condensed Medium"/>
              <a:sym typeface="Fira Sans Extra Condensed Medium"/>
            </a:endParaRPr>
          </a:p>
        </p:txBody>
      </p:sp>
      <p:sp>
        <p:nvSpPr>
          <p:cNvPr id="44" name="TextBox 43">
            <a:extLst>
              <a:ext uri="{FF2B5EF4-FFF2-40B4-BE49-F238E27FC236}">
                <a16:creationId xmlns:a16="http://schemas.microsoft.com/office/drawing/2014/main" id="{D961A59F-12D1-4DDA-A83D-19FABAC71C3E}"/>
              </a:ext>
            </a:extLst>
          </p:cNvPr>
          <p:cNvSpPr txBox="1"/>
          <p:nvPr/>
        </p:nvSpPr>
        <p:spPr>
          <a:xfrm>
            <a:off x="1032951" y="237324"/>
            <a:ext cx="7024549" cy="769441"/>
          </a:xfrm>
          <a:prstGeom prst="rect">
            <a:avLst/>
          </a:prstGeom>
          <a:noFill/>
        </p:spPr>
        <p:txBody>
          <a:bodyPr wrap="square" rtlCol="0">
            <a:spAutoFit/>
          </a:bodyPr>
          <a:lstStyle/>
          <a:p>
            <a:pPr algn="ctr"/>
            <a:r>
              <a:rPr lang="en-US" sz="4400" b="1" dirty="0">
                <a:solidFill>
                  <a:schemeClr val="tx1"/>
                </a:solidFill>
                <a:latin typeface="Roboto" pitchFamily="2" charset="0"/>
                <a:ea typeface="Roboto" pitchFamily="2" charset="0"/>
              </a:rPr>
              <a:t>ĐỐI T</a:t>
            </a:r>
            <a:r>
              <a:rPr lang="vi-VN" sz="4400" b="1" dirty="0">
                <a:solidFill>
                  <a:schemeClr val="tx1"/>
                </a:solidFill>
                <a:latin typeface="Roboto" pitchFamily="2" charset="0"/>
                <a:ea typeface="Roboto" pitchFamily="2" charset="0"/>
              </a:rPr>
              <a:t>Ư</a:t>
            </a:r>
            <a:r>
              <a:rPr lang="en-US" sz="4400" b="1" dirty="0">
                <a:solidFill>
                  <a:schemeClr val="tx1"/>
                </a:solidFill>
                <a:latin typeface="Roboto" pitchFamily="2" charset="0"/>
                <a:ea typeface="Roboto" pitchFamily="2" charset="0"/>
              </a:rPr>
              <a:t>ỢNG NGHIÊN CỨU</a:t>
            </a:r>
          </a:p>
        </p:txBody>
      </p:sp>
      <p:sp>
        <p:nvSpPr>
          <p:cNvPr id="2" name="Rectangle 1">
            <a:extLst>
              <a:ext uri="{FF2B5EF4-FFF2-40B4-BE49-F238E27FC236}">
                <a16:creationId xmlns:a16="http://schemas.microsoft.com/office/drawing/2014/main" id="{517BAE88-7A4E-4D72-B2E5-9469ABC0258D}"/>
              </a:ext>
            </a:extLst>
          </p:cNvPr>
          <p:cNvSpPr/>
          <p:nvPr/>
        </p:nvSpPr>
        <p:spPr>
          <a:xfrm>
            <a:off x="6315311" y="2485990"/>
            <a:ext cx="2828689" cy="702756"/>
          </a:xfrm>
          <a:prstGeom prst="rect">
            <a:avLst/>
          </a:prstGeom>
        </p:spPr>
        <p:txBody>
          <a:bodyPr wrap="square">
            <a:spAutoFit/>
          </a:bodyPr>
          <a:lstStyle/>
          <a:p>
            <a:pPr>
              <a:lnSpc>
                <a:spcPct val="150000"/>
              </a:lnSpc>
            </a:pPr>
            <a:r>
              <a:rPr lang="vi-VN" dirty="0">
                <a:latin typeface="Roboto" pitchFamily="2" charset="0"/>
                <a:ea typeface="Roboto" pitchFamily="2" charset="0"/>
              </a:rPr>
              <a:t>Nghiên cứu về </a:t>
            </a:r>
            <a:r>
              <a:rPr lang="vi-VN" b="1" dirty="0">
                <a:latin typeface="Roboto" pitchFamily="2" charset="0"/>
                <a:ea typeface="Roboto" pitchFamily="2" charset="0"/>
              </a:rPr>
              <a:t>những tai nạn, sự cố </a:t>
            </a:r>
            <a:r>
              <a:rPr lang="vi-VN" dirty="0">
                <a:latin typeface="Roboto" pitchFamily="2" charset="0"/>
                <a:ea typeface="Roboto" pitchFamily="2" charset="0"/>
              </a:rPr>
              <a:t>thường gặp trong hầm mỏ</a:t>
            </a:r>
            <a:endParaRPr lang="en-US" dirty="0">
              <a:latin typeface="Roboto" pitchFamily="2" charset="0"/>
              <a:ea typeface="Roboto" pitchFamily="2" charset="0"/>
            </a:endParaRPr>
          </a:p>
        </p:txBody>
      </p:sp>
      <p:sp>
        <p:nvSpPr>
          <p:cNvPr id="3" name="Rectangle 2">
            <a:extLst>
              <a:ext uri="{FF2B5EF4-FFF2-40B4-BE49-F238E27FC236}">
                <a16:creationId xmlns:a16="http://schemas.microsoft.com/office/drawing/2014/main" id="{E22B3DD8-305D-4D10-9789-EC8564FFEC86}"/>
              </a:ext>
            </a:extLst>
          </p:cNvPr>
          <p:cNvSpPr/>
          <p:nvPr/>
        </p:nvSpPr>
        <p:spPr>
          <a:xfrm>
            <a:off x="6347050" y="3483658"/>
            <a:ext cx="2447186" cy="1025922"/>
          </a:xfrm>
          <a:prstGeom prst="rect">
            <a:avLst/>
          </a:prstGeom>
        </p:spPr>
        <p:txBody>
          <a:bodyPr wrap="square">
            <a:spAutoFit/>
          </a:bodyPr>
          <a:lstStyle/>
          <a:p>
            <a:pPr>
              <a:lnSpc>
                <a:spcPct val="150000"/>
              </a:lnSpc>
            </a:pPr>
            <a:r>
              <a:rPr lang="vi-VN" dirty="0">
                <a:latin typeface="Roboto" pitchFamily="2" charset="0"/>
                <a:ea typeface="Roboto" pitchFamily="2" charset="0"/>
              </a:rPr>
              <a:t>Nghiên cứu về </a:t>
            </a:r>
            <a:r>
              <a:rPr lang="vi-VN" b="1" dirty="0">
                <a:latin typeface="Roboto" pitchFamily="2" charset="0"/>
                <a:ea typeface="Roboto" pitchFamily="2" charset="0"/>
              </a:rPr>
              <a:t>cơ khí, lập trình nhúng</a:t>
            </a:r>
            <a:r>
              <a:rPr lang="vi-VN" dirty="0">
                <a:latin typeface="Roboto" pitchFamily="2" charset="0"/>
                <a:ea typeface="Roboto" pitchFamily="2" charset="0"/>
              </a:rPr>
              <a:t> và các thiết bị phần cứng</a:t>
            </a:r>
            <a:endParaRPr lang="en-US" dirty="0">
              <a:latin typeface="Roboto" pitchFamily="2" charset="0"/>
              <a:ea typeface="Roboto" pitchFamily="2"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65"/>
                                        </p:tgtEl>
                                        <p:attrNameLst>
                                          <p:attrName>style.visibility</p:attrName>
                                        </p:attrNameLst>
                                      </p:cBhvr>
                                      <p:to>
                                        <p:strVal val="visible"/>
                                      </p:to>
                                    </p:set>
                                    <p:animEffect transition="in" filter="fade">
                                      <p:cBhvr>
                                        <p:cTn id="7" dur="1000"/>
                                        <p:tgtEl>
                                          <p:spTgt spid="265"/>
                                        </p:tgtEl>
                                      </p:cBhvr>
                                    </p:animEffect>
                                    <p:anim calcmode="lin" valueType="num">
                                      <p:cBhvr>
                                        <p:cTn id="8" dur="1000" fill="hold"/>
                                        <p:tgtEl>
                                          <p:spTgt spid="265"/>
                                        </p:tgtEl>
                                        <p:attrNameLst>
                                          <p:attrName>ppt_x</p:attrName>
                                        </p:attrNameLst>
                                      </p:cBhvr>
                                      <p:tavLst>
                                        <p:tav tm="0">
                                          <p:val>
                                            <p:strVal val="#ppt_x"/>
                                          </p:val>
                                        </p:tav>
                                        <p:tav tm="100000">
                                          <p:val>
                                            <p:strVal val="#ppt_x"/>
                                          </p:val>
                                        </p:tav>
                                      </p:tavLst>
                                    </p:anim>
                                    <p:anim calcmode="lin" valueType="num">
                                      <p:cBhvr>
                                        <p:cTn id="9" dur="1000" fill="hold"/>
                                        <p:tgtEl>
                                          <p:spTgt spid="26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66"/>
                                        </p:tgtEl>
                                        <p:attrNameLst>
                                          <p:attrName>style.visibility</p:attrName>
                                        </p:attrNameLst>
                                      </p:cBhvr>
                                      <p:to>
                                        <p:strVal val="visible"/>
                                      </p:to>
                                    </p:set>
                                    <p:animEffect transition="in" filter="fade">
                                      <p:cBhvr>
                                        <p:cTn id="12" dur="1000"/>
                                        <p:tgtEl>
                                          <p:spTgt spid="266"/>
                                        </p:tgtEl>
                                      </p:cBhvr>
                                    </p:animEffect>
                                    <p:anim calcmode="lin" valueType="num">
                                      <p:cBhvr>
                                        <p:cTn id="13" dur="1000" fill="hold"/>
                                        <p:tgtEl>
                                          <p:spTgt spid="266"/>
                                        </p:tgtEl>
                                        <p:attrNameLst>
                                          <p:attrName>ppt_x</p:attrName>
                                        </p:attrNameLst>
                                      </p:cBhvr>
                                      <p:tavLst>
                                        <p:tav tm="0">
                                          <p:val>
                                            <p:strVal val="#ppt_x"/>
                                          </p:val>
                                        </p:tav>
                                        <p:tav tm="100000">
                                          <p:val>
                                            <p:strVal val="#ppt_x"/>
                                          </p:val>
                                        </p:tav>
                                      </p:tavLst>
                                    </p:anim>
                                    <p:anim calcmode="lin" valueType="num">
                                      <p:cBhvr>
                                        <p:cTn id="14" dur="1000" fill="hold"/>
                                        <p:tgtEl>
                                          <p:spTgt spid="26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57"/>
                                        </p:tgtEl>
                                        <p:attrNameLst>
                                          <p:attrName>style.visibility</p:attrName>
                                        </p:attrNameLst>
                                      </p:cBhvr>
                                      <p:to>
                                        <p:strVal val="visible"/>
                                      </p:to>
                                    </p:set>
                                    <p:animEffect transition="in" filter="fade">
                                      <p:cBhvr>
                                        <p:cTn id="19" dur="1000"/>
                                        <p:tgtEl>
                                          <p:spTgt spid="257"/>
                                        </p:tgtEl>
                                      </p:cBhvr>
                                    </p:animEffect>
                                    <p:anim calcmode="lin" valueType="num">
                                      <p:cBhvr>
                                        <p:cTn id="20" dur="1000" fill="hold"/>
                                        <p:tgtEl>
                                          <p:spTgt spid="257"/>
                                        </p:tgtEl>
                                        <p:attrNameLst>
                                          <p:attrName>ppt_x</p:attrName>
                                        </p:attrNameLst>
                                      </p:cBhvr>
                                      <p:tavLst>
                                        <p:tav tm="0">
                                          <p:val>
                                            <p:strVal val="#ppt_x"/>
                                          </p:val>
                                        </p:tav>
                                        <p:tav tm="100000">
                                          <p:val>
                                            <p:strVal val="#ppt_x"/>
                                          </p:val>
                                        </p:tav>
                                      </p:tavLst>
                                    </p:anim>
                                    <p:anim calcmode="lin" valueType="num">
                                      <p:cBhvr>
                                        <p:cTn id="21" dur="1000" fill="hold"/>
                                        <p:tgtEl>
                                          <p:spTgt spid="25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1000"/>
                                        <p:tgtEl>
                                          <p:spTgt spid="3"/>
                                        </p:tgtEl>
                                      </p:cBhvr>
                                    </p:animEffect>
                                    <p:anim calcmode="lin" valueType="num">
                                      <p:cBhvr>
                                        <p:cTn id="32" dur="1000" fill="hold"/>
                                        <p:tgtEl>
                                          <p:spTgt spid="3"/>
                                        </p:tgtEl>
                                        <p:attrNameLst>
                                          <p:attrName>ppt_x</p:attrName>
                                        </p:attrNameLst>
                                      </p:cBhvr>
                                      <p:tavLst>
                                        <p:tav tm="0">
                                          <p:val>
                                            <p:strVal val="#ppt_x"/>
                                          </p:val>
                                        </p:tav>
                                        <p:tav tm="100000">
                                          <p:val>
                                            <p:strVal val="#ppt_x"/>
                                          </p:val>
                                        </p:tav>
                                      </p:tavLst>
                                    </p:anim>
                                    <p:anim calcmode="lin" valueType="num">
                                      <p:cBhvr>
                                        <p:cTn id="33" dur="1000" fill="hold"/>
                                        <p:tgtEl>
                                          <p:spTgt spid="3"/>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261"/>
                                        </p:tgtEl>
                                        <p:attrNameLst>
                                          <p:attrName>style.visibility</p:attrName>
                                        </p:attrNameLst>
                                      </p:cBhvr>
                                      <p:to>
                                        <p:strVal val="visible"/>
                                      </p:to>
                                    </p:set>
                                    <p:animEffect transition="in" filter="fade">
                                      <p:cBhvr>
                                        <p:cTn id="36" dur="1000"/>
                                        <p:tgtEl>
                                          <p:spTgt spid="261"/>
                                        </p:tgtEl>
                                      </p:cBhvr>
                                    </p:animEffect>
                                    <p:anim calcmode="lin" valueType="num">
                                      <p:cBhvr>
                                        <p:cTn id="37" dur="1000" fill="hold"/>
                                        <p:tgtEl>
                                          <p:spTgt spid="261"/>
                                        </p:tgtEl>
                                        <p:attrNameLst>
                                          <p:attrName>ppt_x</p:attrName>
                                        </p:attrNameLst>
                                      </p:cBhvr>
                                      <p:tavLst>
                                        <p:tav tm="0">
                                          <p:val>
                                            <p:strVal val="#ppt_x"/>
                                          </p:val>
                                        </p:tav>
                                        <p:tav tm="100000">
                                          <p:val>
                                            <p:strVal val="#ppt_x"/>
                                          </p:val>
                                        </p:tav>
                                      </p:tavLst>
                                    </p:anim>
                                    <p:anim calcmode="lin" valueType="num">
                                      <p:cBhvr>
                                        <p:cTn id="38" dur="1000" fill="hold"/>
                                        <p:tgtEl>
                                          <p:spTgt spid="2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7" grpId="0" animBg="1"/>
      <p:bldP spid="261" grpId="0" animBg="1"/>
      <p:bldP spid="265" grpId="0" animBg="1"/>
      <p:bldP spid="266" grpId="0"/>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2" name="Google Shape;302;p20"/>
          <p:cNvSpPr/>
          <p:nvPr/>
        </p:nvSpPr>
        <p:spPr>
          <a:xfrm rot="16200000">
            <a:off x="1486798" y="1680696"/>
            <a:ext cx="377400" cy="19308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txBox="1"/>
          <p:nvPr/>
        </p:nvSpPr>
        <p:spPr>
          <a:xfrm>
            <a:off x="872166" y="2457396"/>
            <a:ext cx="16068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latin typeface="Roboto" pitchFamily="2" charset="0"/>
                <a:ea typeface="Roboto" pitchFamily="2" charset="0"/>
                <a:cs typeface="Fira Sans Extra Condensed Medium"/>
                <a:sym typeface="Fira Sans Extra Condensed Medium"/>
              </a:rPr>
              <a:t>1</a:t>
            </a:r>
            <a:endParaRPr sz="2000" b="1" dirty="0">
              <a:solidFill>
                <a:srgbClr val="FFFFFF"/>
              </a:solidFill>
              <a:latin typeface="Roboto" pitchFamily="2" charset="0"/>
              <a:ea typeface="Roboto" pitchFamily="2" charset="0"/>
              <a:cs typeface="Fira Sans Extra Condensed Medium"/>
              <a:sym typeface="Fira Sans Extra Condensed Medium"/>
            </a:endParaRPr>
          </a:p>
        </p:txBody>
      </p:sp>
      <p:sp>
        <p:nvSpPr>
          <p:cNvPr id="305" name="Google Shape;305;p20"/>
          <p:cNvSpPr/>
          <p:nvPr/>
        </p:nvSpPr>
        <p:spPr>
          <a:xfrm>
            <a:off x="1195201" y="1013846"/>
            <a:ext cx="960600" cy="9606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0"/>
          <p:cNvSpPr/>
          <p:nvPr/>
        </p:nvSpPr>
        <p:spPr>
          <a:xfrm>
            <a:off x="1274101" y="1092746"/>
            <a:ext cx="802800" cy="80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7" name="Google Shape;307;p20"/>
          <p:cNvCxnSpPr>
            <a:endCxn id="304" idx="0"/>
          </p:cNvCxnSpPr>
          <p:nvPr/>
        </p:nvCxnSpPr>
        <p:spPr>
          <a:xfrm>
            <a:off x="1675566" y="1974396"/>
            <a:ext cx="0" cy="483000"/>
          </a:xfrm>
          <a:prstGeom prst="straightConnector1">
            <a:avLst/>
          </a:prstGeom>
          <a:noFill/>
          <a:ln w="9525" cap="flat" cmpd="sng">
            <a:solidFill>
              <a:srgbClr val="000000"/>
            </a:solidFill>
            <a:prstDash val="solid"/>
            <a:round/>
            <a:headEnd type="none" w="med" len="med"/>
            <a:tailEnd type="none" w="med" len="med"/>
          </a:ln>
        </p:spPr>
      </p:cxnSp>
      <p:sp>
        <p:nvSpPr>
          <p:cNvPr id="310" name="Google Shape;310;p20"/>
          <p:cNvSpPr/>
          <p:nvPr/>
        </p:nvSpPr>
        <p:spPr>
          <a:xfrm rot="16200000">
            <a:off x="5483007" y="1546356"/>
            <a:ext cx="377400" cy="2199479"/>
          </a:xfrm>
          <a:prstGeom prst="round2SameRect">
            <a:avLst>
              <a:gd name="adj1" fmla="val 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0"/>
          <p:cNvSpPr txBox="1"/>
          <p:nvPr/>
        </p:nvSpPr>
        <p:spPr>
          <a:xfrm>
            <a:off x="4734035" y="2457396"/>
            <a:ext cx="16068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latin typeface="Roboto" pitchFamily="2" charset="0"/>
                <a:ea typeface="Roboto" pitchFamily="2" charset="0"/>
                <a:cs typeface="Fira Sans Extra Condensed Medium"/>
                <a:sym typeface="Fira Sans Extra Condensed Medium"/>
              </a:rPr>
              <a:t>3</a:t>
            </a:r>
            <a:endParaRPr sz="2000" b="1" dirty="0">
              <a:solidFill>
                <a:srgbClr val="FFFFFF"/>
              </a:solidFill>
              <a:latin typeface="Roboto" pitchFamily="2" charset="0"/>
              <a:ea typeface="Roboto" pitchFamily="2" charset="0"/>
              <a:cs typeface="Fira Sans Extra Condensed Medium"/>
              <a:sym typeface="Fira Sans Extra Condensed Medium"/>
            </a:endParaRPr>
          </a:p>
        </p:txBody>
      </p:sp>
      <p:sp>
        <p:nvSpPr>
          <p:cNvPr id="313" name="Google Shape;313;p20"/>
          <p:cNvSpPr/>
          <p:nvPr/>
        </p:nvSpPr>
        <p:spPr>
          <a:xfrm>
            <a:off x="5057051" y="1013846"/>
            <a:ext cx="960600" cy="9606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0"/>
          <p:cNvSpPr/>
          <p:nvPr/>
        </p:nvSpPr>
        <p:spPr>
          <a:xfrm>
            <a:off x="5135951" y="1092746"/>
            <a:ext cx="802800" cy="80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5" name="Google Shape;315;p20"/>
          <p:cNvCxnSpPr>
            <a:stCxn id="313" idx="4"/>
            <a:endCxn id="312" idx="0"/>
          </p:cNvCxnSpPr>
          <p:nvPr/>
        </p:nvCxnSpPr>
        <p:spPr>
          <a:xfrm>
            <a:off x="5537351" y="1974446"/>
            <a:ext cx="0" cy="483000"/>
          </a:xfrm>
          <a:prstGeom prst="straightConnector1">
            <a:avLst/>
          </a:prstGeom>
          <a:noFill/>
          <a:ln w="9525" cap="flat" cmpd="sng">
            <a:solidFill>
              <a:srgbClr val="000000"/>
            </a:solidFill>
            <a:prstDash val="solid"/>
            <a:round/>
            <a:headEnd type="none" w="med" len="med"/>
            <a:tailEnd type="none" w="med" len="med"/>
          </a:ln>
        </p:spPr>
      </p:cxnSp>
      <p:sp>
        <p:nvSpPr>
          <p:cNvPr id="318" name="Google Shape;318;p20"/>
          <p:cNvSpPr/>
          <p:nvPr/>
        </p:nvSpPr>
        <p:spPr>
          <a:xfrm rot="16200000">
            <a:off x="7514882" y="1680696"/>
            <a:ext cx="377400" cy="1930800"/>
          </a:xfrm>
          <a:prstGeom prst="round2SameRect">
            <a:avLst>
              <a:gd name="adj1" fmla="val 0"/>
              <a:gd name="adj2"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txBox="1"/>
          <p:nvPr/>
        </p:nvSpPr>
        <p:spPr>
          <a:xfrm>
            <a:off x="6664903" y="2457396"/>
            <a:ext cx="16068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latin typeface="Roboto" pitchFamily="2" charset="0"/>
                <a:ea typeface="Roboto" pitchFamily="2" charset="0"/>
                <a:cs typeface="Fira Sans Extra Condensed Medium"/>
                <a:sym typeface="Fira Sans Extra Condensed Medium"/>
              </a:rPr>
              <a:t>4</a:t>
            </a:r>
            <a:endParaRPr sz="2000" b="1" dirty="0">
              <a:solidFill>
                <a:srgbClr val="FFFFFF"/>
              </a:solidFill>
              <a:latin typeface="Roboto" pitchFamily="2" charset="0"/>
              <a:ea typeface="Roboto" pitchFamily="2" charset="0"/>
              <a:cs typeface="Fira Sans Extra Condensed Medium"/>
              <a:sym typeface="Fira Sans Extra Condensed Medium"/>
            </a:endParaRPr>
          </a:p>
        </p:txBody>
      </p:sp>
      <p:sp>
        <p:nvSpPr>
          <p:cNvPr id="321" name="Google Shape;321;p20"/>
          <p:cNvSpPr/>
          <p:nvPr/>
        </p:nvSpPr>
        <p:spPr>
          <a:xfrm>
            <a:off x="6987976" y="1013846"/>
            <a:ext cx="960600" cy="9606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2" name="Google Shape;322;p20"/>
          <p:cNvCxnSpPr>
            <a:stCxn id="321" idx="4"/>
            <a:endCxn id="320" idx="0"/>
          </p:cNvCxnSpPr>
          <p:nvPr/>
        </p:nvCxnSpPr>
        <p:spPr>
          <a:xfrm>
            <a:off x="7468276" y="1974446"/>
            <a:ext cx="0" cy="483000"/>
          </a:xfrm>
          <a:prstGeom prst="straightConnector1">
            <a:avLst/>
          </a:prstGeom>
          <a:noFill/>
          <a:ln w="9525" cap="flat" cmpd="sng">
            <a:solidFill>
              <a:srgbClr val="000000"/>
            </a:solidFill>
            <a:prstDash val="solid"/>
            <a:round/>
            <a:headEnd type="none" w="med" len="med"/>
            <a:tailEnd type="none" w="med" len="med"/>
          </a:ln>
        </p:spPr>
      </p:cxnSp>
      <p:sp>
        <p:nvSpPr>
          <p:cNvPr id="325" name="Google Shape;325;p20"/>
          <p:cNvSpPr/>
          <p:nvPr/>
        </p:nvSpPr>
        <p:spPr>
          <a:xfrm rot="16200000">
            <a:off x="3469856" y="1628573"/>
            <a:ext cx="377400" cy="2035045"/>
          </a:xfrm>
          <a:prstGeom prst="round2SameRect">
            <a:avLst>
              <a:gd name="adj1" fmla="val 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txBox="1"/>
          <p:nvPr/>
        </p:nvSpPr>
        <p:spPr>
          <a:xfrm>
            <a:off x="2803100" y="2457396"/>
            <a:ext cx="16068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latin typeface="Roboto" pitchFamily="2" charset="0"/>
                <a:ea typeface="Roboto" pitchFamily="2" charset="0"/>
                <a:cs typeface="Fira Sans Extra Condensed Medium"/>
                <a:sym typeface="Fira Sans Extra Condensed Medium"/>
              </a:rPr>
              <a:t>2</a:t>
            </a:r>
            <a:endParaRPr sz="2000" b="1" dirty="0">
              <a:solidFill>
                <a:srgbClr val="FFFFFF"/>
              </a:solidFill>
              <a:latin typeface="Roboto" pitchFamily="2" charset="0"/>
              <a:ea typeface="Roboto" pitchFamily="2" charset="0"/>
              <a:cs typeface="Fira Sans Extra Condensed Medium"/>
              <a:sym typeface="Fira Sans Extra Condensed Medium"/>
            </a:endParaRPr>
          </a:p>
        </p:txBody>
      </p:sp>
      <p:sp>
        <p:nvSpPr>
          <p:cNvPr id="328" name="Google Shape;328;p20"/>
          <p:cNvSpPr/>
          <p:nvPr/>
        </p:nvSpPr>
        <p:spPr>
          <a:xfrm>
            <a:off x="3126126" y="1013846"/>
            <a:ext cx="960600" cy="9606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p:nvPr/>
        </p:nvSpPr>
        <p:spPr>
          <a:xfrm>
            <a:off x="3205026" y="1092746"/>
            <a:ext cx="802800" cy="802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0" name="Google Shape;330;p20"/>
          <p:cNvCxnSpPr>
            <a:stCxn id="328" idx="4"/>
            <a:endCxn id="327" idx="0"/>
          </p:cNvCxnSpPr>
          <p:nvPr/>
        </p:nvCxnSpPr>
        <p:spPr>
          <a:xfrm>
            <a:off x="3606426" y="1974446"/>
            <a:ext cx="0" cy="483000"/>
          </a:xfrm>
          <a:prstGeom prst="straightConnector1">
            <a:avLst/>
          </a:prstGeom>
          <a:noFill/>
          <a:ln w="9525" cap="flat" cmpd="sng">
            <a:solidFill>
              <a:srgbClr val="000000"/>
            </a:solidFill>
            <a:prstDash val="solid"/>
            <a:round/>
            <a:headEnd type="none" w="med" len="med"/>
            <a:tailEnd type="none" w="med" len="med"/>
          </a:ln>
        </p:spPr>
      </p:cxnSp>
      <p:sp>
        <p:nvSpPr>
          <p:cNvPr id="331" name="Google Shape;331;p20"/>
          <p:cNvSpPr txBox="1">
            <a:spLocks noGrp="1"/>
          </p:cNvSpPr>
          <p:nvPr>
            <p:ph type="title"/>
          </p:nvPr>
        </p:nvSpPr>
        <p:spPr>
          <a:xfrm>
            <a:off x="710297" y="340564"/>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b="1" dirty="0">
                <a:latin typeface="Roboto" pitchFamily="2" charset="0"/>
                <a:ea typeface="Roboto" pitchFamily="2" charset="0"/>
              </a:rPr>
              <a:t>MỤC TIÊU NGHIÊN CỨU</a:t>
            </a:r>
            <a:endParaRPr sz="4400" b="1" dirty="0">
              <a:latin typeface="Roboto" pitchFamily="2" charset="0"/>
              <a:ea typeface="Roboto" pitchFamily="2" charset="0"/>
            </a:endParaRPr>
          </a:p>
        </p:txBody>
      </p:sp>
      <p:sp>
        <p:nvSpPr>
          <p:cNvPr id="332" name="Google Shape;332;p20"/>
          <p:cNvSpPr/>
          <p:nvPr/>
        </p:nvSpPr>
        <p:spPr>
          <a:xfrm>
            <a:off x="7066876" y="1092746"/>
            <a:ext cx="802800" cy="8028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20"/>
          <p:cNvGrpSpPr/>
          <p:nvPr/>
        </p:nvGrpSpPr>
        <p:grpSpPr>
          <a:xfrm>
            <a:off x="3429244" y="1316773"/>
            <a:ext cx="354363" cy="354745"/>
            <a:chOff x="3235438" y="1970604"/>
            <a:chExt cx="354363" cy="354745"/>
          </a:xfrm>
        </p:grpSpPr>
        <p:sp>
          <p:nvSpPr>
            <p:cNvPr id="334" name="Google Shape;334;p2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20"/>
          <p:cNvGrpSpPr/>
          <p:nvPr/>
        </p:nvGrpSpPr>
        <p:grpSpPr>
          <a:xfrm>
            <a:off x="1504849" y="1326608"/>
            <a:ext cx="341472" cy="335074"/>
            <a:chOff x="1329585" y="1989925"/>
            <a:chExt cx="341472" cy="335074"/>
          </a:xfrm>
        </p:grpSpPr>
        <p:sp>
          <p:nvSpPr>
            <p:cNvPr id="348" name="Google Shape;348;p2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20"/>
          <p:cNvSpPr/>
          <p:nvPr/>
        </p:nvSpPr>
        <p:spPr>
          <a:xfrm>
            <a:off x="5360169" y="133209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20"/>
          <p:cNvGrpSpPr/>
          <p:nvPr/>
        </p:nvGrpSpPr>
        <p:grpSpPr>
          <a:xfrm>
            <a:off x="7291096" y="1359218"/>
            <a:ext cx="367255" cy="269855"/>
            <a:chOff x="1306445" y="3397829"/>
            <a:chExt cx="367255" cy="269855"/>
          </a:xfrm>
        </p:grpSpPr>
        <p:sp>
          <p:nvSpPr>
            <p:cNvPr id="353" name="Google Shape;353;p2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9C2CB5B7-4CAA-4A5E-8365-83921D90724F}"/>
              </a:ext>
            </a:extLst>
          </p:cNvPr>
          <p:cNvSpPr/>
          <p:nvPr/>
        </p:nvSpPr>
        <p:spPr>
          <a:xfrm>
            <a:off x="380287" y="2971800"/>
            <a:ext cx="2098679" cy="1025922"/>
          </a:xfrm>
          <a:prstGeom prst="rect">
            <a:avLst/>
          </a:prstGeom>
        </p:spPr>
        <p:txBody>
          <a:bodyPr wrap="square">
            <a:spAutoFit/>
          </a:bodyPr>
          <a:lstStyle/>
          <a:p>
            <a:pPr algn="just">
              <a:lnSpc>
                <a:spcPct val="150000"/>
              </a:lnSpc>
            </a:pPr>
            <a:r>
              <a:rPr lang="en-US" dirty="0" err="1">
                <a:latin typeface="Roboto" pitchFamily="2" charset="0"/>
                <a:ea typeface="Roboto" pitchFamily="2" charset="0"/>
              </a:rPr>
              <a:t>Chế</a:t>
            </a:r>
            <a:r>
              <a:rPr lang="en-US" dirty="0">
                <a:latin typeface="Roboto" pitchFamily="2" charset="0"/>
                <a:ea typeface="Roboto" pitchFamily="2" charset="0"/>
              </a:rPr>
              <a:t> </a:t>
            </a:r>
            <a:r>
              <a:rPr lang="en-US" dirty="0" err="1">
                <a:latin typeface="Roboto" pitchFamily="2" charset="0"/>
                <a:ea typeface="Roboto" pitchFamily="2" charset="0"/>
              </a:rPr>
              <a:t>tạo</a:t>
            </a:r>
            <a:r>
              <a:rPr lang="en-US" dirty="0">
                <a:latin typeface="Roboto" pitchFamily="2" charset="0"/>
                <a:ea typeface="Roboto" pitchFamily="2" charset="0"/>
              </a:rPr>
              <a:t> ra </a:t>
            </a:r>
            <a:r>
              <a:rPr lang="en-US" dirty="0" err="1">
                <a:latin typeface="Roboto" pitchFamily="2" charset="0"/>
                <a:ea typeface="Roboto" pitchFamily="2" charset="0"/>
              </a:rPr>
              <a:t>một</a:t>
            </a:r>
            <a:r>
              <a:rPr lang="en-US" dirty="0">
                <a:latin typeface="Roboto" pitchFamily="2" charset="0"/>
                <a:ea typeface="Roboto" pitchFamily="2" charset="0"/>
              </a:rPr>
              <a:t> </a:t>
            </a:r>
            <a:r>
              <a:rPr lang="en-US" dirty="0" err="1">
                <a:latin typeface="Roboto" pitchFamily="2" charset="0"/>
                <a:ea typeface="Roboto" pitchFamily="2" charset="0"/>
              </a:rPr>
              <a:t>thiết</a:t>
            </a:r>
            <a:r>
              <a:rPr lang="en-US" dirty="0">
                <a:latin typeface="Roboto" pitchFamily="2" charset="0"/>
                <a:ea typeface="Roboto" pitchFamily="2" charset="0"/>
              </a:rPr>
              <a:t> </a:t>
            </a:r>
            <a:r>
              <a:rPr lang="en-US" dirty="0" err="1">
                <a:latin typeface="Roboto" pitchFamily="2" charset="0"/>
                <a:ea typeface="Roboto" pitchFamily="2" charset="0"/>
              </a:rPr>
              <a:t>bị</a:t>
            </a:r>
            <a:r>
              <a:rPr lang="en-US" dirty="0">
                <a:latin typeface="Roboto" pitchFamily="2" charset="0"/>
                <a:ea typeface="Roboto" pitchFamily="2" charset="0"/>
              </a:rPr>
              <a:t> </a:t>
            </a:r>
            <a:r>
              <a:rPr lang="en-US" dirty="0" err="1">
                <a:latin typeface="Roboto" pitchFamily="2" charset="0"/>
                <a:ea typeface="Roboto" pitchFamily="2" charset="0"/>
              </a:rPr>
              <a:t>có</a:t>
            </a:r>
            <a:r>
              <a:rPr lang="en-US" dirty="0">
                <a:latin typeface="Roboto" pitchFamily="2" charset="0"/>
                <a:ea typeface="Roboto" pitchFamily="2" charset="0"/>
              </a:rPr>
              <a:t> </a:t>
            </a:r>
            <a:r>
              <a:rPr lang="en-US" dirty="0" err="1">
                <a:latin typeface="Roboto" pitchFamily="2" charset="0"/>
                <a:ea typeface="Roboto" pitchFamily="2" charset="0"/>
              </a:rPr>
              <a:t>khả</a:t>
            </a:r>
            <a:r>
              <a:rPr lang="en-US" dirty="0">
                <a:latin typeface="Roboto" pitchFamily="2" charset="0"/>
                <a:ea typeface="Roboto" pitchFamily="2" charset="0"/>
              </a:rPr>
              <a:t> </a:t>
            </a:r>
            <a:r>
              <a:rPr lang="en-US" dirty="0" err="1">
                <a:latin typeface="Roboto" pitchFamily="2" charset="0"/>
                <a:ea typeface="Roboto" pitchFamily="2" charset="0"/>
              </a:rPr>
              <a:t>năng</a:t>
            </a:r>
            <a:r>
              <a:rPr lang="en-US" dirty="0">
                <a:latin typeface="Roboto" pitchFamily="2" charset="0"/>
                <a:ea typeface="Roboto" pitchFamily="2" charset="0"/>
              </a:rPr>
              <a:t> </a:t>
            </a:r>
            <a:r>
              <a:rPr lang="en-US" b="1" dirty="0" err="1">
                <a:latin typeface="Roboto" pitchFamily="2" charset="0"/>
                <a:ea typeface="Roboto" pitchFamily="2" charset="0"/>
              </a:rPr>
              <a:t>đo</a:t>
            </a:r>
            <a:r>
              <a:rPr lang="en-US" b="1" dirty="0">
                <a:latin typeface="Roboto" pitchFamily="2" charset="0"/>
                <a:ea typeface="Roboto" pitchFamily="2" charset="0"/>
              </a:rPr>
              <a:t> </a:t>
            </a:r>
            <a:r>
              <a:rPr lang="en-US" b="1" dirty="0" err="1">
                <a:latin typeface="Roboto" pitchFamily="2" charset="0"/>
                <a:ea typeface="Roboto" pitchFamily="2" charset="0"/>
              </a:rPr>
              <a:t>đạc</a:t>
            </a:r>
            <a:r>
              <a:rPr lang="en-US" b="1" dirty="0">
                <a:latin typeface="Roboto" pitchFamily="2" charset="0"/>
                <a:ea typeface="Roboto" pitchFamily="2" charset="0"/>
              </a:rPr>
              <a:t> </a:t>
            </a:r>
            <a:r>
              <a:rPr lang="en-US" b="1" dirty="0" err="1">
                <a:latin typeface="Roboto" pitchFamily="2" charset="0"/>
                <a:ea typeface="Roboto" pitchFamily="2" charset="0"/>
              </a:rPr>
              <a:t>các</a:t>
            </a:r>
            <a:r>
              <a:rPr lang="en-US" b="1" dirty="0">
                <a:latin typeface="Roboto" pitchFamily="2" charset="0"/>
                <a:ea typeface="Roboto" pitchFamily="2" charset="0"/>
              </a:rPr>
              <a:t> </a:t>
            </a:r>
            <a:r>
              <a:rPr lang="en-US" b="1" dirty="0" err="1">
                <a:latin typeface="Roboto" pitchFamily="2" charset="0"/>
                <a:ea typeface="Roboto" pitchFamily="2" charset="0"/>
              </a:rPr>
              <a:t>thông</a:t>
            </a:r>
            <a:r>
              <a:rPr lang="en-US" b="1" dirty="0">
                <a:latin typeface="Roboto" pitchFamily="2" charset="0"/>
                <a:ea typeface="Roboto" pitchFamily="2" charset="0"/>
              </a:rPr>
              <a:t> </a:t>
            </a:r>
            <a:r>
              <a:rPr lang="en-US" b="1" dirty="0" err="1">
                <a:latin typeface="Roboto" pitchFamily="2" charset="0"/>
                <a:ea typeface="Roboto" pitchFamily="2" charset="0"/>
              </a:rPr>
              <a:t>số</a:t>
            </a:r>
            <a:r>
              <a:rPr lang="en-US" dirty="0">
                <a:latin typeface="Roboto" pitchFamily="2" charset="0"/>
                <a:ea typeface="Roboto" pitchFamily="2" charset="0"/>
              </a:rPr>
              <a:t> </a:t>
            </a:r>
            <a:r>
              <a:rPr lang="en-US" dirty="0" err="1">
                <a:latin typeface="Roboto" pitchFamily="2" charset="0"/>
                <a:ea typeface="Roboto" pitchFamily="2" charset="0"/>
              </a:rPr>
              <a:t>trong</a:t>
            </a:r>
            <a:r>
              <a:rPr lang="en-US" dirty="0">
                <a:latin typeface="Roboto" pitchFamily="2" charset="0"/>
                <a:ea typeface="Roboto" pitchFamily="2" charset="0"/>
              </a:rPr>
              <a:t> </a:t>
            </a:r>
            <a:r>
              <a:rPr lang="en-US" dirty="0" err="1">
                <a:latin typeface="Roboto" pitchFamily="2" charset="0"/>
                <a:ea typeface="Roboto" pitchFamily="2" charset="0"/>
              </a:rPr>
              <a:t>hầm</a:t>
            </a:r>
            <a:r>
              <a:rPr lang="en-US" dirty="0">
                <a:latin typeface="Roboto" pitchFamily="2" charset="0"/>
                <a:ea typeface="Roboto" pitchFamily="2" charset="0"/>
              </a:rPr>
              <a:t> </a:t>
            </a:r>
            <a:r>
              <a:rPr lang="en-US" dirty="0" err="1">
                <a:latin typeface="Roboto" pitchFamily="2" charset="0"/>
                <a:ea typeface="Roboto" pitchFamily="2" charset="0"/>
              </a:rPr>
              <a:t>mỏ</a:t>
            </a:r>
            <a:r>
              <a:rPr lang="en-US" dirty="0">
                <a:latin typeface="Roboto" pitchFamily="2" charset="0"/>
                <a:ea typeface="Roboto" pitchFamily="2" charset="0"/>
              </a:rPr>
              <a:t>.</a:t>
            </a:r>
          </a:p>
        </p:txBody>
      </p:sp>
      <p:sp>
        <p:nvSpPr>
          <p:cNvPr id="3" name="Rectangle 2">
            <a:extLst>
              <a:ext uri="{FF2B5EF4-FFF2-40B4-BE49-F238E27FC236}">
                <a16:creationId xmlns:a16="http://schemas.microsoft.com/office/drawing/2014/main" id="{9631D1EC-7931-489C-9213-66C5898C1DC7}"/>
              </a:ext>
            </a:extLst>
          </p:cNvPr>
          <p:cNvSpPr/>
          <p:nvPr/>
        </p:nvSpPr>
        <p:spPr>
          <a:xfrm>
            <a:off x="4676079" y="2976795"/>
            <a:ext cx="1970301" cy="1672253"/>
          </a:xfrm>
          <a:prstGeom prst="rect">
            <a:avLst/>
          </a:prstGeom>
        </p:spPr>
        <p:txBody>
          <a:bodyPr wrap="square">
            <a:spAutoFit/>
          </a:bodyPr>
          <a:lstStyle/>
          <a:p>
            <a:pPr algn="just">
              <a:lnSpc>
                <a:spcPct val="150000"/>
              </a:lnSpc>
            </a:pPr>
            <a:r>
              <a:rPr lang="vi-VN" dirty="0">
                <a:latin typeface="Roboto" pitchFamily="2" charset="0"/>
                <a:ea typeface="Roboto" pitchFamily="2" charset="0"/>
              </a:rPr>
              <a:t>Chế tạo chiếc máy </a:t>
            </a:r>
            <a:r>
              <a:rPr lang="vi-VN" b="1" dirty="0">
                <a:latin typeface="Roboto" pitchFamily="2" charset="0"/>
                <a:ea typeface="Roboto" pitchFamily="2" charset="0"/>
              </a:rPr>
              <a:t>phù hợp với môi trường hầm mỏ</a:t>
            </a:r>
            <a:r>
              <a:rPr lang="vi-VN" dirty="0">
                <a:latin typeface="Roboto" pitchFamily="2" charset="0"/>
                <a:ea typeface="Roboto" pitchFamily="2" charset="0"/>
              </a:rPr>
              <a:t> và không cản trở các hoạt động khai thác mỏ</a:t>
            </a:r>
            <a:r>
              <a:rPr lang="en-US" dirty="0">
                <a:latin typeface="Roboto" pitchFamily="2" charset="0"/>
                <a:ea typeface="Roboto" pitchFamily="2" charset="0"/>
              </a:rPr>
              <a:t>.</a:t>
            </a:r>
          </a:p>
        </p:txBody>
      </p:sp>
      <p:sp>
        <p:nvSpPr>
          <p:cNvPr id="4" name="Rectangle 3">
            <a:extLst>
              <a:ext uri="{FF2B5EF4-FFF2-40B4-BE49-F238E27FC236}">
                <a16:creationId xmlns:a16="http://schemas.microsoft.com/office/drawing/2014/main" id="{C56C62E0-ADBB-470A-863C-85A5B25FD785}"/>
              </a:ext>
            </a:extLst>
          </p:cNvPr>
          <p:cNvSpPr/>
          <p:nvPr/>
        </p:nvSpPr>
        <p:spPr>
          <a:xfrm>
            <a:off x="6707598" y="2982267"/>
            <a:ext cx="2199483" cy="2318583"/>
          </a:xfrm>
          <a:prstGeom prst="rect">
            <a:avLst/>
          </a:prstGeom>
        </p:spPr>
        <p:txBody>
          <a:bodyPr wrap="square">
            <a:spAutoFit/>
          </a:bodyPr>
          <a:lstStyle/>
          <a:p>
            <a:pPr algn="just">
              <a:lnSpc>
                <a:spcPct val="150000"/>
              </a:lnSpc>
            </a:pPr>
            <a:r>
              <a:rPr lang="vi-VN" dirty="0">
                <a:latin typeface="Roboto" pitchFamily="2" charset="0"/>
                <a:ea typeface="Roboto" pitchFamily="2" charset="0"/>
              </a:rPr>
              <a:t>Thiết kế một thiết bị có </a:t>
            </a:r>
            <a:r>
              <a:rPr lang="vi-VN" b="1" dirty="0">
                <a:latin typeface="Roboto" pitchFamily="2" charset="0"/>
                <a:ea typeface="Roboto" pitchFamily="2" charset="0"/>
              </a:rPr>
              <a:t>kết cấu đơn giản </a:t>
            </a:r>
            <a:r>
              <a:rPr lang="vi-VN" dirty="0">
                <a:latin typeface="Roboto" pitchFamily="2" charset="0"/>
                <a:ea typeface="Roboto" pitchFamily="2" charset="0"/>
              </a:rPr>
              <a:t>giúp thợ mỏ và công nhân dễ dàng sử dụng và thuận tiện trong quá trình khai thác.</a:t>
            </a:r>
          </a:p>
          <a:p>
            <a:pPr algn="just">
              <a:lnSpc>
                <a:spcPct val="150000"/>
              </a:lnSpc>
            </a:pPr>
            <a:br>
              <a:rPr lang="vi-VN" dirty="0">
                <a:latin typeface="Roboto" pitchFamily="2" charset="0"/>
                <a:ea typeface="Roboto" pitchFamily="2" charset="0"/>
              </a:rPr>
            </a:br>
            <a:endParaRPr lang="en-US" dirty="0">
              <a:latin typeface="Roboto" pitchFamily="2" charset="0"/>
              <a:ea typeface="Roboto" pitchFamily="2" charset="0"/>
            </a:endParaRPr>
          </a:p>
        </p:txBody>
      </p:sp>
      <p:sp>
        <p:nvSpPr>
          <p:cNvPr id="5" name="Rectangle 4">
            <a:extLst>
              <a:ext uri="{FF2B5EF4-FFF2-40B4-BE49-F238E27FC236}">
                <a16:creationId xmlns:a16="http://schemas.microsoft.com/office/drawing/2014/main" id="{83C808AA-EBE9-496D-8C09-9C1AF12A1DD2}"/>
              </a:ext>
            </a:extLst>
          </p:cNvPr>
          <p:cNvSpPr/>
          <p:nvPr/>
        </p:nvSpPr>
        <p:spPr>
          <a:xfrm>
            <a:off x="2534551" y="2971060"/>
            <a:ext cx="2141528" cy="1672253"/>
          </a:xfrm>
          <a:prstGeom prst="rect">
            <a:avLst/>
          </a:prstGeom>
        </p:spPr>
        <p:txBody>
          <a:bodyPr wrap="square">
            <a:spAutoFit/>
          </a:bodyPr>
          <a:lstStyle/>
          <a:p>
            <a:pPr algn="just">
              <a:lnSpc>
                <a:spcPct val="150000"/>
              </a:lnSpc>
            </a:pPr>
            <a:r>
              <a:rPr lang="vi-VN" dirty="0">
                <a:latin typeface="Roboto" pitchFamily="2" charset="0"/>
                <a:ea typeface="Roboto" pitchFamily="2" charset="0"/>
              </a:rPr>
              <a:t>Nghiên cứu về các tai nạn và </a:t>
            </a:r>
            <a:r>
              <a:rPr lang="vi-VN" b="1" dirty="0">
                <a:latin typeface="Roboto" pitchFamily="2" charset="0"/>
                <a:ea typeface="Roboto" pitchFamily="2" charset="0"/>
              </a:rPr>
              <a:t>sự cố thường gặp xảy ra trong hầm mỏ </a:t>
            </a:r>
            <a:r>
              <a:rPr lang="vi-VN" dirty="0">
                <a:latin typeface="Roboto" pitchFamily="2" charset="0"/>
                <a:ea typeface="Roboto" pitchFamily="2" charset="0"/>
              </a:rPr>
              <a:t>và các phương pháp nhận biết và phòng ngừa</a:t>
            </a:r>
            <a:r>
              <a:rPr lang="en-US" dirty="0">
                <a:latin typeface="Roboto" pitchFamily="2" charset="0"/>
                <a:ea typeface="Roboto" pitchFamily="2" charset="0"/>
              </a:rPr>
              <a: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
        <p:cNvGrpSpPr/>
        <p:nvPr/>
      </p:nvGrpSpPr>
      <p:grpSpPr>
        <a:xfrm>
          <a:off x="0" y="0"/>
          <a:ext cx="0" cy="0"/>
          <a:chOff x="0" y="0"/>
          <a:chExt cx="0" cy="0"/>
        </a:xfrm>
      </p:grpSpPr>
      <p:cxnSp>
        <p:nvCxnSpPr>
          <p:cNvPr id="58" name="Google Shape;58;p15"/>
          <p:cNvCxnSpPr/>
          <p:nvPr/>
        </p:nvCxnSpPr>
        <p:spPr>
          <a:xfrm rot="1578645" flipH="1">
            <a:off x="2433886" y="2207063"/>
            <a:ext cx="800921" cy="919493"/>
          </a:xfrm>
          <a:prstGeom prst="straightConnector1">
            <a:avLst/>
          </a:prstGeom>
          <a:noFill/>
          <a:ln w="9525" cap="flat" cmpd="sng">
            <a:solidFill>
              <a:srgbClr val="000000"/>
            </a:solidFill>
            <a:prstDash val="solid"/>
            <a:round/>
            <a:headEnd type="none" w="med" len="med"/>
            <a:tailEnd type="none" w="med" len="med"/>
          </a:ln>
        </p:spPr>
      </p:cxnSp>
      <p:sp>
        <p:nvSpPr>
          <p:cNvPr id="59" name="Google Shape;59;p15"/>
          <p:cNvSpPr/>
          <p:nvPr/>
        </p:nvSpPr>
        <p:spPr>
          <a:xfrm rot="1578645" flipH="1">
            <a:off x="3067826" y="2138580"/>
            <a:ext cx="621260" cy="621261"/>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61" name="Google Shape;61;p15"/>
          <p:cNvCxnSpPr/>
          <p:nvPr/>
        </p:nvCxnSpPr>
        <p:spPr>
          <a:xfrm rot="12378645" flipH="1">
            <a:off x="1308002" y="3123423"/>
            <a:ext cx="305220" cy="962548"/>
          </a:xfrm>
          <a:prstGeom prst="straightConnector1">
            <a:avLst/>
          </a:prstGeom>
          <a:noFill/>
          <a:ln w="9525" cap="flat" cmpd="sng">
            <a:solidFill>
              <a:srgbClr val="000000"/>
            </a:solidFill>
            <a:prstDash val="solid"/>
            <a:round/>
            <a:headEnd type="none" w="med" len="med"/>
            <a:tailEnd type="none" w="med" len="med"/>
          </a:ln>
        </p:spPr>
      </p:cxnSp>
      <p:sp>
        <p:nvSpPr>
          <p:cNvPr id="62" name="Google Shape;62;p15"/>
          <p:cNvSpPr/>
          <p:nvPr/>
        </p:nvSpPr>
        <p:spPr>
          <a:xfrm rot="1578645" flipH="1">
            <a:off x="813211" y="3642582"/>
            <a:ext cx="621260" cy="62126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64" name="Google Shape;64;p15"/>
          <p:cNvCxnSpPr/>
          <p:nvPr/>
        </p:nvCxnSpPr>
        <p:spPr>
          <a:xfrm rot="1578645">
            <a:off x="2193487" y="1895495"/>
            <a:ext cx="143593" cy="951953"/>
          </a:xfrm>
          <a:prstGeom prst="straightConnector1">
            <a:avLst/>
          </a:prstGeom>
          <a:noFill/>
          <a:ln w="9525" cap="flat" cmpd="sng">
            <a:solidFill>
              <a:srgbClr val="000000"/>
            </a:solidFill>
            <a:prstDash val="solid"/>
            <a:round/>
            <a:headEnd type="none" w="med" len="med"/>
            <a:tailEnd type="none" w="med" len="med"/>
          </a:ln>
        </p:spPr>
      </p:cxnSp>
      <p:sp>
        <p:nvSpPr>
          <p:cNvPr id="65" name="Google Shape;65;p15"/>
          <p:cNvSpPr/>
          <p:nvPr/>
        </p:nvSpPr>
        <p:spPr>
          <a:xfrm rot="1578645" flipH="1">
            <a:off x="2170939" y="1657904"/>
            <a:ext cx="499308" cy="499308"/>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67" name="Google Shape;67;p15"/>
          <p:cNvCxnSpPr/>
          <p:nvPr/>
        </p:nvCxnSpPr>
        <p:spPr>
          <a:xfrm rot="1578645">
            <a:off x="590514" y="2362251"/>
            <a:ext cx="1153029" cy="291019"/>
          </a:xfrm>
          <a:prstGeom prst="straightConnector1">
            <a:avLst/>
          </a:prstGeom>
          <a:noFill/>
          <a:ln w="9525" cap="flat" cmpd="sng">
            <a:solidFill>
              <a:srgbClr val="000000"/>
            </a:solidFill>
            <a:prstDash val="solid"/>
            <a:round/>
            <a:headEnd type="none" w="med" len="med"/>
            <a:tailEnd type="none" w="med" len="med"/>
          </a:ln>
        </p:spPr>
      </p:cxnSp>
      <p:sp>
        <p:nvSpPr>
          <p:cNvPr id="68" name="Google Shape;68;p15"/>
          <p:cNvSpPr/>
          <p:nvPr/>
        </p:nvSpPr>
        <p:spPr>
          <a:xfrm rot="1578645" flipH="1">
            <a:off x="475343" y="1867488"/>
            <a:ext cx="499308" cy="499308"/>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70" name="Google Shape;70;p15"/>
          <p:cNvCxnSpPr/>
          <p:nvPr/>
        </p:nvCxnSpPr>
        <p:spPr>
          <a:xfrm rot="12378645">
            <a:off x="1882269" y="3586371"/>
            <a:ext cx="1127783" cy="445432"/>
          </a:xfrm>
          <a:prstGeom prst="straightConnector1">
            <a:avLst/>
          </a:prstGeom>
          <a:noFill/>
          <a:ln w="9525" cap="flat" cmpd="sng">
            <a:solidFill>
              <a:srgbClr val="000000"/>
            </a:solidFill>
            <a:prstDash val="solid"/>
            <a:round/>
            <a:headEnd type="none" w="med" len="med"/>
            <a:tailEnd type="none" w="med" len="med"/>
          </a:ln>
        </p:spPr>
      </p:cxnSp>
      <p:sp>
        <p:nvSpPr>
          <p:cNvPr id="71" name="Google Shape;71;p15"/>
          <p:cNvSpPr/>
          <p:nvPr/>
        </p:nvSpPr>
        <p:spPr>
          <a:xfrm rot="1578645" flipH="1">
            <a:off x="2598867" y="3997139"/>
            <a:ext cx="499308" cy="499308"/>
          </a:xfrm>
          <a:prstGeom prst="ellipse">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73" name="Google Shape;73;p15"/>
          <p:cNvCxnSpPr/>
          <p:nvPr/>
        </p:nvCxnSpPr>
        <p:spPr>
          <a:xfrm rot="12378645">
            <a:off x="1788316" y="3452803"/>
            <a:ext cx="650115" cy="980582"/>
          </a:xfrm>
          <a:prstGeom prst="straightConnector1">
            <a:avLst/>
          </a:prstGeom>
          <a:noFill/>
          <a:ln w="9525" cap="flat" cmpd="sng">
            <a:solidFill>
              <a:srgbClr val="000000"/>
            </a:solidFill>
            <a:prstDash val="solid"/>
            <a:round/>
            <a:headEnd type="none" w="med" len="med"/>
            <a:tailEnd type="none" w="med" len="med"/>
          </a:ln>
        </p:spPr>
      </p:cxnSp>
      <p:sp>
        <p:nvSpPr>
          <p:cNvPr id="74" name="Google Shape;74;p15"/>
          <p:cNvSpPr/>
          <p:nvPr/>
        </p:nvSpPr>
        <p:spPr>
          <a:xfrm rot="1578645" flipH="1">
            <a:off x="1947799" y="4252232"/>
            <a:ext cx="499308" cy="499308"/>
          </a:xfrm>
          <a:prstGeom prst="ellipse">
            <a:avLst/>
          </a:prstGeom>
          <a:solidFill>
            <a:schemeClr val="accent5"/>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76" name="Google Shape;76;p15"/>
          <p:cNvCxnSpPr/>
          <p:nvPr/>
        </p:nvCxnSpPr>
        <p:spPr>
          <a:xfrm rot="12378645" flipH="1">
            <a:off x="831583" y="2981528"/>
            <a:ext cx="815348" cy="301614"/>
          </a:xfrm>
          <a:prstGeom prst="straightConnector1">
            <a:avLst/>
          </a:prstGeom>
          <a:noFill/>
          <a:ln w="9525" cap="flat" cmpd="sng">
            <a:solidFill>
              <a:srgbClr val="000000"/>
            </a:solidFill>
            <a:prstDash val="solid"/>
            <a:round/>
            <a:headEnd type="none" w="med" len="med"/>
            <a:tailEnd type="none" w="med" len="med"/>
          </a:ln>
        </p:spPr>
      </p:cxnSp>
      <p:sp>
        <p:nvSpPr>
          <p:cNvPr id="77" name="Google Shape;77;p15"/>
          <p:cNvSpPr/>
          <p:nvPr/>
        </p:nvSpPr>
        <p:spPr>
          <a:xfrm rot="1578645" flipH="1">
            <a:off x="649944" y="2917210"/>
            <a:ext cx="341288" cy="3412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 name="Google Shape;79;p15"/>
          <p:cNvCxnSpPr/>
          <p:nvPr/>
        </p:nvCxnSpPr>
        <p:spPr>
          <a:xfrm rot="1578645" flipH="1">
            <a:off x="2099289" y="3292313"/>
            <a:ext cx="926706" cy="154414"/>
          </a:xfrm>
          <a:prstGeom prst="straightConnector1">
            <a:avLst/>
          </a:prstGeom>
          <a:noFill/>
          <a:ln w="9525" cap="flat" cmpd="sng">
            <a:solidFill>
              <a:srgbClr val="000000"/>
            </a:solidFill>
            <a:prstDash val="solid"/>
            <a:round/>
            <a:headEnd type="none" w="med" len="med"/>
            <a:tailEnd type="none" w="med" len="med"/>
          </a:ln>
        </p:spPr>
      </p:cxnSp>
      <p:sp>
        <p:nvSpPr>
          <p:cNvPr id="80" name="Google Shape;80;p15"/>
          <p:cNvSpPr/>
          <p:nvPr/>
        </p:nvSpPr>
        <p:spPr>
          <a:xfrm rot="1578645" flipH="1">
            <a:off x="2846765" y="3327930"/>
            <a:ext cx="341288" cy="3412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15"/>
          <p:cNvCxnSpPr/>
          <p:nvPr/>
        </p:nvCxnSpPr>
        <p:spPr>
          <a:xfrm rot="1578645">
            <a:off x="1442888" y="2212984"/>
            <a:ext cx="617880" cy="596239"/>
          </a:xfrm>
          <a:prstGeom prst="straightConnector1">
            <a:avLst/>
          </a:prstGeom>
          <a:noFill/>
          <a:ln w="9525" cap="flat" cmpd="sng">
            <a:solidFill>
              <a:srgbClr val="000000"/>
            </a:solidFill>
            <a:prstDash val="solid"/>
            <a:round/>
            <a:headEnd type="none" w="med" len="med"/>
            <a:tailEnd type="none" w="med" len="med"/>
          </a:ln>
        </p:spPr>
      </p:cxnSp>
      <p:sp>
        <p:nvSpPr>
          <p:cNvPr id="83" name="Google Shape;83;p15"/>
          <p:cNvSpPr/>
          <p:nvPr/>
        </p:nvSpPr>
        <p:spPr>
          <a:xfrm rot="1578645" flipH="1">
            <a:off x="1448272" y="1924396"/>
            <a:ext cx="341288" cy="34128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rot="1578645" flipH="1">
            <a:off x="1556159" y="2779060"/>
            <a:ext cx="880045" cy="880045"/>
          </a:xfrm>
          <a:prstGeom prst="ellipse">
            <a:avLst/>
          </a:pr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rot="1578645" flipH="1">
            <a:off x="1620793" y="2843626"/>
            <a:ext cx="750879" cy="750879"/>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dirty="0"/>
          </a:p>
        </p:txBody>
      </p:sp>
      <p:sp>
        <p:nvSpPr>
          <p:cNvPr id="88" name="Google Shape;88;p15"/>
          <p:cNvSpPr/>
          <p:nvPr/>
        </p:nvSpPr>
        <p:spPr>
          <a:xfrm>
            <a:off x="1768417" y="3214175"/>
            <a:ext cx="408742" cy="254910"/>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1775414" y="3061105"/>
            <a:ext cx="389379" cy="235166"/>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TextBox 39">
            <a:extLst>
              <a:ext uri="{FF2B5EF4-FFF2-40B4-BE49-F238E27FC236}">
                <a16:creationId xmlns:a16="http://schemas.microsoft.com/office/drawing/2014/main" id="{6A896D80-5F8B-42B0-A667-C94533CF5E6B}"/>
              </a:ext>
            </a:extLst>
          </p:cNvPr>
          <p:cNvSpPr txBox="1"/>
          <p:nvPr/>
        </p:nvSpPr>
        <p:spPr>
          <a:xfrm>
            <a:off x="1032951" y="237324"/>
            <a:ext cx="7024549" cy="769441"/>
          </a:xfrm>
          <a:prstGeom prst="rect">
            <a:avLst/>
          </a:prstGeom>
          <a:noFill/>
        </p:spPr>
        <p:txBody>
          <a:bodyPr wrap="square" rtlCol="0">
            <a:spAutoFit/>
          </a:bodyPr>
          <a:lstStyle/>
          <a:p>
            <a:pPr algn="ctr"/>
            <a:r>
              <a:rPr lang="en-US" sz="4400" b="1" dirty="0">
                <a:solidFill>
                  <a:schemeClr val="tx1"/>
                </a:solidFill>
                <a:latin typeface="Roboto" pitchFamily="2" charset="0"/>
                <a:ea typeface="Roboto" pitchFamily="2" charset="0"/>
              </a:rPr>
              <a:t>Ý NGHĨA CỦA ĐỀ TÀI</a:t>
            </a:r>
          </a:p>
        </p:txBody>
      </p:sp>
      <p:sp>
        <p:nvSpPr>
          <p:cNvPr id="5" name="Rectangle 4">
            <a:extLst>
              <a:ext uri="{FF2B5EF4-FFF2-40B4-BE49-F238E27FC236}">
                <a16:creationId xmlns:a16="http://schemas.microsoft.com/office/drawing/2014/main" id="{93E2374C-BAE9-4EC2-9605-7BDC8E8C78FC}"/>
              </a:ext>
            </a:extLst>
          </p:cNvPr>
          <p:cNvSpPr/>
          <p:nvPr/>
        </p:nvSpPr>
        <p:spPr>
          <a:xfrm>
            <a:off x="4269802" y="1775727"/>
            <a:ext cx="4282212" cy="2539157"/>
          </a:xfrm>
          <a:prstGeom prst="rect">
            <a:avLst/>
          </a:prstGeom>
        </p:spPr>
        <p:txBody>
          <a:bodyPr wrap="square">
            <a:spAutoFit/>
          </a:bodyPr>
          <a:lstStyle/>
          <a:p>
            <a:pPr algn="just">
              <a:lnSpc>
                <a:spcPct val="150000"/>
              </a:lnSpc>
            </a:pPr>
            <a:r>
              <a:rPr lang="en-US" sz="1800" dirty="0" err="1">
                <a:latin typeface="Roboto" pitchFamily="2" charset="0"/>
                <a:ea typeface="Roboto" pitchFamily="2" charset="0"/>
              </a:rPr>
              <a:t>Có</a:t>
            </a:r>
            <a:r>
              <a:rPr lang="en-US" sz="1800" dirty="0">
                <a:latin typeface="Roboto" pitchFamily="2" charset="0"/>
                <a:ea typeface="Roboto" pitchFamily="2" charset="0"/>
              </a:rPr>
              <a:t> </a:t>
            </a:r>
            <a:r>
              <a:rPr lang="en-US" sz="1800" b="1" dirty="0">
                <a:latin typeface="Roboto" pitchFamily="2" charset="0"/>
                <a:ea typeface="Roboto" pitchFamily="2" charset="0"/>
              </a:rPr>
              <a:t>ý </a:t>
            </a:r>
            <a:r>
              <a:rPr lang="en-US" sz="1800" b="1" dirty="0" err="1">
                <a:latin typeface="Roboto" pitchFamily="2" charset="0"/>
                <a:ea typeface="Roboto" pitchFamily="2" charset="0"/>
              </a:rPr>
              <a:t>nghĩa</a:t>
            </a:r>
            <a:r>
              <a:rPr lang="en-US" sz="1800" b="1" dirty="0">
                <a:latin typeface="Roboto" pitchFamily="2" charset="0"/>
                <a:ea typeface="Roboto" pitchFamily="2" charset="0"/>
              </a:rPr>
              <a:t> </a:t>
            </a:r>
            <a:r>
              <a:rPr lang="en-US" sz="1800" dirty="0" err="1">
                <a:latin typeface="Roboto" pitchFamily="2" charset="0"/>
                <a:ea typeface="Roboto" pitchFamily="2" charset="0"/>
              </a:rPr>
              <a:t>phát</a:t>
            </a:r>
            <a:r>
              <a:rPr lang="en-US" sz="1800" dirty="0">
                <a:latin typeface="Roboto" pitchFamily="2" charset="0"/>
                <a:ea typeface="Roboto" pitchFamily="2" charset="0"/>
              </a:rPr>
              <a:t> </a:t>
            </a:r>
            <a:r>
              <a:rPr lang="en-US" sz="1800" dirty="0" err="1">
                <a:latin typeface="Roboto" pitchFamily="2" charset="0"/>
                <a:ea typeface="Roboto" pitchFamily="2" charset="0"/>
              </a:rPr>
              <a:t>triển</a:t>
            </a:r>
            <a:r>
              <a:rPr lang="en-US" sz="1800" dirty="0">
                <a:latin typeface="Roboto" pitchFamily="2" charset="0"/>
                <a:ea typeface="Roboto" pitchFamily="2" charset="0"/>
              </a:rPr>
              <a:t> </a:t>
            </a:r>
            <a:r>
              <a:rPr lang="en-US" sz="1800" dirty="0" err="1">
                <a:latin typeface="Roboto" pitchFamily="2" charset="0"/>
                <a:ea typeface="Roboto" pitchFamily="2" charset="0"/>
              </a:rPr>
              <a:t>công</a:t>
            </a:r>
            <a:r>
              <a:rPr lang="en-US" sz="1800" dirty="0">
                <a:latin typeface="Roboto" pitchFamily="2" charset="0"/>
                <a:ea typeface="Roboto" pitchFamily="2" charset="0"/>
              </a:rPr>
              <a:t> </a:t>
            </a:r>
            <a:r>
              <a:rPr lang="en-US" sz="1800" dirty="0" err="1">
                <a:latin typeface="Roboto" pitchFamily="2" charset="0"/>
                <a:ea typeface="Roboto" pitchFamily="2" charset="0"/>
              </a:rPr>
              <a:t>nghệ</a:t>
            </a:r>
            <a:r>
              <a:rPr lang="en-US" sz="1800" dirty="0">
                <a:latin typeface="Roboto" pitchFamily="2" charset="0"/>
                <a:ea typeface="Roboto" pitchFamily="2" charset="0"/>
              </a:rPr>
              <a:t> vi </a:t>
            </a:r>
            <a:r>
              <a:rPr lang="en-US" sz="1800" dirty="0" err="1">
                <a:latin typeface="Roboto" pitchFamily="2" charset="0"/>
                <a:ea typeface="Roboto" pitchFamily="2" charset="0"/>
              </a:rPr>
              <a:t>điều</a:t>
            </a:r>
            <a:r>
              <a:rPr lang="en-US" sz="1800" dirty="0">
                <a:latin typeface="Roboto" pitchFamily="2" charset="0"/>
                <a:ea typeface="Roboto" pitchFamily="2" charset="0"/>
              </a:rPr>
              <a:t> </a:t>
            </a:r>
            <a:r>
              <a:rPr lang="en-US" sz="1800" dirty="0" err="1">
                <a:latin typeface="Roboto" pitchFamily="2" charset="0"/>
                <a:ea typeface="Roboto" pitchFamily="2" charset="0"/>
              </a:rPr>
              <a:t>khiển</a:t>
            </a:r>
            <a:r>
              <a:rPr lang="en-US" sz="1800" dirty="0">
                <a:latin typeface="Roboto" pitchFamily="2" charset="0"/>
                <a:ea typeface="Roboto" pitchFamily="2" charset="0"/>
              </a:rPr>
              <a:t>, </a:t>
            </a:r>
            <a:r>
              <a:rPr lang="en-US" sz="1800" dirty="0" err="1">
                <a:latin typeface="Roboto" pitchFamily="2" charset="0"/>
                <a:ea typeface="Roboto" pitchFamily="2" charset="0"/>
              </a:rPr>
              <a:t>điện</a:t>
            </a:r>
            <a:r>
              <a:rPr lang="en-US" sz="1800" dirty="0">
                <a:latin typeface="Roboto" pitchFamily="2" charset="0"/>
                <a:ea typeface="Roboto" pitchFamily="2" charset="0"/>
              </a:rPr>
              <a:t> </a:t>
            </a:r>
            <a:r>
              <a:rPr lang="en-US" sz="1800" dirty="0" err="1">
                <a:latin typeface="Roboto" pitchFamily="2" charset="0"/>
                <a:ea typeface="Roboto" pitchFamily="2" charset="0"/>
              </a:rPr>
              <a:t>tử</a:t>
            </a:r>
            <a:r>
              <a:rPr lang="en-US" sz="1800" dirty="0">
                <a:latin typeface="Roboto" pitchFamily="2" charset="0"/>
                <a:ea typeface="Roboto" pitchFamily="2" charset="0"/>
              </a:rPr>
              <a:t> - </a:t>
            </a:r>
            <a:r>
              <a:rPr lang="en-US" sz="1800" dirty="0" err="1">
                <a:latin typeface="Roboto" pitchFamily="2" charset="0"/>
                <a:ea typeface="Roboto" pitchFamily="2" charset="0"/>
              </a:rPr>
              <a:t>tự</a:t>
            </a:r>
            <a:r>
              <a:rPr lang="en-US" sz="1800" dirty="0">
                <a:latin typeface="Roboto" pitchFamily="2" charset="0"/>
                <a:ea typeface="Roboto" pitchFamily="2" charset="0"/>
              </a:rPr>
              <a:t> </a:t>
            </a:r>
            <a:r>
              <a:rPr lang="en-US" sz="1800" dirty="0" err="1">
                <a:latin typeface="Roboto" pitchFamily="2" charset="0"/>
                <a:ea typeface="Roboto" pitchFamily="2" charset="0"/>
              </a:rPr>
              <a:t>động</a:t>
            </a:r>
            <a:r>
              <a:rPr lang="en-US" sz="1800" dirty="0">
                <a:latin typeface="Roboto" pitchFamily="2" charset="0"/>
                <a:ea typeface="Roboto" pitchFamily="2" charset="0"/>
              </a:rPr>
              <a:t> </a:t>
            </a:r>
            <a:r>
              <a:rPr lang="en-US" sz="1800" dirty="0" err="1">
                <a:latin typeface="Roboto" pitchFamily="2" charset="0"/>
                <a:ea typeface="Roboto" pitchFamily="2" charset="0"/>
              </a:rPr>
              <a:t>hóa</a:t>
            </a:r>
            <a:r>
              <a:rPr lang="en-US" sz="1800" dirty="0">
                <a:latin typeface="Roboto" pitchFamily="2" charset="0"/>
                <a:ea typeface="Roboto" pitchFamily="2" charset="0"/>
              </a:rPr>
              <a:t> </a:t>
            </a:r>
            <a:r>
              <a:rPr lang="en-US" sz="1800" dirty="0" err="1">
                <a:latin typeface="Roboto" pitchFamily="2" charset="0"/>
                <a:ea typeface="Roboto" pitchFamily="2" charset="0"/>
              </a:rPr>
              <a:t>ứng</a:t>
            </a:r>
            <a:r>
              <a:rPr lang="en-US" sz="1800" dirty="0">
                <a:latin typeface="Roboto" pitchFamily="2" charset="0"/>
                <a:ea typeface="Roboto" pitchFamily="2" charset="0"/>
              </a:rPr>
              <a:t> </a:t>
            </a:r>
            <a:r>
              <a:rPr lang="en-US" sz="1800" dirty="0" err="1">
                <a:latin typeface="Roboto" pitchFamily="2" charset="0"/>
                <a:ea typeface="Roboto" pitchFamily="2" charset="0"/>
              </a:rPr>
              <a:t>dụng</a:t>
            </a:r>
            <a:r>
              <a:rPr lang="en-US" sz="1800" dirty="0">
                <a:latin typeface="Roboto" pitchFamily="2" charset="0"/>
                <a:ea typeface="Roboto" pitchFamily="2" charset="0"/>
              </a:rPr>
              <a:t> </a:t>
            </a:r>
            <a:r>
              <a:rPr lang="en-US" sz="1800" dirty="0" err="1">
                <a:latin typeface="Roboto" pitchFamily="2" charset="0"/>
                <a:ea typeface="Roboto" pitchFamily="2" charset="0"/>
              </a:rPr>
              <a:t>vào</a:t>
            </a:r>
            <a:r>
              <a:rPr lang="en-US" sz="1800" dirty="0">
                <a:latin typeface="Roboto" pitchFamily="2" charset="0"/>
                <a:ea typeface="Roboto" pitchFamily="2" charset="0"/>
              </a:rPr>
              <a:t> </a:t>
            </a:r>
            <a:r>
              <a:rPr lang="en-US" sz="1800" dirty="0" err="1">
                <a:latin typeface="Roboto" pitchFamily="2" charset="0"/>
                <a:ea typeface="Roboto" pitchFamily="2" charset="0"/>
              </a:rPr>
              <a:t>giải</a:t>
            </a:r>
            <a:r>
              <a:rPr lang="en-US" sz="1800" dirty="0">
                <a:latin typeface="Roboto" pitchFamily="2" charset="0"/>
                <a:ea typeface="Roboto" pitchFamily="2" charset="0"/>
              </a:rPr>
              <a:t> </a:t>
            </a:r>
            <a:r>
              <a:rPr lang="en-US" sz="1800" dirty="0" err="1">
                <a:latin typeface="Roboto" pitchFamily="2" charset="0"/>
                <a:ea typeface="Roboto" pitchFamily="2" charset="0"/>
              </a:rPr>
              <a:t>quyết</a:t>
            </a:r>
            <a:r>
              <a:rPr lang="en-US" sz="1800" dirty="0">
                <a:latin typeface="Roboto" pitchFamily="2" charset="0"/>
                <a:ea typeface="Roboto" pitchFamily="2" charset="0"/>
              </a:rPr>
              <a:t> </a:t>
            </a:r>
            <a:r>
              <a:rPr lang="en-US" sz="1800" dirty="0" err="1">
                <a:latin typeface="Roboto" pitchFamily="2" charset="0"/>
                <a:ea typeface="Roboto" pitchFamily="2" charset="0"/>
              </a:rPr>
              <a:t>các</a:t>
            </a:r>
            <a:r>
              <a:rPr lang="en-US" sz="1800" dirty="0">
                <a:latin typeface="Roboto" pitchFamily="2" charset="0"/>
                <a:ea typeface="Roboto" pitchFamily="2" charset="0"/>
              </a:rPr>
              <a:t> </a:t>
            </a:r>
            <a:r>
              <a:rPr lang="en-US" sz="1800" dirty="0" err="1">
                <a:latin typeface="Roboto" pitchFamily="2" charset="0"/>
                <a:ea typeface="Roboto" pitchFamily="2" charset="0"/>
              </a:rPr>
              <a:t>vấn</a:t>
            </a:r>
            <a:r>
              <a:rPr lang="en-US" sz="1800" dirty="0">
                <a:latin typeface="Roboto" pitchFamily="2" charset="0"/>
                <a:ea typeface="Roboto" pitchFamily="2" charset="0"/>
              </a:rPr>
              <a:t> </a:t>
            </a:r>
            <a:r>
              <a:rPr lang="en-US" sz="1800" dirty="0" err="1">
                <a:latin typeface="Roboto" pitchFamily="2" charset="0"/>
                <a:ea typeface="Roboto" pitchFamily="2" charset="0"/>
              </a:rPr>
              <a:t>đề</a:t>
            </a:r>
            <a:r>
              <a:rPr lang="en-US" sz="1800" dirty="0">
                <a:latin typeface="Roboto" pitchFamily="2" charset="0"/>
                <a:ea typeface="Roboto" pitchFamily="2" charset="0"/>
              </a:rPr>
              <a:t> </a:t>
            </a:r>
            <a:r>
              <a:rPr lang="en-US" sz="1800" dirty="0" err="1">
                <a:latin typeface="Roboto" pitchFamily="2" charset="0"/>
                <a:ea typeface="Roboto" pitchFamily="2" charset="0"/>
              </a:rPr>
              <a:t>thiết</a:t>
            </a:r>
            <a:r>
              <a:rPr lang="en-US" sz="1800" dirty="0">
                <a:latin typeface="Roboto" pitchFamily="2" charset="0"/>
                <a:ea typeface="Roboto" pitchFamily="2" charset="0"/>
              </a:rPr>
              <a:t> </a:t>
            </a:r>
            <a:r>
              <a:rPr lang="en-US" sz="1800" dirty="0" err="1">
                <a:latin typeface="Roboto" pitchFamily="2" charset="0"/>
                <a:ea typeface="Roboto" pitchFamily="2" charset="0"/>
              </a:rPr>
              <a:t>yếu</a:t>
            </a:r>
            <a:r>
              <a:rPr lang="en-US" sz="1800" dirty="0">
                <a:latin typeface="Roboto" pitchFamily="2" charset="0"/>
                <a:ea typeface="Roboto" pitchFamily="2" charset="0"/>
              </a:rPr>
              <a:t> </a:t>
            </a:r>
            <a:r>
              <a:rPr lang="en-US" sz="1800" dirty="0" err="1">
                <a:latin typeface="Roboto" pitchFamily="2" charset="0"/>
                <a:ea typeface="Roboto" pitchFamily="2" charset="0"/>
              </a:rPr>
              <a:t>trong</a:t>
            </a:r>
            <a:r>
              <a:rPr lang="en-US" sz="1800" dirty="0">
                <a:latin typeface="Roboto" pitchFamily="2" charset="0"/>
                <a:ea typeface="Roboto" pitchFamily="2" charset="0"/>
              </a:rPr>
              <a:t> </a:t>
            </a:r>
            <a:r>
              <a:rPr lang="en-US" sz="1800" dirty="0" err="1">
                <a:latin typeface="Roboto" pitchFamily="2" charset="0"/>
                <a:ea typeface="Roboto" pitchFamily="2" charset="0"/>
              </a:rPr>
              <a:t>cuộc</a:t>
            </a:r>
            <a:r>
              <a:rPr lang="en-US" sz="1800" dirty="0">
                <a:latin typeface="Roboto" pitchFamily="2" charset="0"/>
                <a:ea typeface="Roboto" pitchFamily="2" charset="0"/>
              </a:rPr>
              <a:t> </a:t>
            </a:r>
            <a:r>
              <a:rPr lang="en-US" sz="1800" dirty="0" err="1">
                <a:latin typeface="Roboto" pitchFamily="2" charset="0"/>
                <a:ea typeface="Roboto" pitchFamily="2" charset="0"/>
              </a:rPr>
              <a:t>sống</a:t>
            </a:r>
            <a:r>
              <a:rPr lang="en-US" sz="1800" dirty="0">
                <a:latin typeface="Roboto" pitchFamily="2" charset="0"/>
                <a:ea typeface="Roboto" pitchFamily="2" charset="0"/>
              </a:rPr>
              <a:t>.</a:t>
            </a:r>
          </a:p>
          <a:p>
            <a:pPr>
              <a:lnSpc>
                <a:spcPct val="150000"/>
              </a:lnSpc>
            </a:pPr>
            <a:br>
              <a:rPr lang="en-US" sz="1800" dirty="0">
                <a:latin typeface="Roboto" pitchFamily="2" charset="0"/>
                <a:ea typeface="Roboto" pitchFamily="2" charset="0"/>
              </a:rPr>
            </a:br>
            <a:endParaRPr lang="en-US" sz="1800" dirty="0">
              <a:latin typeface="Roboto" pitchFamily="2" charset="0"/>
              <a:ea typeface="Roboto" pitchFamily="2"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Project Management Infographics by Slidesgo">
  <a:themeElements>
    <a:clrScheme name="Simple Light">
      <a:dk1>
        <a:srgbClr val="000000"/>
      </a:dk1>
      <a:lt1>
        <a:srgbClr val="FFFFFF"/>
      </a:lt1>
      <a:dk2>
        <a:srgbClr val="595959"/>
      </a:dk2>
      <a:lt2>
        <a:srgbClr val="EEEEEE"/>
      </a:lt2>
      <a:accent1>
        <a:srgbClr val="FBB831"/>
      </a:accent1>
      <a:accent2>
        <a:srgbClr val="FB8569"/>
      </a:accent2>
      <a:accent3>
        <a:srgbClr val="FB569C"/>
      </a:accent3>
      <a:accent4>
        <a:srgbClr val="E850E0"/>
      </a:accent4>
      <a:accent5>
        <a:srgbClr val="8225E2"/>
      </a:accent5>
      <a:accent6>
        <a:srgbClr val="9C27B0"/>
      </a:accent6>
      <a:hlink>
        <a:srgbClr val="FBB8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TotalTime>
  <Words>1979</Words>
  <Application>Microsoft Office PowerPoint</Application>
  <PresentationFormat>On-screen Show (16:9)</PresentationFormat>
  <Paragraphs>225</Paragraphs>
  <Slides>35</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Fira Sans Extra Condensed SemiBold</vt:lpstr>
      <vt:lpstr>SVN-Cattleya Script</vt:lpstr>
      <vt:lpstr>Roboto</vt:lpstr>
      <vt:lpstr>Arial</vt:lpstr>
      <vt:lpstr>Fira Sans Extra Condensed Medium</vt:lpstr>
      <vt:lpstr>Project Management Infographics by Slidesgo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MỤC TIÊU NGHIÊN CỨU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4.1 KẾT LUẬN</vt:lpstr>
      <vt:lpstr>4.1 KẾT LUẬN</vt:lpstr>
      <vt:lpstr>4.2 KHUYẾN NGHỊ</vt:lpstr>
      <vt:lpstr>4.3 HƯỚNG NGHIÊN CỨU TIẾP THEO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Nong Thi Khanh Linh</cp:lastModifiedBy>
  <cp:revision>27</cp:revision>
  <dcterms:modified xsi:type="dcterms:W3CDTF">2022-11-24T19:46:08Z</dcterms:modified>
</cp:coreProperties>
</file>